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5" r:id="rId5"/>
    <p:sldId id="259" r:id="rId6"/>
    <p:sldId id="260" r:id="rId7"/>
    <p:sldId id="306" r:id="rId8"/>
    <p:sldId id="307" r:id="rId9"/>
    <p:sldId id="262" r:id="rId10"/>
    <p:sldId id="309" r:id="rId11"/>
    <p:sldId id="310" r:id="rId12"/>
    <p:sldId id="308" r:id="rId13"/>
    <p:sldId id="311" r:id="rId14"/>
    <p:sldId id="264" r:id="rId15"/>
    <p:sldId id="265" r:id="rId16"/>
    <p:sldId id="313" r:id="rId17"/>
    <p:sldId id="312" r:id="rId18"/>
    <p:sldId id="270" r:id="rId19"/>
    <p:sldId id="314" r:id="rId20"/>
    <p:sldId id="315" r:id="rId21"/>
    <p:sldId id="316" r:id="rId22"/>
    <p:sldId id="317" r:id="rId23"/>
    <p:sldId id="318" r:id="rId24"/>
    <p:sldId id="271" r:id="rId25"/>
    <p:sldId id="272" r:id="rId26"/>
    <p:sldId id="319" r:id="rId27"/>
    <p:sldId id="325" r:id="rId28"/>
    <p:sldId id="326" r:id="rId29"/>
    <p:sldId id="274" r:id="rId30"/>
    <p:sldId id="275" r:id="rId31"/>
    <p:sldId id="276" r:id="rId32"/>
    <p:sldId id="277" r:id="rId33"/>
    <p:sldId id="320" r:id="rId34"/>
    <p:sldId id="291" r:id="rId35"/>
    <p:sldId id="292" r:id="rId36"/>
    <p:sldId id="321" r:id="rId37"/>
    <p:sldId id="293" r:id="rId38"/>
    <p:sldId id="322" r:id="rId39"/>
    <p:sldId id="294" r:id="rId40"/>
    <p:sldId id="323" r:id="rId41"/>
    <p:sldId id="295" r:id="rId42"/>
    <p:sldId id="324" r:id="rId43"/>
    <p:sldId id="296" r:id="rId44"/>
    <p:sldId id="297" r:id="rId45"/>
    <p:sldId id="298" r:id="rId46"/>
    <p:sldId id="299" r:id="rId47"/>
    <p:sldId id="301" r:id="rId48"/>
    <p:sldId id="302" r:id="rId49"/>
    <p:sldId id="303" r:id="rId5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7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1">
                <a:solidFill>
                  <a:srgbClr val="3232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65003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993" y="1755647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1">
                <a:solidFill>
                  <a:srgbClr val="3232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02757" y="1754382"/>
            <a:ext cx="8126737" cy="4739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1">
                <a:solidFill>
                  <a:srgbClr val="3232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1068" y="3824858"/>
            <a:ext cx="479297" cy="1030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87036" y="3801998"/>
            <a:ext cx="2931420" cy="1052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646295" y="3800475"/>
            <a:ext cx="1611629" cy="10538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77080" y="5379338"/>
            <a:ext cx="2236476" cy="13418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538346" y="5379338"/>
            <a:ext cx="2888741" cy="10538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867400" y="685799"/>
            <a:ext cx="3352800" cy="2913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71065" y="926083"/>
            <a:ext cx="5716268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1">
                <a:solidFill>
                  <a:srgbClr val="3232F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0733" y="1784095"/>
            <a:ext cx="8376933" cy="4836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65003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76347" y="7063413"/>
            <a:ext cx="4970145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75924" y="7026885"/>
            <a:ext cx="22987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4316" y="702688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1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3" y="2349499"/>
            <a:ext cx="8223884" cy="60631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IN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Documents generated by waterfall Model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en-IN" sz="3200" dirty="0" smtClean="0">
                <a:solidFill>
                  <a:srgbClr val="653200"/>
                </a:solidFill>
                <a:latin typeface="Times New Roman"/>
                <a:cs typeface="Times New Roman"/>
              </a:rPr>
              <a:t>Requirement Document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en-IN" sz="3200" dirty="0" smtClean="0">
                <a:solidFill>
                  <a:srgbClr val="653200"/>
                </a:solidFill>
                <a:latin typeface="Times New Roman"/>
                <a:cs typeface="Times New Roman"/>
              </a:rPr>
              <a:t>Project Plan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en-IN" sz="3200" dirty="0" smtClean="0">
                <a:solidFill>
                  <a:srgbClr val="653200"/>
                </a:solidFill>
                <a:latin typeface="Times New Roman"/>
                <a:cs typeface="Times New Roman"/>
              </a:rPr>
              <a:t>Design Document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en-IN" sz="3200" dirty="0" smtClean="0">
                <a:solidFill>
                  <a:srgbClr val="653200"/>
                </a:solidFill>
                <a:latin typeface="Times New Roman"/>
                <a:cs typeface="Times New Roman"/>
              </a:rPr>
              <a:t>Test Plan and Test Report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en-IN" sz="3200" dirty="0" smtClean="0">
                <a:solidFill>
                  <a:srgbClr val="653200"/>
                </a:solidFill>
                <a:latin typeface="Times New Roman"/>
                <a:cs typeface="Times New Roman"/>
              </a:rPr>
              <a:t>Final Code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en-IN" sz="3200" dirty="0" smtClean="0">
                <a:solidFill>
                  <a:srgbClr val="653200"/>
                </a:solidFill>
                <a:latin typeface="Times New Roman"/>
                <a:cs typeface="Times New Roman"/>
              </a:rPr>
              <a:t>Software Manual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en-IN" sz="3200" dirty="0" smtClean="0">
                <a:solidFill>
                  <a:srgbClr val="653200"/>
                </a:solidFill>
                <a:latin typeface="Times New Roman"/>
                <a:cs typeface="Times New Roman"/>
              </a:rPr>
              <a:t>Review Report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en-IN" sz="3200" dirty="0" smtClean="0">
                <a:solidFill>
                  <a:srgbClr val="653200"/>
                </a:solidFill>
                <a:latin typeface="Times New Roman"/>
                <a:cs typeface="Times New Roman"/>
              </a:rPr>
              <a:t>Status Report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IN" sz="3200" dirty="0">
              <a:solidFill>
                <a:srgbClr val="653200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IN" sz="3200" dirty="0" smtClean="0">
              <a:solidFill>
                <a:srgbClr val="653200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25442" y="1002283"/>
            <a:ext cx="31311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Waterfall</a:t>
            </a:r>
            <a:r>
              <a:rPr spc="-125" dirty="0"/>
              <a:t> </a:t>
            </a:r>
            <a:r>
              <a:rPr spc="55" dirty="0"/>
              <a:t>Model</a:t>
            </a:r>
          </a:p>
        </p:txBody>
      </p:sp>
      <p:sp>
        <p:nvSpPr>
          <p:cNvPr id="5" name="object 5"/>
          <p:cNvSpPr/>
          <p:nvPr/>
        </p:nvSpPr>
        <p:spPr>
          <a:xfrm>
            <a:off x="761993" y="16764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64316" y="702688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10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3" y="2349499"/>
            <a:ext cx="8223884" cy="40421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IN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Advantages/Merits Of Waterfall Model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en-IN" sz="3200" dirty="0" smtClean="0">
                <a:solidFill>
                  <a:srgbClr val="653200"/>
                </a:solidFill>
                <a:latin typeface="Times New Roman"/>
                <a:cs typeface="Times New Roman"/>
              </a:rPr>
              <a:t>Simplicity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en-IN" sz="3200" dirty="0" smtClean="0">
                <a:solidFill>
                  <a:srgbClr val="653200"/>
                </a:solidFill>
                <a:latin typeface="Times New Roman"/>
                <a:cs typeface="Times New Roman"/>
              </a:rPr>
              <a:t>Clearly defined phases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en-IN" sz="3200" dirty="0" smtClean="0">
                <a:solidFill>
                  <a:srgbClr val="653200"/>
                </a:solidFill>
                <a:latin typeface="Times New Roman"/>
                <a:cs typeface="Times New Roman"/>
              </a:rPr>
              <a:t>Well understood milestone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en-IN" sz="3200" dirty="0" smtClean="0">
                <a:solidFill>
                  <a:srgbClr val="653200"/>
                </a:solidFill>
                <a:latin typeface="Times New Roman"/>
                <a:cs typeface="Times New Roman"/>
              </a:rPr>
              <a:t>Good for management control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IN" sz="3200" dirty="0">
              <a:solidFill>
                <a:srgbClr val="653200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n-IN" sz="3200" dirty="0" smtClean="0">
              <a:solidFill>
                <a:srgbClr val="653200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25442" y="1002283"/>
            <a:ext cx="31311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Waterfall</a:t>
            </a:r>
            <a:r>
              <a:rPr spc="-125" dirty="0"/>
              <a:t> </a:t>
            </a:r>
            <a:r>
              <a:rPr spc="55" dirty="0"/>
              <a:t>Model</a:t>
            </a:r>
          </a:p>
        </p:txBody>
      </p:sp>
      <p:sp>
        <p:nvSpPr>
          <p:cNvPr id="5" name="object 5"/>
          <p:cNvSpPr/>
          <p:nvPr/>
        </p:nvSpPr>
        <p:spPr>
          <a:xfrm>
            <a:off x="761993" y="16764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64316" y="702688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11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39" y="1985263"/>
            <a:ext cx="8239759" cy="5157822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400" spc="-5" dirty="0">
                <a:latin typeface="Times New Roman"/>
                <a:cs typeface="Times New Roman"/>
              </a:rPr>
              <a:t>Problems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waterfall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model</a:t>
            </a:r>
            <a:endParaRPr sz="2400" dirty="0">
              <a:latin typeface="Times New Roman"/>
              <a:cs typeface="Times New Roman"/>
            </a:endParaRPr>
          </a:p>
          <a:p>
            <a:pPr marL="903605" marR="5080" indent="-495300">
              <a:lnSpc>
                <a:spcPts val="2870"/>
              </a:lnSpc>
              <a:spcBef>
                <a:spcPts val="1570"/>
              </a:spcBef>
              <a:buAutoNum type="romanLcPeriod"/>
              <a:tabLst>
                <a:tab pos="903605" algn="l"/>
                <a:tab pos="904240" algn="l"/>
              </a:tabLst>
            </a:pP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It is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difficult 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define </a:t>
            </a:r>
            <a:r>
              <a:rPr sz="2400" spc="-10" dirty="0">
                <a:solidFill>
                  <a:srgbClr val="7F0000"/>
                </a:solidFill>
                <a:latin typeface="Times New Roman"/>
                <a:cs typeface="Times New Roman"/>
              </a:rPr>
              <a:t>all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requirements 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at the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beginning 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of a 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project</a:t>
            </a:r>
            <a:endParaRPr sz="2400" dirty="0">
              <a:latin typeface="Times New Roman"/>
              <a:cs typeface="Times New Roman"/>
            </a:endParaRPr>
          </a:p>
          <a:p>
            <a:pPr marL="920750" indent="-495300">
              <a:lnSpc>
                <a:spcPct val="100000"/>
              </a:lnSpc>
              <a:spcBef>
                <a:spcPts val="1850"/>
              </a:spcBef>
              <a:buAutoNum type="romanLcPeriod"/>
              <a:tabLst>
                <a:tab pos="920750" algn="l"/>
                <a:tab pos="921385" algn="l"/>
              </a:tabLst>
            </a:pPr>
            <a:r>
              <a:rPr sz="2400" spc="-5" dirty="0">
                <a:solidFill>
                  <a:srgbClr val="650032"/>
                </a:solidFill>
                <a:latin typeface="Times New Roman"/>
                <a:cs typeface="Times New Roman"/>
              </a:rPr>
              <a:t>This model is </a:t>
            </a:r>
            <a:r>
              <a:rPr sz="2400" dirty="0">
                <a:solidFill>
                  <a:srgbClr val="650032"/>
                </a:solidFill>
                <a:latin typeface="Times New Roman"/>
                <a:cs typeface="Times New Roman"/>
              </a:rPr>
              <a:t>not </a:t>
            </a:r>
            <a:r>
              <a:rPr sz="2400" spc="-5" dirty="0">
                <a:solidFill>
                  <a:srgbClr val="650032"/>
                </a:solidFill>
                <a:latin typeface="Times New Roman"/>
                <a:cs typeface="Times New Roman"/>
              </a:rPr>
              <a:t>suitable for accommodating any </a:t>
            </a:r>
            <a:r>
              <a:rPr sz="2400" dirty="0">
                <a:solidFill>
                  <a:srgbClr val="650032"/>
                </a:solidFill>
                <a:latin typeface="Times New Roman"/>
                <a:cs typeface="Times New Roman"/>
              </a:rPr>
              <a:t>change</a:t>
            </a:r>
            <a:endParaRPr sz="2400" dirty="0">
              <a:latin typeface="Times New Roman"/>
              <a:cs typeface="Times New Roman"/>
            </a:endParaRPr>
          </a:p>
          <a:p>
            <a:pPr marL="920750" marR="156845" indent="-495300">
              <a:lnSpc>
                <a:spcPct val="100000"/>
              </a:lnSpc>
              <a:spcBef>
                <a:spcPts val="1880"/>
              </a:spcBef>
              <a:buAutoNum type="romanLcPeriod"/>
              <a:tabLst>
                <a:tab pos="920750" algn="l"/>
                <a:tab pos="921385" algn="l"/>
              </a:tabLst>
            </a:pP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A working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version of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the system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is not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seen until late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in  the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project’s</a:t>
            </a:r>
            <a:r>
              <a:rPr sz="2400" spc="-15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653200"/>
                </a:solidFill>
                <a:latin typeface="Times New Roman"/>
                <a:cs typeface="Times New Roman"/>
              </a:rPr>
              <a:t>life</a:t>
            </a:r>
            <a:endParaRPr lang="en-IN" sz="2400" spc="-5" dirty="0" smtClean="0">
              <a:solidFill>
                <a:srgbClr val="653200"/>
              </a:solidFill>
              <a:latin typeface="Times New Roman"/>
              <a:cs typeface="Times New Roman"/>
            </a:endParaRPr>
          </a:p>
          <a:p>
            <a:pPr marL="920750" marR="156845" indent="-495300">
              <a:lnSpc>
                <a:spcPct val="100000"/>
              </a:lnSpc>
              <a:spcBef>
                <a:spcPts val="1880"/>
              </a:spcBef>
              <a:buAutoNum type="romanLcPeriod"/>
              <a:tabLst>
                <a:tab pos="920750" algn="l"/>
                <a:tab pos="92138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does </a:t>
            </a:r>
            <a:r>
              <a:rPr sz="2400" dirty="0">
                <a:latin typeface="Times New Roman"/>
                <a:cs typeface="Times New Roman"/>
              </a:rPr>
              <a:t>not </a:t>
            </a:r>
            <a:r>
              <a:rPr sz="2400" spc="-5" dirty="0">
                <a:latin typeface="Times New Roman"/>
                <a:cs typeface="Times New Roman"/>
              </a:rPr>
              <a:t>scale </a:t>
            </a:r>
            <a:r>
              <a:rPr sz="2400" dirty="0">
                <a:latin typeface="Times New Roman"/>
                <a:cs typeface="Times New Roman"/>
              </a:rPr>
              <a:t>up </a:t>
            </a:r>
            <a:r>
              <a:rPr sz="2400" spc="-5" dirty="0">
                <a:latin typeface="Times New Roman"/>
                <a:cs typeface="Times New Roman"/>
              </a:rPr>
              <a:t>well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large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projects.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romanLcPeriod"/>
            </a:pPr>
            <a:endParaRPr sz="2100" dirty="0">
              <a:latin typeface="Times New Roman"/>
              <a:cs typeface="Times New Roman"/>
            </a:endParaRPr>
          </a:p>
          <a:p>
            <a:pPr marL="902335" indent="-495300">
              <a:lnSpc>
                <a:spcPct val="100000"/>
              </a:lnSpc>
              <a:buAutoNum type="romanLcPeriod"/>
              <a:tabLst>
                <a:tab pos="902335" algn="l"/>
                <a:tab pos="902969" algn="l"/>
              </a:tabLst>
            </a:pPr>
            <a:r>
              <a:rPr sz="2400" spc="-5" dirty="0">
                <a:solidFill>
                  <a:srgbClr val="000065"/>
                </a:solidFill>
                <a:latin typeface="Times New Roman"/>
                <a:cs typeface="Times New Roman"/>
              </a:rPr>
              <a:t>Real </a:t>
            </a:r>
            <a:r>
              <a:rPr sz="2400" spc="-10" dirty="0">
                <a:solidFill>
                  <a:srgbClr val="000065"/>
                </a:solidFill>
                <a:latin typeface="Times New Roman"/>
                <a:cs typeface="Times New Roman"/>
              </a:rPr>
              <a:t>projects </a:t>
            </a:r>
            <a:r>
              <a:rPr sz="2400" dirty="0">
                <a:solidFill>
                  <a:srgbClr val="000065"/>
                </a:solidFill>
                <a:latin typeface="Times New Roman"/>
                <a:cs typeface="Times New Roman"/>
              </a:rPr>
              <a:t>are </a:t>
            </a:r>
            <a:r>
              <a:rPr sz="2400" spc="-5" dirty="0">
                <a:solidFill>
                  <a:srgbClr val="000065"/>
                </a:solidFill>
                <a:latin typeface="Times New Roman"/>
                <a:cs typeface="Times New Roman"/>
              </a:rPr>
              <a:t>rarely</a:t>
            </a:r>
            <a:r>
              <a:rPr sz="2400" spc="10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000065"/>
                </a:solidFill>
                <a:latin typeface="Times New Roman"/>
                <a:cs typeface="Times New Roman"/>
              </a:rPr>
              <a:t>sequential</a:t>
            </a:r>
            <a:endParaRPr lang="en-IN" sz="2400" spc="-5" dirty="0" smtClean="0">
              <a:solidFill>
                <a:srgbClr val="000065"/>
              </a:solidFill>
              <a:latin typeface="Times New Roman"/>
              <a:cs typeface="Times New Roman"/>
            </a:endParaRPr>
          </a:p>
          <a:p>
            <a:pPr marL="902335" indent="-495300">
              <a:lnSpc>
                <a:spcPct val="100000"/>
              </a:lnSpc>
              <a:buAutoNum type="romanLcPeriod"/>
              <a:tabLst>
                <a:tab pos="902335" algn="l"/>
                <a:tab pos="902969" algn="l"/>
              </a:tabLst>
            </a:pPr>
            <a:r>
              <a:rPr lang="en-IN" sz="2400" spc="-5" dirty="0" smtClean="0">
                <a:solidFill>
                  <a:srgbClr val="000065"/>
                </a:solidFill>
                <a:latin typeface="Times New Roman"/>
                <a:cs typeface="Times New Roman"/>
              </a:rPr>
              <a:t>Follow “Big- Bang” Approach</a:t>
            </a:r>
            <a:r>
              <a:rPr sz="2400" spc="-5" dirty="0" smtClean="0">
                <a:solidFill>
                  <a:srgbClr val="000065"/>
                </a:solidFill>
                <a:latin typeface="Times New Roman"/>
                <a:cs typeface="Times New Roman"/>
              </a:rPr>
              <a:t>.</a:t>
            </a:r>
            <a:endParaRPr lang="en-IN" sz="2400" spc="-5" dirty="0" smtClean="0">
              <a:solidFill>
                <a:srgbClr val="000065"/>
              </a:solidFill>
              <a:latin typeface="Times New Roman"/>
              <a:cs typeface="Times New Roman"/>
            </a:endParaRPr>
          </a:p>
          <a:p>
            <a:pPr marL="902335" indent="-495300">
              <a:lnSpc>
                <a:spcPct val="100000"/>
              </a:lnSpc>
              <a:buAutoNum type="romanLcPeriod"/>
              <a:tabLst>
                <a:tab pos="902335" algn="l"/>
                <a:tab pos="902969" algn="l"/>
              </a:tabLst>
            </a:pPr>
            <a:r>
              <a:rPr lang="en-IN" sz="2400" spc="-5" dirty="0" smtClean="0">
                <a:solidFill>
                  <a:srgbClr val="000065"/>
                </a:solidFill>
                <a:latin typeface="Times New Roman"/>
                <a:cs typeface="Times New Roman"/>
              </a:rPr>
              <a:t>It is “Document Driven” Process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8302" y="1002283"/>
            <a:ext cx="30854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25" dirty="0">
                <a:latin typeface="Verdana"/>
                <a:cs typeface="Verdana"/>
              </a:rPr>
              <a:t>Waterfall</a:t>
            </a:r>
            <a:r>
              <a:rPr i="0" spc="-170" dirty="0">
                <a:latin typeface="Verdana"/>
                <a:cs typeface="Verdana"/>
              </a:rPr>
              <a:t> </a:t>
            </a:r>
            <a:r>
              <a:rPr i="0" spc="105" dirty="0">
                <a:latin typeface="Verdana"/>
                <a:cs typeface="Verdana"/>
              </a:rPr>
              <a:t>Model</a:t>
            </a:r>
          </a:p>
        </p:txBody>
      </p:sp>
      <p:sp>
        <p:nvSpPr>
          <p:cNvPr id="4" name="object 4"/>
          <p:cNvSpPr/>
          <p:nvPr/>
        </p:nvSpPr>
        <p:spPr>
          <a:xfrm>
            <a:off x="761993" y="171145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4316" y="702688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12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39" y="1985263"/>
            <a:ext cx="8239759" cy="3626634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IN" sz="36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When to use Waterfall</a:t>
            </a:r>
          </a:p>
          <a:p>
            <a:pPr marL="12700">
              <a:lnSpc>
                <a:spcPct val="100000"/>
              </a:lnSpc>
              <a:spcBef>
                <a:spcPts val="1560"/>
              </a:spcBef>
              <a:buFont typeface="Wingdings" pitchFamily="2" charset="2"/>
              <a:buChar char="v"/>
            </a:pPr>
            <a:r>
              <a:rPr lang="en-IN" sz="2400" spc="-5" dirty="0" smtClean="0">
                <a:latin typeface="Times New Roman"/>
                <a:cs typeface="Times New Roman"/>
              </a:rPr>
              <a:t> Requirements are well understood</a:t>
            </a:r>
          </a:p>
          <a:p>
            <a:pPr marL="12700">
              <a:lnSpc>
                <a:spcPct val="100000"/>
              </a:lnSpc>
              <a:spcBef>
                <a:spcPts val="1560"/>
              </a:spcBef>
              <a:buFont typeface="Wingdings" pitchFamily="2" charset="2"/>
              <a:buChar char="v"/>
            </a:pPr>
            <a:r>
              <a:rPr lang="en-IN" sz="2400" spc="-5" dirty="0" smtClean="0">
                <a:latin typeface="Times New Roman"/>
                <a:cs typeface="Times New Roman"/>
              </a:rPr>
              <a:t> Product definition is stable</a:t>
            </a:r>
          </a:p>
          <a:p>
            <a:pPr marL="12700">
              <a:lnSpc>
                <a:spcPct val="100000"/>
              </a:lnSpc>
              <a:spcBef>
                <a:spcPts val="1560"/>
              </a:spcBef>
              <a:buFont typeface="Wingdings" pitchFamily="2" charset="2"/>
              <a:buChar char="v"/>
            </a:pPr>
            <a:r>
              <a:rPr lang="en-IN" sz="2400" spc="-5" dirty="0" smtClean="0">
                <a:latin typeface="Times New Roman"/>
                <a:cs typeface="Times New Roman"/>
              </a:rPr>
              <a:t> Technology is understood</a:t>
            </a:r>
          </a:p>
          <a:p>
            <a:pPr marL="12700">
              <a:lnSpc>
                <a:spcPct val="100000"/>
              </a:lnSpc>
              <a:spcBef>
                <a:spcPts val="1560"/>
              </a:spcBef>
              <a:buFont typeface="Wingdings" pitchFamily="2" charset="2"/>
              <a:buChar char="v"/>
            </a:pPr>
            <a:r>
              <a:rPr lang="en-IN" sz="2400" spc="-5" dirty="0" smtClean="0">
                <a:latin typeface="Times New Roman"/>
                <a:cs typeface="Times New Roman"/>
              </a:rPr>
              <a:t>  New version of  existing product</a:t>
            </a: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8302" y="1002283"/>
            <a:ext cx="30854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25" dirty="0">
                <a:latin typeface="Verdana"/>
                <a:cs typeface="Verdana"/>
              </a:rPr>
              <a:t>Waterfall</a:t>
            </a:r>
            <a:r>
              <a:rPr i="0" spc="-170" dirty="0">
                <a:latin typeface="Verdana"/>
                <a:cs typeface="Verdana"/>
              </a:rPr>
              <a:t> </a:t>
            </a:r>
            <a:r>
              <a:rPr i="0" spc="105" dirty="0">
                <a:latin typeface="Verdana"/>
                <a:cs typeface="Verdana"/>
              </a:rPr>
              <a:t>Model</a:t>
            </a:r>
          </a:p>
        </p:txBody>
      </p:sp>
      <p:sp>
        <p:nvSpPr>
          <p:cNvPr id="4" name="object 4"/>
          <p:cNvSpPr/>
          <p:nvPr/>
        </p:nvSpPr>
        <p:spPr>
          <a:xfrm>
            <a:off x="761993" y="171145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4316" y="702688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13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8247" y="1002283"/>
            <a:ext cx="55054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5" dirty="0">
                <a:latin typeface="Verdana"/>
                <a:cs typeface="Verdana"/>
              </a:rPr>
              <a:t>Incremental </a:t>
            </a:r>
            <a:r>
              <a:rPr i="0" spc="65" dirty="0">
                <a:latin typeface="Verdana"/>
                <a:cs typeface="Verdana"/>
              </a:rPr>
              <a:t>Process</a:t>
            </a:r>
            <a:r>
              <a:rPr i="0" spc="-265" dirty="0">
                <a:latin typeface="Verdana"/>
                <a:cs typeface="Verdana"/>
              </a:rPr>
              <a:t> </a:t>
            </a:r>
            <a:r>
              <a:rPr i="0" spc="110" dirty="0">
                <a:latin typeface="Verdana"/>
                <a:cs typeface="Verdana"/>
              </a:rPr>
              <a:t>Models</a:t>
            </a:r>
          </a:p>
        </p:txBody>
      </p:sp>
      <p:sp>
        <p:nvSpPr>
          <p:cNvPr id="3" name="object 3"/>
          <p:cNvSpPr/>
          <p:nvPr/>
        </p:nvSpPr>
        <p:spPr>
          <a:xfrm>
            <a:off x="761993" y="171145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33" y="2171191"/>
            <a:ext cx="7767320" cy="3178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2400" spc="-5" dirty="0">
                <a:latin typeface="Times New Roman"/>
                <a:cs typeface="Times New Roman"/>
              </a:rPr>
              <a:t>They are effective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the situations where requirements are  defined precisely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there </a:t>
            </a:r>
            <a:r>
              <a:rPr sz="2400" dirty="0">
                <a:latin typeface="Times New Roman"/>
                <a:cs typeface="Times New Roman"/>
              </a:rPr>
              <a:t>is no </a:t>
            </a:r>
            <a:r>
              <a:rPr sz="2400" spc="-5" dirty="0">
                <a:latin typeface="Times New Roman"/>
                <a:cs typeface="Times New Roman"/>
              </a:rPr>
              <a:t>confusion </a:t>
            </a:r>
            <a:r>
              <a:rPr sz="2400" dirty="0">
                <a:latin typeface="Times New Roman"/>
                <a:cs typeface="Times New Roman"/>
              </a:rPr>
              <a:t>about </a:t>
            </a:r>
            <a:r>
              <a:rPr sz="2400" spc="-5" dirty="0">
                <a:latin typeface="Times New Roman"/>
                <a:cs typeface="Times New Roman"/>
              </a:rPr>
              <a:t>the  functionality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final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product.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A50020"/>
                </a:solidFill>
                <a:latin typeface="Times New Roman"/>
                <a:cs typeface="Times New Roman"/>
              </a:rPr>
              <a:t>After </a:t>
            </a: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every </a:t>
            </a:r>
            <a:r>
              <a:rPr sz="2400" spc="-5" dirty="0">
                <a:solidFill>
                  <a:srgbClr val="A50020"/>
                </a:solidFill>
                <a:latin typeface="Times New Roman"/>
                <a:cs typeface="Times New Roman"/>
              </a:rPr>
              <a:t>cycle </a:t>
            </a: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A50020"/>
                </a:solidFill>
                <a:latin typeface="Times New Roman"/>
                <a:cs typeface="Times New Roman"/>
              </a:rPr>
              <a:t>useable product is </a:t>
            </a: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given to </a:t>
            </a:r>
            <a:r>
              <a:rPr sz="2400" spc="-5" dirty="0">
                <a:solidFill>
                  <a:srgbClr val="A50020"/>
                </a:solidFill>
                <a:latin typeface="Times New Roman"/>
                <a:cs typeface="Times New Roman"/>
              </a:rPr>
              <a:t>the</a:t>
            </a:r>
            <a:r>
              <a:rPr sz="2400" spc="-55" dirty="0">
                <a:solidFill>
                  <a:srgbClr val="A5002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A50020"/>
                </a:solidFill>
                <a:latin typeface="Times New Roman"/>
                <a:cs typeface="Times New Roman"/>
              </a:rPr>
              <a:t>customer.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870"/>
              </a:lnSpc>
              <a:spcBef>
                <a:spcPts val="1664"/>
              </a:spcBef>
            </a:pP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Popular particularly when we 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have to 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quickly deliver </a:t>
            </a:r>
            <a:r>
              <a:rPr sz="2400" dirty="0">
                <a:solidFill>
                  <a:srgbClr val="3232CC"/>
                </a:solidFill>
                <a:latin typeface="Times New Roman"/>
                <a:cs typeface="Times New Roman"/>
              </a:rPr>
              <a:t>a </a:t>
            </a:r>
            <a:r>
              <a:rPr sz="2400" spc="-10" dirty="0">
                <a:solidFill>
                  <a:srgbClr val="3232CC"/>
                </a:solidFill>
                <a:latin typeface="Times New Roman"/>
                <a:cs typeface="Times New Roman"/>
              </a:rPr>
              <a:t>limited  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functionality</a:t>
            </a:r>
            <a:r>
              <a:rPr sz="2400" spc="-2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232CC"/>
                </a:solidFill>
                <a:latin typeface="Times New Roman"/>
                <a:cs typeface="Times New Roman"/>
              </a:rPr>
              <a:t>system.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4316" y="702688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14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Iterative </a:t>
            </a:r>
            <a:r>
              <a:rPr spc="5" dirty="0"/>
              <a:t>Enhancement</a:t>
            </a:r>
            <a:r>
              <a:rPr spc="-200" dirty="0"/>
              <a:t> </a:t>
            </a:r>
            <a:r>
              <a:rPr spc="55" dirty="0"/>
              <a:t>Model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40733" y="1784095"/>
            <a:ext cx="8376933" cy="5509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pc="-5" dirty="0">
                <a:solidFill>
                  <a:srgbClr val="653200"/>
                </a:solidFill>
              </a:rPr>
              <a:t>This model </a:t>
            </a:r>
            <a:r>
              <a:rPr dirty="0">
                <a:solidFill>
                  <a:srgbClr val="653200"/>
                </a:solidFill>
              </a:rPr>
              <a:t>has the </a:t>
            </a:r>
            <a:r>
              <a:rPr spc="-5" dirty="0">
                <a:solidFill>
                  <a:srgbClr val="653200"/>
                </a:solidFill>
              </a:rPr>
              <a:t>same </a:t>
            </a:r>
            <a:r>
              <a:rPr dirty="0">
                <a:solidFill>
                  <a:srgbClr val="653200"/>
                </a:solidFill>
              </a:rPr>
              <a:t>phases as the </a:t>
            </a:r>
            <a:r>
              <a:rPr spc="-5" dirty="0">
                <a:solidFill>
                  <a:srgbClr val="653200"/>
                </a:solidFill>
              </a:rPr>
              <a:t>waterfall model, </a:t>
            </a:r>
            <a:r>
              <a:rPr dirty="0">
                <a:solidFill>
                  <a:srgbClr val="653200"/>
                </a:solidFill>
              </a:rPr>
              <a:t>but </a:t>
            </a:r>
            <a:r>
              <a:rPr spc="-5" dirty="0">
                <a:solidFill>
                  <a:srgbClr val="653200"/>
                </a:solidFill>
              </a:rPr>
              <a:t>with </a:t>
            </a:r>
            <a:r>
              <a:rPr spc="590" dirty="0">
                <a:solidFill>
                  <a:srgbClr val="653200"/>
                </a:solidFill>
              </a:rPr>
              <a:t> </a:t>
            </a:r>
            <a:r>
              <a:rPr spc="-5" dirty="0">
                <a:solidFill>
                  <a:srgbClr val="653200"/>
                </a:solidFill>
              </a:rPr>
              <a:t>fewer restrictions. Generally the phases occur </a:t>
            </a:r>
            <a:r>
              <a:rPr dirty="0">
                <a:solidFill>
                  <a:srgbClr val="653200"/>
                </a:solidFill>
              </a:rPr>
              <a:t>in </a:t>
            </a:r>
            <a:r>
              <a:rPr spc="-5" dirty="0">
                <a:solidFill>
                  <a:srgbClr val="653200"/>
                </a:solidFill>
              </a:rPr>
              <a:t>the same order </a:t>
            </a:r>
            <a:r>
              <a:rPr dirty="0">
                <a:solidFill>
                  <a:srgbClr val="653200"/>
                </a:solidFill>
              </a:rPr>
              <a:t>as  in </a:t>
            </a:r>
            <a:r>
              <a:rPr spc="-5" dirty="0">
                <a:solidFill>
                  <a:srgbClr val="653200"/>
                </a:solidFill>
              </a:rPr>
              <a:t>the waterfall model, but they </a:t>
            </a:r>
            <a:r>
              <a:rPr spc="-10" dirty="0">
                <a:solidFill>
                  <a:srgbClr val="653200"/>
                </a:solidFill>
              </a:rPr>
              <a:t>may </a:t>
            </a:r>
            <a:r>
              <a:rPr dirty="0">
                <a:solidFill>
                  <a:srgbClr val="653200"/>
                </a:solidFill>
              </a:rPr>
              <a:t>be </a:t>
            </a:r>
            <a:r>
              <a:rPr spc="-5" dirty="0">
                <a:solidFill>
                  <a:srgbClr val="653200"/>
                </a:solidFill>
              </a:rPr>
              <a:t>conducted </a:t>
            </a:r>
            <a:r>
              <a:rPr dirty="0">
                <a:solidFill>
                  <a:srgbClr val="653200"/>
                </a:solidFill>
              </a:rPr>
              <a:t>in </a:t>
            </a:r>
            <a:r>
              <a:rPr spc="-5" dirty="0">
                <a:solidFill>
                  <a:srgbClr val="653200"/>
                </a:solidFill>
              </a:rPr>
              <a:t>several cycles.  Useable product </a:t>
            </a:r>
            <a:r>
              <a:rPr dirty="0">
                <a:solidFill>
                  <a:srgbClr val="653200"/>
                </a:solidFill>
              </a:rPr>
              <a:t>is </a:t>
            </a:r>
            <a:r>
              <a:rPr spc="-5" dirty="0">
                <a:solidFill>
                  <a:srgbClr val="653200"/>
                </a:solidFill>
              </a:rPr>
              <a:t>released at the end </a:t>
            </a:r>
            <a:r>
              <a:rPr dirty="0">
                <a:solidFill>
                  <a:srgbClr val="653200"/>
                </a:solidFill>
              </a:rPr>
              <a:t>of the </a:t>
            </a:r>
            <a:r>
              <a:rPr spc="-5" dirty="0">
                <a:solidFill>
                  <a:srgbClr val="653200"/>
                </a:solidFill>
              </a:rPr>
              <a:t>each cycle, with each  release providing additional</a:t>
            </a:r>
            <a:r>
              <a:rPr spc="5" dirty="0">
                <a:solidFill>
                  <a:srgbClr val="653200"/>
                </a:solidFill>
              </a:rPr>
              <a:t> </a:t>
            </a:r>
            <a:r>
              <a:rPr spc="-5" dirty="0">
                <a:solidFill>
                  <a:srgbClr val="653200"/>
                </a:solidFill>
              </a:rPr>
              <a:t>functionality.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 dirty="0"/>
          </a:p>
          <a:p>
            <a:pPr marL="584200" marR="6350" indent="-571500">
              <a:lnSpc>
                <a:spcPts val="2870"/>
              </a:lnSpc>
              <a:buFont typeface="DejaVu Sans"/>
              <a:buChar char="✓"/>
              <a:tabLst>
                <a:tab pos="583565" algn="l"/>
                <a:tab pos="584200" algn="l"/>
                <a:tab pos="2037714" algn="l"/>
                <a:tab pos="2628900" algn="l"/>
                <a:tab pos="4101465" algn="l"/>
                <a:tab pos="5131435" algn="l"/>
                <a:tab pos="5538470" algn="l"/>
                <a:tab pos="6365875" algn="l"/>
                <a:tab pos="8107680" algn="l"/>
              </a:tabLst>
            </a:pPr>
            <a:r>
              <a:rPr spc="-5" dirty="0">
                <a:solidFill>
                  <a:srgbClr val="000065"/>
                </a:solidFill>
              </a:rPr>
              <a:t>Cus</a:t>
            </a:r>
            <a:r>
              <a:rPr dirty="0">
                <a:solidFill>
                  <a:srgbClr val="000065"/>
                </a:solidFill>
              </a:rPr>
              <a:t>to</a:t>
            </a:r>
            <a:r>
              <a:rPr spc="-20" dirty="0">
                <a:solidFill>
                  <a:srgbClr val="000065"/>
                </a:solidFill>
              </a:rPr>
              <a:t>m</a:t>
            </a:r>
            <a:r>
              <a:rPr dirty="0">
                <a:solidFill>
                  <a:srgbClr val="000065"/>
                </a:solidFill>
              </a:rPr>
              <a:t>er</a:t>
            </a:r>
            <a:r>
              <a:rPr spc="-5" dirty="0">
                <a:solidFill>
                  <a:srgbClr val="000065"/>
                </a:solidFill>
              </a:rPr>
              <a:t>s</a:t>
            </a:r>
            <a:r>
              <a:rPr dirty="0">
                <a:solidFill>
                  <a:srgbClr val="000065"/>
                </a:solidFill>
              </a:rPr>
              <a:t>	and	dev</a:t>
            </a:r>
            <a:r>
              <a:rPr spc="-10" dirty="0">
                <a:solidFill>
                  <a:srgbClr val="000065"/>
                </a:solidFill>
              </a:rPr>
              <a:t>e</a:t>
            </a:r>
            <a:r>
              <a:rPr dirty="0">
                <a:solidFill>
                  <a:srgbClr val="000065"/>
                </a:solidFill>
              </a:rPr>
              <a:t>lo</a:t>
            </a:r>
            <a:r>
              <a:rPr spc="-15" dirty="0">
                <a:solidFill>
                  <a:srgbClr val="000065"/>
                </a:solidFill>
              </a:rPr>
              <a:t>p</a:t>
            </a:r>
            <a:r>
              <a:rPr dirty="0">
                <a:solidFill>
                  <a:srgbClr val="000065"/>
                </a:solidFill>
              </a:rPr>
              <a:t>er</a:t>
            </a:r>
            <a:r>
              <a:rPr spc="-5" dirty="0">
                <a:solidFill>
                  <a:srgbClr val="000065"/>
                </a:solidFill>
              </a:rPr>
              <a:t>s</a:t>
            </a:r>
            <a:r>
              <a:rPr dirty="0">
                <a:solidFill>
                  <a:srgbClr val="000065"/>
                </a:solidFill>
              </a:rPr>
              <a:t>	</a:t>
            </a:r>
            <a:r>
              <a:rPr spc="-5" dirty="0">
                <a:solidFill>
                  <a:srgbClr val="000065"/>
                </a:solidFill>
              </a:rPr>
              <a:t>s</a:t>
            </a:r>
            <a:r>
              <a:rPr dirty="0">
                <a:solidFill>
                  <a:srgbClr val="000065"/>
                </a:solidFill>
              </a:rPr>
              <a:t>pe</a:t>
            </a:r>
            <a:r>
              <a:rPr spc="-10" dirty="0">
                <a:solidFill>
                  <a:srgbClr val="000065"/>
                </a:solidFill>
              </a:rPr>
              <a:t>c</a:t>
            </a:r>
            <a:r>
              <a:rPr dirty="0">
                <a:solidFill>
                  <a:srgbClr val="000065"/>
                </a:solidFill>
              </a:rPr>
              <a:t>i</a:t>
            </a:r>
            <a:r>
              <a:rPr spc="-10" dirty="0">
                <a:solidFill>
                  <a:srgbClr val="000065"/>
                </a:solidFill>
              </a:rPr>
              <a:t>f</a:t>
            </a:r>
            <a:r>
              <a:rPr dirty="0">
                <a:solidFill>
                  <a:srgbClr val="000065"/>
                </a:solidFill>
              </a:rPr>
              <a:t>y	a</a:t>
            </a:r>
            <a:r>
              <a:rPr spc="-5" dirty="0">
                <a:solidFill>
                  <a:srgbClr val="000065"/>
                </a:solidFill>
              </a:rPr>
              <a:t>s</a:t>
            </a:r>
            <a:r>
              <a:rPr dirty="0">
                <a:solidFill>
                  <a:srgbClr val="000065"/>
                </a:solidFill>
              </a:rPr>
              <a:t>	</a:t>
            </a:r>
            <a:r>
              <a:rPr spc="-20" dirty="0">
                <a:solidFill>
                  <a:srgbClr val="000065"/>
                </a:solidFill>
              </a:rPr>
              <a:t>m</a:t>
            </a:r>
            <a:r>
              <a:rPr dirty="0">
                <a:solidFill>
                  <a:srgbClr val="000065"/>
                </a:solidFill>
              </a:rPr>
              <a:t>any	requi</a:t>
            </a:r>
            <a:r>
              <a:rPr spc="-10" dirty="0">
                <a:solidFill>
                  <a:srgbClr val="000065"/>
                </a:solidFill>
              </a:rPr>
              <a:t>r</a:t>
            </a:r>
            <a:r>
              <a:rPr dirty="0">
                <a:solidFill>
                  <a:srgbClr val="000065"/>
                </a:solidFill>
              </a:rPr>
              <a:t>e</a:t>
            </a:r>
            <a:r>
              <a:rPr spc="-20" dirty="0">
                <a:solidFill>
                  <a:srgbClr val="000065"/>
                </a:solidFill>
              </a:rPr>
              <a:t>m</a:t>
            </a:r>
            <a:r>
              <a:rPr dirty="0">
                <a:solidFill>
                  <a:srgbClr val="000065"/>
                </a:solidFill>
              </a:rPr>
              <a:t>ent</a:t>
            </a:r>
            <a:r>
              <a:rPr spc="-5" dirty="0">
                <a:solidFill>
                  <a:srgbClr val="000065"/>
                </a:solidFill>
              </a:rPr>
              <a:t>s</a:t>
            </a:r>
            <a:r>
              <a:rPr dirty="0">
                <a:solidFill>
                  <a:srgbClr val="000065"/>
                </a:solidFill>
              </a:rPr>
              <a:t>	a</a:t>
            </a:r>
            <a:r>
              <a:rPr spc="-5" dirty="0">
                <a:solidFill>
                  <a:srgbClr val="000065"/>
                </a:solidFill>
              </a:rPr>
              <a:t>s  possible </a:t>
            </a:r>
            <a:r>
              <a:rPr dirty="0">
                <a:solidFill>
                  <a:srgbClr val="000065"/>
                </a:solidFill>
              </a:rPr>
              <a:t>and </a:t>
            </a:r>
            <a:r>
              <a:rPr spc="-5" dirty="0">
                <a:solidFill>
                  <a:srgbClr val="000065"/>
                </a:solidFill>
              </a:rPr>
              <a:t>prepare </a:t>
            </a:r>
            <a:r>
              <a:rPr dirty="0">
                <a:solidFill>
                  <a:srgbClr val="000065"/>
                </a:solidFill>
              </a:rPr>
              <a:t>a </a:t>
            </a:r>
            <a:r>
              <a:rPr spc="-5" dirty="0">
                <a:solidFill>
                  <a:srgbClr val="000065"/>
                </a:solidFill>
              </a:rPr>
              <a:t>SRS</a:t>
            </a:r>
            <a:r>
              <a:rPr spc="-25" dirty="0">
                <a:solidFill>
                  <a:srgbClr val="000065"/>
                </a:solidFill>
              </a:rPr>
              <a:t> </a:t>
            </a:r>
            <a:r>
              <a:rPr spc="-5" dirty="0">
                <a:solidFill>
                  <a:srgbClr val="000065"/>
                </a:solidFill>
              </a:rPr>
              <a:t>document.</a:t>
            </a:r>
          </a:p>
          <a:p>
            <a:pPr marL="668020" indent="-635635">
              <a:lnSpc>
                <a:spcPct val="100000"/>
              </a:lnSpc>
              <a:spcBef>
                <a:spcPts val="1995"/>
              </a:spcBef>
              <a:buFont typeface="DejaVu Sans"/>
              <a:buChar char="✓"/>
              <a:tabLst>
                <a:tab pos="667385" algn="l"/>
                <a:tab pos="668020" algn="l"/>
              </a:tabLst>
            </a:pPr>
            <a:r>
              <a:rPr spc="-5" dirty="0"/>
              <a:t>Developers </a:t>
            </a:r>
            <a:r>
              <a:rPr dirty="0"/>
              <a:t>and </a:t>
            </a:r>
            <a:r>
              <a:rPr spc="-5" dirty="0"/>
              <a:t>customers </a:t>
            </a:r>
            <a:r>
              <a:rPr dirty="0"/>
              <a:t>then </a:t>
            </a:r>
            <a:r>
              <a:rPr spc="-10" dirty="0"/>
              <a:t>prioritize </a:t>
            </a:r>
            <a:r>
              <a:rPr spc="-5" dirty="0"/>
              <a:t>these</a:t>
            </a:r>
            <a:r>
              <a:rPr spc="10" dirty="0"/>
              <a:t> </a:t>
            </a:r>
            <a:r>
              <a:rPr spc="-5" dirty="0"/>
              <a:t>requirements</a:t>
            </a:r>
          </a:p>
          <a:p>
            <a:pPr marL="617220" marR="82550" indent="-571500" algn="just">
              <a:lnSpc>
                <a:spcPct val="99800"/>
              </a:lnSpc>
              <a:spcBef>
                <a:spcPts val="1890"/>
              </a:spcBef>
              <a:buFont typeface="DejaVu Sans"/>
              <a:buChar char="✓"/>
              <a:tabLst>
                <a:tab pos="617855" algn="l"/>
              </a:tabLst>
            </a:pPr>
            <a:r>
              <a:rPr spc="-5" dirty="0">
                <a:solidFill>
                  <a:srgbClr val="003200"/>
                </a:solidFill>
              </a:rPr>
              <a:t>Developers implement the specified requirements </a:t>
            </a:r>
            <a:r>
              <a:rPr dirty="0">
                <a:solidFill>
                  <a:srgbClr val="003200"/>
                </a:solidFill>
              </a:rPr>
              <a:t>in one </a:t>
            </a:r>
            <a:r>
              <a:rPr spc="-10" dirty="0">
                <a:solidFill>
                  <a:srgbClr val="003200"/>
                </a:solidFill>
              </a:rPr>
              <a:t>or  </a:t>
            </a:r>
            <a:r>
              <a:rPr spc="-5" dirty="0">
                <a:solidFill>
                  <a:srgbClr val="003200"/>
                </a:solidFill>
              </a:rPr>
              <a:t>more cycles </a:t>
            </a:r>
            <a:r>
              <a:rPr dirty="0">
                <a:solidFill>
                  <a:srgbClr val="003200"/>
                </a:solidFill>
              </a:rPr>
              <a:t>of design, </a:t>
            </a:r>
            <a:r>
              <a:rPr spc="-5" dirty="0">
                <a:solidFill>
                  <a:srgbClr val="003200"/>
                </a:solidFill>
              </a:rPr>
              <a:t>implementation </a:t>
            </a:r>
            <a:r>
              <a:rPr dirty="0">
                <a:solidFill>
                  <a:srgbClr val="003200"/>
                </a:solidFill>
              </a:rPr>
              <a:t>and </a:t>
            </a:r>
            <a:r>
              <a:rPr spc="-5" dirty="0">
                <a:solidFill>
                  <a:srgbClr val="003200"/>
                </a:solidFill>
              </a:rPr>
              <a:t>test </a:t>
            </a:r>
            <a:r>
              <a:rPr dirty="0">
                <a:solidFill>
                  <a:srgbClr val="003200"/>
                </a:solidFill>
              </a:rPr>
              <a:t>based on </a:t>
            </a:r>
            <a:r>
              <a:rPr spc="-5" dirty="0">
                <a:solidFill>
                  <a:srgbClr val="003200"/>
                </a:solidFill>
              </a:rPr>
              <a:t>the  defined priorities</a:t>
            </a:r>
            <a:r>
              <a:rPr spc="-5" dirty="0" smtClean="0">
                <a:solidFill>
                  <a:srgbClr val="003200"/>
                </a:solidFill>
              </a:rPr>
              <a:t>.</a:t>
            </a:r>
            <a:endParaRPr lang="en-IN" spc="-5" dirty="0" smtClean="0">
              <a:solidFill>
                <a:srgbClr val="003200"/>
              </a:solidFill>
            </a:endParaRPr>
          </a:p>
          <a:p>
            <a:pPr marL="617220" marR="82550" indent="-571500" algn="just">
              <a:lnSpc>
                <a:spcPct val="99800"/>
              </a:lnSpc>
              <a:spcBef>
                <a:spcPts val="1890"/>
              </a:spcBef>
              <a:buFont typeface="DejaVu Sans"/>
              <a:buChar char="✓"/>
              <a:tabLst>
                <a:tab pos="617855" algn="l"/>
              </a:tabLst>
            </a:pPr>
            <a:endParaRPr spc="-5" dirty="0">
              <a:solidFill>
                <a:srgbClr val="0032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993" y="16002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15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Iterative </a:t>
            </a:r>
            <a:r>
              <a:rPr spc="5" dirty="0"/>
              <a:t>Enhancement</a:t>
            </a:r>
            <a:r>
              <a:rPr spc="-200" dirty="0"/>
              <a:t> </a:t>
            </a:r>
            <a:r>
              <a:rPr spc="55" dirty="0"/>
              <a:t>Model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40733" y="1784095"/>
            <a:ext cx="8376933" cy="2188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endParaRPr sz="2050" dirty="0"/>
          </a:p>
          <a:p>
            <a:pPr marL="584200" marR="6350" indent="-571500">
              <a:lnSpc>
                <a:spcPts val="2870"/>
              </a:lnSpc>
              <a:buFont typeface="DejaVu Sans"/>
              <a:buChar char="✓"/>
              <a:tabLst>
                <a:tab pos="583565" algn="l"/>
                <a:tab pos="584200" algn="l"/>
                <a:tab pos="2037714" algn="l"/>
                <a:tab pos="2628900" algn="l"/>
                <a:tab pos="4101465" algn="l"/>
                <a:tab pos="5131435" algn="l"/>
                <a:tab pos="5538470" algn="l"/>
                <a:tab pos="6365875" algn="l"/>
                <a:tab pos="8107680" algn="l"/>
              </a:tabLst>
            </a:pPr>
            <a:r>
              <a:rPr lang="en-IN" spc="-5" dirty="0" smtClean="0">
                <a:solidFill>
                  <a:srgbClr val="000065"/>
                </a:solidFill>
              </a:rPr>
              <a:t>Complete product is divided into releases</a:t>
            </a:r>
          </a:p>
          <a:p>
            <a:pPr marL="584200" marR="6350" indent="-571500">
              <a:lnSpc>
                <a:spcPts val="2870"/>
              </a:lnSpc>
              <a:buFont typeface="DejaVu Sans"/>
              <a:buChar char="✓"/>
              <a:tabLst>
                <a:tab pos="583565" algn="l"/>
                <a:tab pos="584200" algn="l"/>
                <a:tab pos="2037714" algn="l"/>
                <a:tab pos="2628900" algn="l"/>
                <a:tab pos="4101465" algn="l"/>
                <a:tab pos="5131435" algn="l"/>
                <a:tab pos="5538470" algn="l"/>
                <a:tab pos="6365875" algn="l"/>
                <a:tab pos="8107680" algn="l"/>
              </a:tabLst>
            </a:pPr>
            <a:r>
              <a:rPr lang="en-IN" spc="-5" dirty="0" smtClean="0">
                <a:solidFill>
                  <a:srgbClr val="000065"/>
                </a:solidFill>
              </a:rPr>
              <a:t>Developer deliver the product release by release</a:t>
            </a:r>
          </a:p>
          <a:p>
            <a:pPr marL="584200" marR="6350" indent="-571500">
              <a:lnSpc>
                <a:spcPts val="2870"/>
              </a:lnSpc>
              <a:buFont typeface="DejaVu Sans"/>
              <a:buChar char="✓"/>
              <a:tabLst>
                <a:tab pos="583565" algn="l"/>
                <a:tab pos="584200" algn="l"/>
                <a:tab pos="2037714" algn="l"/>
                <a:tab pos="2628900" algn="l"/>
                <a:tab pos="4101465" algn="l"/>
                <a:tab pos="5131435" algn="l"/>
                <a:tab pos="5538470" algn="l"/>
                <a:tab pos="6365875" algn="l"/>
                <a:tab pos="8107680" algn="l"/>
              </a:tabLst>
            </a:pPr>
            <a:r>
              <a:rPr lang="en-IN" spc="-5" dirty="0" smtClean="0">
                <a:solidFill>
                  <a:srgbClr val="000065"/>
                </a:solidFill>
              </a:rPr>
              <a:t>Customer is able to do useful work after 1</a:t>
            </a:r>
            <a:r>
              <a:rPr lang="en-IN" spc="-5" baseline="30000" dirty="0" smtClean="0">
                <a:solidFill>
                  <a:srgbClr val="000065"/>
                </a:solidFill>
              </a:rPr>
              <a:t>st</a:t>
            </a:r>
            <a:r>
              <a:rPr lang="en-IN" spc="-5" dirty="0" smtClean="0">
                <a:solidFill>
                  <a:srgbClr val="000065"/>
                </a:solidFill>
              </a:rPr>
              <a:t> release</a:t>
            </a:r>
          </a:p>
          <a:p>
            <a:pPr marL="584200" marR="6350" indent="-571500">
              <a:lnSpc>
                <a:spcPts val="2870"/>
              </a:lnSpc>
              <a:buFont typeface="DejaVu Sans"/>
              <a:buChar char="✓"/>
              <a:tabLst>
                <a:tab pos="583565" algn="l"/>
                <a:tab pos="584200" algn="l"/>
                <a:tab pos="2037714" algn="l"/>
                <a:tab pos="2628900" algn="l"/>
                <a:tab pos="4101465" algn="l"/>
                <a:tab pos="5131435" algn="l"/>
                <a:tab pos="5538470" algn="l"/>
                <a:tab pos="6365875" algn="l"/>
                <a:tab pos="8107680" algn="l"/>
              </a:tabLst>
            </a:pPr>
            <a:r>
              <a:rPr lang="en-IN" spc="-5" dirty="0" smtClean="0">
                <a:solidFill>
                  <a:srgbClr val="000065"/>
                </a:solidFill>
              </a:rPr>
              <a:t>1</a:t>
            </a:r>
            <a:r>
              <a:rPr lang="en-IN" spc="-5" baseline="30000" dirty="0" smtClean="0">
                <a:solidFill>
                  <a:srgbClr val="000065"/>
                </a:solidFill>
              </a:rPr>
              <a:t>st</a:t>
            </a:r>
            <a:r>
              <a:rPr lang="en-IN" spc="-5" dirty="0" smtClean="0">
                <a:solidFill>
                  <a:srgbClr val="000065"/>
                </a:solidFill>
              </a:rPr>
              <a:t> release available within few weeks</a:t>
            </a:r>
          </a:p>
          <a:p>
            <a:pPr marL="584200" marR="6350" indent="-571500">
              <a:lnSpc>
                <a:spcPts val="2870"/>
              </a:lnSpc>
              <a:tabLst>
                <a:tab pos="583565" algn="l"/>
                <a:tab pos="584200" algn="l"/>
                <a:tab pos="2037714" algn="l"/>
                <a:tab pos="2628900" algn="l"/>
                <a:tab pos="4101465" algn="l"/>
                <a:tab pos="5131435" algn="l"/>
                <a:tab pos="5538470" algn="l"/>
                <a:tab pos="6365875" algn="l"/>
                <a:tab pos="8107680" algn="l"/>
              </a:tabLst>
            </a:pPr>
            <a:endParaRPr lang="en-IN" spc="-5" dirty="0" smtClean="0">
              <a:solidFill>
                <a:srgbClr val="000065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993" y="16002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16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065" y="926083"/>
            <a:ext cx="5716268" cy="461665"/>
          </a:xfrm>
        </p:spPr>
        <p:txBody>
          <a:bodyPr/>
          <a:lstStyle/>
          <a:p>
            <a:r>
              <a:rPr lang="en-IN" dirty="0" smtClean="0"/>
              <a:t>Iterative Enhancement Model</a:t>
            </a:r>
            <a:endParaRPr lang="en-IN" dirty="0"/>
          </a:p>
        </p:txBody>
      </p:sp>
      <p:pic>
        <p:nvPicPr>
          <p:cNvPr id="2050" name="Picture 2" descr="https://s3.amazonaws.com/www.owlgen.com/wp-content/uploads/2016/10/Iterative-Enhancement-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10058400" cy="3676651"/>
          </a:xfrm>
          <a:prstGeom prst="rect">
            <a:avLst/>
          </a:prstGeom>
          <a:noFill/>
        </p:spPr>
      </p:pic>
      <p:sp>
        <p:nvSpPr>
          <p:cNvPr id="5" name="object 4"/>
          <p:cNvSpPr/>
          <p:nvPr/>
        </p:nvSpPr>
        <p:spPr>
          <a:xfrm>
            <a:off x="761993" y="16002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3843" y="1034287"/>
            <a:ext cx="56457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45" dirty="0">
                <a:latin typeface="Verdana"/>
                <a:cs typeface="Verdana"/>
              </a:rPr>
              <a:t>Evolutionary </a:t>
            </a:r>
            <a:r>
              <a:rPr i="0" spc="65" dirty="0">
                <a:latin typeface="Verdana"/>
                <a:cs typeface="Verdana"/>
              </a:rPr>
              <a:t>Process</a:t>
            </a:r>
            <a:r>
              <a:rPr i="0" spc="-275" dirty="0">
                <a:latin typeface="Verdana"/>
                <a:cs typeface="Verdana"/>
              </a:rPr>
              <a:t> </a:t>
            </a:r>
            <a:r>
              <a:rPr i="0" spc="110" dirty="0">
                <a:latin typeface="Verdana"/>
                <a:cs typeface="Verdana"/>
              </a:rPr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3" y="1927351"/>
            <a:ext cx="8224520" cy="4353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2400" spc="-5" dirty="0">
                <a:solidFill>
                  <a:srgbClr val="996532"/>
                </a:solidFill>
                <a:latin typeface="Times New Roman"/>
                <a:cs typeface="Times New Roman"/>
              </a:rPr>
              <a:t>Evolutionary </a:t>
            </a:r>
            <a:r>
              <a:rPr sz="2400" dirty="0">
                <a:solidFill>
                  <a:srgbClr val="996532"/>
                </a:solidFill>
                <a:latin typeface="Times New Roman"/>
                <a:cs typeface="Times New Roman"/>
              </a:rPr>
              <a:t>process </a:t>
            </a:r>
            <a:r>
              <a:rPr sz="2400" spc="-5" dirty="0">
                <a:solidFill>
                  <a:srgbClr val="996532"/>
                </a:solidFill>
                <a:latin typeface="Times New Roman"/>
                <a:cs typeface="Times New Roman"/>
              </a:rPr>
              <a:t>model resembles iterative enhancement  model. The same </a:t>
            </a:r>
            <a:r>
              <a:rPr sz="2400" dirty="0">
                <a:solidFill>
                  <a:srgbClr val="996532"/>
                </a:solidFill>
                <a:latin typeface="Times New Roman"/>
                <a:cs typeface="Times New Roman"/>
              </a:rPr>
              <a:t>phases as </a:t>
            </a:r>
            <a:r>
              <a:rPr sz="2400" spc="-5" dirty="0">
                <a:solidFill>
                  <a:srgbClr val="996532"/>
                </a:solidFill>
                <a:latin typeface="Times New Roman"/>
                <a:cs typeface="Times New Roman"/>
              </a:rPr>
              <a:t>defined for </a:t>
            </a:r>
            <a:r>
              <a:rPr sz="2400" dirty="0">
                <a:solidFill>
                  <a:srgbClr val="996532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996532"/>
                </a:solidFill>
                <a:latin typeface="Times New Roman"/>
                <a:cs typeface="Times New Roman"/>
              </a:rPr>
              <a:t>waterfall model occur  </a:t>
            </a:r>
            <a:r>
              <a:rPr sz="2400" dirty="0">
                <a:solidFill>
                  <a:srgbClr val="996532"/>
                </a:solidFill>
                <a:latin typeface="Times New Roman"/>
                <a:cs typeface="Times New Roman"/>
              </a:rPr>
              <a:t>here in a </a:t>
            </a:r>
            <a:r>
              <a:rPr sz="2400" spc="-5" dirty="0">
                <a:solidFill>
                  <a:srgbClr val="996532"/>
                </a:solidFill>
                <a:latin typeface="Times New Roman"/>
                <a:cs typeface="Times New Roman"/>
              </a:rPr>
              <a:t>cyclical fashion. This model differs from iterative  enhancement model </a:t>
            </a:r>
            <a:r>
              <a:rPr sz="2400" dirty="0">
                <a:solidFill>
                  <a:srgbClr val="996532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996532"/>
                </a:solidFill>
                <a:latin typeface="Times New Roman"/>
                <a:cs typeface="Times New Roman"/>
              </a:rPr>
              <a:t>the sense that this </a:t>
            </a:r>
            <a:r>
              <a:rPr sz="2400" dirty="0">
                <a:solidFill>
                  <a:srgbClr val="996532"/>
                </a:solidFill>
                <a:latin typeface="Times New Roman"/>
                <a:cs typeface="Times New Roman"/>
              </a:rPr>
              <a:t>does not </a:t>
            </a:r>
            <a:r>
              <a:rPr sz="2400" spc="-5" dirty="0">
                <a:solidFill>
                  <a:srgbClr val="996532"/>
                </a:solidFill>
                <a:latin typeface="Times New Roman"/>
                <a:cs typeface="Times New Roman"/>
              </a:rPr>
              <a:t>require </a:t>
            </a:r>
            <a:r>
              <a:rPr sz="2400" dirty="0">
                <a:solidFill>
                  <a:srgbClr val="996532"/>
                </a:solidFill>
                <a:latin typeface="Times New Roman"/>
                <a:cs typeface="Times New Roman"/>
              </a:rPr>
              <a:t>a  </a:t>
            </a:r>
            <a:r>
              <a:rPr sz="2400" spc="-5" dirty="0">
                <a:solidFill>
                  <a:srgbClr val="996532"/>
                </a:solidFill>
                <a:latin typeface="Times New Roman"/>
                <a:cs typeface="Times New Roman"/>
              </a:rPr>
              <a:t>useable product at the </a:t>
            </a:r>
            <a:r>
              <a:rPr sz="2400" dirty="0">
                <a:solidFill>
                  <a:srgbClr val="996532"/>
                </a:solidFill>
                <a:latin typeface="Times New Roman"/>
                <a:cs typeface="Times New Roman"/>
              </a:rPr>
              <a:t>end of each </a:t>
            </a:r>
            <a:r>
              <a:rPr sz="2400" spc="-5" dirty="0">
                <a:solidFill>
                  <a:srgbClr val="996532"/>
                </a:solidFill>
                <a:latin typeface="Times New Roman"/>
                <a:cs typeface="Times New Roman"/>
              </a:rPr>
              <a:t>cycle. </a:t>
            </a:r>
            <a:r>
              <a:rPr sz="2400" dirty="0">
                <a:solidFill>
                  <a:srgbClr val="996532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996532"/>
                </a:solidFill>
                <a:latin typeface="Times New Roman"/>
                <a:cs typeface="Times New Roman"/>
              </a:rPr>
              <a:t>evolutionary  development, requirements are implemented </a:t>
            </a:r>
            <a:r>
              <a:rPr sz="2400" spc="-10" dirty="0">
                <a:solidFill>
                  <a:srgbClr val="996532"/>
                </a:solidFill>
                <a:latin typeface="Times New Roman"/>
                <a:cs typeface="Times New Roman"/>
              </a:rPr>
              <a:t>by </a:t>
            </a:r>
            <a:r>
              <a:rPr sz="2400" spc="-5" dirty="0">
                <a:solidFill>
                  <a:srgbClr val="996532"/>
                </a:solidFill>
                <a:latin typeface="Times New Roman"/>
                <a:cs typeface="Times New Roman"/>
              </a:rPr>
              <a:t>category rather  </a:t>
            </a:r>
            <a:r>
              <a:rPr sz="2400" dirty="0">
                <a:solidFill>
                  <a:srgbClr val="996532"/>
                </a:solidFill>
                <a:latin typeface="Times New Roman"/>
                <a:cs typeface="Times New Roman"/>
              </a:rPr>
              <a:t>than by</a:t>
            </a:r>
            <a:r>
              <a:rPr sz="2400" spc="-5" dirty="0">
                <a:solidFill>
                  <a:srgbClr val="996532"/>
                </a:solidFill>
                <a:latin typeface="Times New Roman"/>
                <a:cs typeface="Times New Roman"/>
              </a:rPr>
              <a:t> priority.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900"/>
              </a:lnSpc>
            </a:pPr>
            <a:r>
              <a:rPr sz="2400" spc="-5" dirty="0">
                <a:solidFill>
                  <a:srgbClr val="323299"/>
                </a:solidFill>
                <a:latin typeface="Times New Roman"/>
                <a:cs typeface="Times New Roman"/>
              </a:rPr>
              <a:t>This model </a:t>
            </a:r>
            <a:r>
              <a:rPr sz="2400" dirty="0">
                <a:solidFill>
                  <a:srgbClr val="323299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323299"/>
                </a:solidFill>
                <a:latin typeface="Times New Roman"/>
                <a:cs typeface="Times New Roman"/>
              </a:rPr>
              <a:t>useful for projects using </a:t>
            </a:r>
            <a:r>
              <a:rPr sz="2400" dirty="0">
                <a:solidFill>
                  <a:srgbClr val="323299"/>
                </a:solidFill>
                <a:latin typeface="Times New Roman"/>
                <a:cs typeface="Times New Roman"/>
              </a:rPr>
              <a:t>new </a:t>
            </a:r>
            <a:r>
              <a:rPr sz="2400" spc="-5" dirty="0">
                <a:solidFill>
                  <a:srgbClr val="323299"/>
                </a:solidFill>
                <a:latin typeface="Times New Roman"/>
                <a:cs typeface="Times New Roman"/>
              </a:rPr>
              <a:t>technology that </a:t>
            </a:r>
            <a:r>
              <a:rPr sz="2400" dirty="0">
                <a:solidFill>
                  <a:srgbClr val="323299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323299"/>
                </a:solidFill>
                <a:latin typeface="Times New Roman"/>
                <a:cs typeface="Times New Roman"/>
              </a:rPr>
              <a:t>not  well understood. This </a:t>
            </a:r>
            <a:r>
              <a:rPr sz="2400" dirty="0">
                <a:solidFill>
                  <a:srgbClr val="323299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323299"/>
                </a:solidFill>
                <a:latin typeface="Times New Roman"/>
                <a:cs typeface="Times New Roman"/>
              </a:rPr>
              <a:t>also </a:t>
            </a:r>
            <a:r>
              <a:rPr sz="2400" dirty="0">
                <a:solidFill>
                  <a:srgbClr val="323299"/>
                </a:solidFill>
                <a:latin typeface="Times New Roman"/>
                <a:cs typeface="Times New Roman"/>
              </a:rPr>
              <a:t>used </a:t>
            </a:r>
            <a:r>
              <a:rPr sz="2400" spc="-10" dirty="0">
                <a:solidFill>
                  <a:srgbClr val="323299"/>
                </a:solidFill>
                <a:latin typeface="Times New Roman"/>
                <a:cs typeface="Times New Roman"/>
              </a:rPr>
              <a:t>for </a:t>
            </a:r>
            <a:r>
              <a:rPr sz="2400" spc="-5" dirty="0">
                <a:solidFill>
                  <a:srgbClr val="323299"/>
                </a:solidFill>
                <a:latin typeface="Times New Roman"/>
                <a:cs typeface="Times New Roman"/>
              </a:rPr>
              <a:t>complex projects where </a:t>
            </a:r>
            <a:r>
              <a:rPr sz="2400" spc="-10" dirty="0">
                <a:solidFill>
                  <a:srgbClr val="323299"/>
                </a:solidFill>
                <a:latin typeface="Times New Roman"/>
                <a:cs typeface="Times New Roman"/>
              </a:rPr>
              <a:t>all  </a:t>
            </a:r>
            <a:r>
              <a:rPr sz="2400" spc="-5" dirty="0">
                <a:solidFill>
                  <a:srgbClr val="323299"/>
                </a:solidFill>
                <a:latin typeface="Times New Roman"/>
                <a:cs typeface="Times New Roman"/>
              </a:rPr>
              <a:t>functionality must </a:t>
            </a:r>
            <a:r>
              <a:rPr sz="2400" dirty="0">
                <a:solidFill>
                  <a:srgbClr val="323299"/>
                </a:solidFill>
                <a:latin typeface="Times New Roman"/>
                <a:cs typeface="Times New Roman"/>
              </a:rPr>
              <a:t>be </a:t>
            </a:r>
            <a:r>
              <a:rPr sz="2400" spc="-5" dirty="0">
                <a:solidFill>
                  <a:srgbClr val="323299"/>
                </a:solidFill>
                <a:latin typeface="Times New Roman"/>
                <a:cs typeface="Times New Roman"/>
              </a:rPr>
              <a:t>delivered at one </a:t>
            </a:r>
            <a:r>
              <a:rPr sz="2400" spc="-10" dirty="0">
                <a:solidFill>
                  <a:srgbClr val="323299"/>
                </a:solidFill>
                <a:latin typeface="Times New Roman"/>
                <a:cs typeface="Times New Roman"/>
              </a:rPr>
              <a:t>time, </a:t>
            </a:r>
            <a:r>
              <a:rPr sz="2400" dirty="0">
                <a:solidFill>
                  <a:srgbClr val="323299"/>
                </a:solidFill>
                <a:latin typeface="Times New Roman"/>
                <a:cs typeface="Times New Roman"/>
              </a:rPr>
              <a:t>but the </a:t>
            </a:r>
            <a:r>
              <a:rPr sz="2400" spc="-5" dirty="0">
                <a:solidFill>
                  <a:srgbClr val="323299"/>
                </a:solidFill>
                <a:latin typeface="Times New Roman"/>
                <a:cs typeface="Times New Roman"/>
              </a:rPr>
              <a:t>requirements  </a:t>
            </a:r>
            <a:r>
              <a:rPr sz="2400" dirty="0">
                <a:solidFill>
                  <a:srgbClr val="323299"/>
                </a:solidFill>
                <a:latin typeface="Times New Roman"/>
                <a:cs typeface="Times New Roman"/>
              </a:rPr>
              <a:t>are </a:t>
            </a:r>
            <a:r>
              <a:rPr sz="2400" spc="-5" dirty="0">
                <a:solidFill>
                  <a:srgbClr val="323299"/>
                </a:solidFill>
                <a:latin typeface="Times New Roman"/>
                <a:cs typeface="Times New Roman"/>
              </a:rPr>
              <a:t>unstable </a:t>
            </a:r>
            <a:r>
              <a:rPr sz="2400" dirty="0">
                <a:solidFill>
                  <a:srgbClr val="323299"/>
                </a:solidFill>
                <a:latin typeface="Times New Roman"/>
                <a:cs typeface="Times New Roman"/>
              </a:rPr>
              <a:t>or not </a:t>
            </a:r>
            <a:r>
              <a:rPr sz="2400" spc="-5" dirty="0">
                <a:solidFill>
                  <a:srgbClr val="323299"/>
                </a:solidFill>
                <a:latin typeface="Times New Roman"/>
                <a:cs typeface="Times New Roman"/>
              </a:rPr>
              <a:t>well understood at </a:t>
            </a:r>
            <a:r>
              <a:rPr sz="2400" dirty="0">
                <a:solidFill>
                  <a:srgbClr val="323299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32329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23299"/>
                </a:solidFill>
                <a:latin typeface="Times New Roman"/>
                <a:cs typeface="Times New Roman"/>
              </a:rPr>
              <a:t>beginning.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993" y="171145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18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065" y="926083"/>
            <a:ext cx="5716268" cy="461665"/>
          </a:xfrm>
        </p:spPr>
        <p:txBody>
          <a:bodyPr/>
          <a:lstStyle/>
          <a:p>
            <a:r>
              <a:rPr lang="en-IN" dirty="0" smtClean="0"/>
              <a:t>PROTOTYPE MODEL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828800"/>
            <a:ext cx="8379467" cy="479209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3490" name="AutoShape 2" descr="Image result for prototype model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3491" name="Picture 3" descr="C:\Users\Vipul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08654"/>
            <a:ext cx="6553200" cy="4820745"/>
          </a:xfrm>
          <a:prstGeom prst="rect">
            <a:avLst/>
          </a:prstGeom>
          <a:noFill/>
        </p:spPr>
      </p:pic>
      <p:sp>
        <p:nvSpPr>
          <p:cNvPr id="6" name="object 4"/>
          <p:cNvSpPr/>
          <p:nvPr/>
        </p:nvSpPr>
        <p:spPr>
          <a:xfrm>
            <a:off x="761993" y="15240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8583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0"/>
              </a:spcBef>
            </a:pPr>
            <a:r>
              <a:rPr sz="3400" dirty="0">
                <a:solidFill>
                  <a:srgbClr val="000000"/>
                </a:solidFill>
              </a:rPr>
              <a:t>The </a:t>
            </a:r>
            <a:r>
              <a:rPr sz="3400" spc="-5" dirty="0">
                <a:solidFill>
                  <a:srgbClr val="000000"/>
                </a:solidFill>
              </a:rPr>
              <a:t>goal </a:t>
            </a:r>
            <a:r>
              <a:rPr sz="3400" dirty="0">
                <a:solidFill>
                  <a:srgbClr val="000000"/>
                </a:solidFill>
              </a:rPr>
              <a:t>of </a:t>
            </a:r>
            <a:r>
              <a:rPr sz="3400" spc="-5" dirty="0">
                <a:solidFill>
                  <a:srgbClr val="000000"/>
                </a:solidFill>
              </a:rPr>
              <a:t>Software Engineering is to provide  models and processes </a:t>
            </a:r>
            <a:r>
              <a:rPr sz="3400" dirty="0">
                <a:solidFill>
                  <a:srgbClr val="000000"/>
                </a:solidFill>
              </a:rPr>
              <a:t>that </a:t>
            </a:r>
            <a:r>
              <a:rPr sz="3400" spc="-5" dirty="0">
                <a:solidFill>
                  <a:srgbClr val="000000"/>
                </a:solidFill>
              </a:rPr>
              <a:t>lead to </a:t>
            </a:r>
            <a:r>
              <a:rPr sz="3400" dirty="0">
                <a:solidFill>
                  <a:srgbClr val="000000"/>
                </a:solidFill>
              </a:rPr>
              <a:t>the  production of </a:t>
            </a:r>
            <a:r>
              <a:rPr sz="3400" spc="-5" dirty="0">
                <a:solidFill>
                  <a:srgbClr val="000000"/>
                </a:solidFill>
              </a:rPr>
              <a:t>well-documented </a:t>
            </a:r>
            <a:r>
              <a:rPr sz="3400" dirty="0">
                <a:solidFill>
                  <a:srgbClr val="000000"/>
                </a:solidFill>
              </a:rPr>
              <a:t>maintainable  </a:t>
            </a:r>
            <a:r>
              <a:rPr sz="3400" spc="-5" dirty="0">
                <a:solidFill>
                  <a:srgbClr val="000000"/>
                </a:solidFill>
              </a:rPr>
              <a:t>software in a manner </a:t>
            </a:r>
            <a:r>
              <a:rPr sz="3400" dirty="0">
                <a:solidFill>
                  <a:srgbClr val="000000"/>
                </a:solidFill>
              </a:rPr>
              <a:t>that </a:t>
            </a:r>
            <a:r>
              <a:rPr sz="3400" spc="-5" dirty="0">
                <a:solidFill>
                  <a:srgbClr val="000000"/>
                </a:solidFill>
              </a:rPr>
              <a:t>is</a:t>
            </a:r>
            <a:r>
              <a:rPr sz="3400" spc="35" dirty="0">
                <a:solidFill>
                  <a:srgbClr val="000000"/>
                </a:solidFill>
              </a:rPr>
              <a:t> </a:t>
            </a:r>
            <a:r>
              <a:rPr sz="3400" dirty="0">
                <a:solidFill>
                  <a:srgbClr val="000000"/>
                </a:solidFill>
              </a:rPr>
              <a:t>predictable.</a:t>
            </a:r>
            <a:endParaRPr sz="3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4550" y="944371"/>
            <a:ext cx="5287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10" dirty="0">
                <a:latin typeface="Verdana"/>
                <a:cs typeface="Verdana"/>
              </a:rPr>
              <a:t>Software </a:t>
            </a:r>
            <a:r>
              <a:rPr i="0" spc="90" dirty="0">
                <a:latin typeface="Verdana"/>
                <a:cs typeface="Verdana"/>
              </a:rPr>
              <a:t>Life </a:t>
            </a:r>
            <a:r>
              <a:rPr i="0" spc="30" dirty="0">
                <a:latin typeface="Verdana"/>
                <a:cs typeface="Verdana"/>
              </a:rPr>
              <a:t>Cycle</a:t>
            </a:r>
            <a:r>
              <a:rPr i="0" spc="-434" dirty="0">
                <a:latin typeface="Verdana"/>
                <a:cs typeface="Verdana"/>
              </a:rPr>
              <a:t> </a:t>
            </a:r>
            <a:r>
              <a:rPr i="0" spc="110" dirty="0">
                <a:latin typeface="Verdana"/>
                <a:cs typeface="Verdana"/>
              </a:rPr>
              <a:t>Models</a:t>
            </a:r>
          </a:p>
        </p:txBody>
      </p:sp>
      <p:sp>
        <p:nvSpPr>
          <p:cNvPr id="4" name="object 4"/>
          <p:cNvSpPr/>
          <p:nvPr/>
        </p:nvSpPr>
        <p:spPr>
          <a:xfrm>
            <a:off x="761993" y="1679447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4316" y="702688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2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1065" y="926083"/>
            <a:ext cx="5716268" cy="461665"/>
          </a:xfrm>
        </p:spPr>
        <p:txBody>
          <a:bodyPr/>
          <a:lstStyle/>
          <a:p>
            <a:r>
              <a:rPr lang="en-IN" dirty="0" smtClean="0"/>
              <a:t>PROTOTYPE MODEL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0733" y="1784095"/>
            <a:ext cx="8376933" cy="480131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It develops </a:t>
            </a:r>
            <a:r>
              <a:rPr lang="en-IN" dirty="0" smtClean="0">
                <a:solidFill>
                  <a:srgbClr val="FF0000"/>
                </a:solidFill>
              </a:rPr>
              <a:t>working prototype </a:t>
            </a:r>
            <a:r>
              <a:rPr lang="en-IN" dirty="0" smtClean="0"/>
              <a:t>of software instead of developing actual software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rgbClr val="FF0000"/>
                </a:solidFill>
              </a:rPr>
              <a:t>Prototype is usable program </a:t>
            </a:r>
            <a:r>
              <a:rPr lang="en-IN" dirty="0" smtClean="0"/>
              <a:t>but not suitable as final software product </a:t>
            </a:r>
          </a:p>
          <a:p>
            <a:r>
              <a:rPr lang="en-IN" dirty="0" smtClean="0"/>
              <a:t>            Poor Performance</a:t>
            </a:r>
          </a:p>
          <a:p>
            <a:r>
              <a:rPr lang="en-IN" dirty="0" smtClean="0"/>
              <a:t>            Poor Maintainability</a:t>
            </a:r>
          </a:p>
          <a:p>
            <a:r>
              <a:rPr lang="en-IN" dirty="0" smtClean="0"/>
              <a:t>            Poor Quality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Prototype is </a:t>
            </a:r>
            <a:r>
              <a:rPr lang="en-IN" dirty="0" smtClean="0">
                <a:solidFill>
                  <a:srgbClr val="FF0000"/>
                </a:solidFill>
              </a:rPr>
              <a:t>Throw Away </a:t>
            </a:r>
            <a:r>
              <a:rPr lang="en-IN" dirty="0" smtClean="0"/>
              <a:t>Type Model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All requirements not given at the starting of Project, Requirement refinement takes place by customer suggestion</a:t>
            </a: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        </a:t>
            </a:r>
          </a:p>
        </p:txBody>
      </p:sp>
      <p:sp>
        <p:nvSpPr>
          <p:cNvPr id="6" name="object 4"/>
          <p:cNvSpPr/>
          <p:nvPr/>
        </p:nvSpPr>
        <p:spPr>
          <a:xfrm>
            <a:off x="761993" y="15240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1065" y="926083"/>
            <a:ext cx="5716268" cy="461665"/>
          </a:xfrm>
        </p:spPr>
        <p:txBody>
          <a:bodyPr/>
          <a:lstStyle/>
          <a:p>
            <a:r>
              <a:rPr lang="en-IN" dirty="0" smtClean="0"/>
              <a:t>PROTOTYPE MODEL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0733" y="1784095"/>
            <a:ext cx="8376933" cy="3077766"/>
          </a:xfrm>
        </p:spPr>
        <p:txBody>
          <a:bodyPr/>
          <a:lstStyle/>
          <a:p>
            <a:r>
              <a:rPr lang="en-IN" sz="3200" dirty="0" smtClean="0">
                <a:solidFill>
                  <a:srgbClr val="FF0000"/>
                </a:solidFill>
              </a:rPr>
              <a:t>Advantages</a:t>
            </a:r>
          </a:p>
          <a:p>
            <a:pPr algn="just"/>
            <a:r>
              <a:rPr lang="en-IN" dirty="0" smtClean="0"/>
              <a:t>        </a:t>
            </a:r>
          </a:p>
          <a:p>
            <a:pPr algn="just">
              <a:buFont typeface="Wingdings" pitchFamily="2" charset="2"/>
              <a:buChar char="q"/>
            </a:pPr>
            <a:r>
              <a:rPr lang="en-IN" dirty="0" smtClean="0"/>
              <a:t>  Used for </a:t>
            </a:r>
            <a:r>
              <a:rPr lang="en-IN" dirty="0" smtClean="0">
                <a:solidFill>
                  <a:srgbClr val="00B0F0"/>
                </a:solidFill>
              </a:rPr>
              <a:t>complex models</a:t>
            </a:r>
            <a:r>
              <a:rPr lang="en-IN" dirty="0" smtClean="0"/>
              <a:t> and suited for projects where </a:t>
            </a:r>
            <a:r>
              <a:rPr lang="en-IN" dirty="0" smtClean="0">
                <a:solidFill>
                  <a:srgbClr val="00B0F0"/>
                </a:solidFill>
              </a:rPr>
              <a:t>requirements are hard to determine </a:t>
            </a:r>
            <a:r>
              <a:rPr lang="en-IN" dirty="0" smtClean="0"/>
              <a:t>and confidence in requirement is low.</a:t>
            </a:r>
          </a:p>
          <a:p>
            <a:pPr algn="just"/>
            <a:endParaRPr lang="en-IN" dirty="0" smtClean="0"/>
          </a:p>
          <a:p>
            <a:pPr algn="just">
              <a:buFont typeface="Wingdings" pitchFamily="2" charset="2"/>
              <a:buChar char="q"/>
            </a:pPr>
            <a:r>
              <a:rPr lang="en-IN" dirty="0" smtClean="0"/>
              <a:t>Development of prototype may include extra cost but overall cost will be less than waterfall model</a:t>
            </a:r>
          </a:p>
        </p:txBody>
      </p:sp>
      <p:sp>
        <p:nvSpPr>
          <p:cNvPr id="6" name="object 4"/>
          <p:cNvSpPr/>
          <p:nvPr/>
        </p:nvSpPr>
        <p:spPr>
          <a:xfrm>
            <a:off x="761993" y="15240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1065" y="926083"/>
            <a:ext cx="5716268" cy="461665"/>
          </a:xfrm>
        </p:spPr>
        <p:txBody>
          <a:bodyPr/>
          <a:lstStyle/>
          <a:p>
            <a:r>
              <a:rPr lang="en-IN" dirty="0" smtClean="0"/>
              <a:t>PROTOTYPE MODEL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0733" y="1784095"/>
            <a:ext cx="8376933" cy="3077766"/>
          </a:xfrm>
        </p:spPr>
        <p:txBody>
          <a:bodyPr/>
          <a:lstStyle/>
          <a:p>
            <a:r>
              <a:rPr lang="en-IN" sz="3200" dirty="0" smtClean="0">
                <a:solidFill>
                  <a:srgbClr val="FF0000"/>
                </a:solidFill>
              </a:rPr>
              <a:t>Disadvantages</a:t>
            </a:r>
          </a:p>
          <a:p>
            <a:pPr algn="just"/>
            <a:r>
              <a:rPr lang="en-IN" dirty="0" smtClean="0"/>
              <a:t>        </a:t>
            </a:r>
          </a:p>
          <a:p>
            <a:pPr algn="just">
              <a:buFont typeface="Wingdings" pitchFamily="2" charset="2"/>
              <a:buChar char="q"/>
            </a:pPr>
            <a:r>
              <a:rPr lang="en-IN" dirty="0" smtClean="0"/>
              <a:t>  Very much customer involvement</a:t>
            </a:r>
          </a:p>
          <a:p>
            <a:pPr algn="just"/>
            <a:endParaRPr lang="en-IN" dirty="0" smtClean="0"/>
          </a:p>
          <a:p>
            <a:pPr algn="just">
              <a:buFont typeface="Wingdings" pitchFamily="2" charset="2"/>
              <a:buChar char="q"/>
            </a:pPr>
            <a:r>
              <a:rPr lang="en-IN" dirty="0" smtClean="0"/>
              <a:t>We avoid showing quality attribute in project just to show a prototype</a:t>
            </a:r>
          </a:p>
          <a:p>
            <a:pPr algn="just"/>
            <a:endParaRPr lang="en-IN" dirty="0" smtClean="0"/>
          </a:p>
          <a:p>
            <a:pPr algn="just">
              <a:buFont typeface="Wingdings" pitchFamily="2" charset="2"/>
              <a:buChar char="q"/>
            </a:pPr>
            <a:r>
              <a:rPr lang="en-IN" dirty="0" smtClean="0"/>
              <a:t>Customer doesn’t know exact requirement</a:t>
            </a:r>
          </a:p>
        </p:txBody>
      </p:sp>
      <p:sp>
        <p:nvSpPr>
          <p:cNvPr id="6" name="object 4"/>
          <p:cNvSpPr/>
          <p:nvPr/>
        </p:nvSpPr>
        <p:spPr>
          <a:xfrm>
            <a:off x="761993" y="15240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3190746" y="1017523"/>
            <a:ext cx="36017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Prototyping</a:t>
            </a:r>
            <a:r>
              <a:rPr spc="-125" dirty="0"/>
              <a:t> </a:t>
            </a:r>
            <a:r>
              <a:rPr spc="55" dirty="0"/>
              <a:t>Model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828541" y="2408934"/>
            <a:ext cx="81470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700" marR="5080" indent="-635000">
              <a:lnSpc>
                <a:spcPct val="100000"/>
              </a:lnSpc>
              <a:spcBef>
                <a:spcPts val="100"/>
              </a:spcBef>
              <a:buFont typeface="DejaVu Sans"/>
              <a:buChar char="➢"/>
              <a:tabLst>
                <a:tab pos="647700" algn="l"/>
                <a:tab pos="648335" algn="l"/>
              </a:tabLst>
            </a:pPr>
            <a:r>
              <a:rPr sz="2400" spc="-5" dirty="0">
                <a:solidFill>
                  <a:srgbClr val="650032"/>
                </a:solidFill>
                <a:latin typeface="Times New Roman"/>
                <a:cs typeface="Times New Roman"/>
              </a:rPr>
              <a:t>The prototype </a:t>
            </a:r>
            <a:r>
              <a:rPr sz="2400" spc="-10" dirty="0">
                <a:solidFill>
                  <a:srgbClr val="650032"/>
                </a:solidFill>
                <a:latin typeface="Times New Roman"/>
                <a:cs typeface="Times New Roman"/>
              </a:rPr>
              <a:t>may </a:t>
            </a:r>
            <a:r>
              <a:rPr sz="2400" dirty="0">
                <a:solidFill>
                  <a:srgbClr val="650032"/>
                </a:solidFill>
                <a:latin typeface="Times New Roman"/>
                <a:cs typeface="Times New Roman"/>
              </a:rPr>
              <a:t>be a usable </a:t>
            </a:r>
            <a:r>
              <a:rPr sz="2400" spc="-5" dirty="0">
                <a:solidFill>
                  <a:srgbClr val="650032"/>
                </a:solidFill>
                <a:latin typeface="Times New Roman"/>
                <a:cs typeface="Times New Roman"/>
              </a:rPr>
              <a:t>program </a:t>
            </a:r>
            <a:r>
              <a:rPr sz="2400" dirty="0">
                <a:solidFill>
                  <a:srgbClr val="650032"/>
                </a:solidFill>
                <a:latin typeface="Times New Roman"/>
                <a:cs typeface="Times New Roman"/>
              </a:rPr>
              <a:t>but is </a:t>
            </a:r>
            <a:r>
              <a:rPr sz="2400" spc="-5" dirty="0">
                <a:solidFill>
                  <a:srgbClr val="650032"/>
                </a:solidFill>
                <a:latin typeface="Times New Roman"/>
                <a:cs typeface="Times New Roman"/>
              </a:rPr>
              <a:t>not suitable as  </a:t>
            </a:r>
            <a:r>
              <a:rPr sz="2400" dirty="0">
                <a:solidFill>
                  <a:srgbClr val="650032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650032"/>
                </a:solidFill>
                <a:latin typeface="Times New Roman"/>
                <a:cs typeface="Times New Roman"/>
              </a:rPr>
              <a:t>final </a:t>
            </a:r>
            <a:r>
              <a:rPr sz="2400" spc="-5" dirty="0">
                <a:solidFill>
                  <a:srgbClr val="650032"/>
                </a:solidFill>
                <a:latin typeface="Times New Roman"/>
                <a:cs typeface="Times New Roman"/>
              </a:rPr>
              <a:t>software</a:t>
            </a:r>
            <a:r>
              <a:rPr sz="2400" spc="5" dirty="0">
                <a:solidFill>
                  <a:srgbClr val="650032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0032"/>
                </a:solidFill>
                <a:latin typeface="Times New Roman"/>
                <a:cs typeface="Times New Roman"/>
              </a:rPr>
              <a:t>product.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840733" y="3451350"/>
            <a:ext cx="1860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DejaVu Sans"/>
              <a:buChar char="➢"/>
              <a:tabLst>
                <a:tab pos="583565" algn="l"/>
                <a:tab pos="584200" algn="l"/>
                <a:tab pos="1272540" algn="l"/>
              </a:tabLst>
            </a:pPr>
            <a:r>
              <a:rPr sz="2400" spc="-5" dirty="0">
                <a:solidFill>
                  <a:srgbClr val="000065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000065"/>
                </a:solidFill>
                <a:latin typeface="Times New Roman"/>
                <a:cs typeface="Times New Roman"/>
              </a:rPr>
              <a:t>he	co</a:t>
            </a:r>
            <a:r>
              <a:rPr sz="2400" spc="-15" dirty="0">
                <a:solidFill>
                  <a:srgbClr val="000065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000065"/>
                </a:solidFill>
                <a:latin typeface="Times New Roman"/>
                <a:cs typeface="Times New Roman"/>
              </a:rPr>
              <a:t>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2888988" y="3451350"/>
            <a:ext cx="6099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025" algn="l"/>
                <a:tab pos="1165860" algn="l"/>
                <a:tab pos="2545080" algn="l"/>
                <a:tab pos="2961005" algn="l"/>
                <a:tab pos="4037329" algn="l"/>
                <a:tab pos="4970145" algn="l"/>
              </a:tabLst>
            </a:pPr>
            <a:r>
              <a:rPr sz="2400" spc="-10" dirty="0">
                <a:solidFill>
                  <a:srgbClr val="000065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000065"/>
                </a:solidFill>
                <a:latin typeface="Times New Roman"/>
                <a:cs typeface="Times New Roman"/>
              </a:rPr>
              <a:t>or	the	pr</a:t>
            </a:r>
            <a:r>
              <a:rPr sz="2400" spc="-15" dirty="0">
                <a:solidFill>
                  <a:srgbClr val="000065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000065"/>
                </a:solidFill>
                <a:latin typeface="Times New Roman"/>
                <a:cs typeface="Times New Roman"/>
              </a:rPr>
              <a:t>t</a:t>
            </a:r>
            <a:r>
              <a:rPr sz="2400" spc="-15" dirty="0">
                <a:solidFill>
                  <a:srgbClr val="000065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000065"/>
                </a:solidFill>
                <a:latin typeface="Times New Roman"/>
                <a:cs typeface="Times New Roman"/>
              </a:rPr>
              <a:t>type	i</a:t>
            </a:r>
            <a:r>
              <a:rPr sz="2400" spc="-5" dirty="0">
                <a:solidFill>
                  <a:srgbClr val="000065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000065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0065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000065"/>
                </a:solidFill>
                <a:latin typeface="Times New Roman"/>
                <a:cs typeface="Times New Roman"/>
              </a:rPr>
              <a:t>hr</a:t>
            </a:r>
            <a:r>
              <a:rPr sz="2400" spc="-5" dirty="0">
                <a:solidFill>
                  <a:srgbClr val="000065"/>
                </a:solidFill>
                <a:latin typeface="Times New Roman"/>
                <a:cs typeface="Times New Roman"/>
              </a:rPr>
              <a:t>o</a:t>
            </a:r>
            <a:r>
              <a:rPr sz="2400" spc="-10" dirty="0">
                <a:solidFill>
                  <a:srgbClr val="000065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000065"/>
                </a:solidFill>
                <a:latin typeface="Times New Roman"/>
                <a:cs typeface="Times New Roman"/>
              </a:rPr>
              <a:t>n	a</a:t>
            </a:r>
            <a:r>
              <a:rPr sz="2400" spc="-10" dirty="0">
                <a:solidFill>
                  <a:srgbClr val="000065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000065"/>
                </a:solidFill>
                <a:latin typeface="Times New Roman"/>
                <a:cs typeface="Times New Roman"/>
              </a:rPr>
              <a:t>ay.	</a:t>
            </a:r>
            <a:r>
              <a:rPr sz="2400" spc="-10" dirty="0">
                <a:solidFill>
                  <a:srgbClr val="000065"/>
                </a:solidFill>
                <a:latin typeface="Times New Roman"/>
                <a:cs typeface="Times New Roman"/>
              </a:rPr>
              <a:t>H</a:t>
            </a:r>
            <a:r>
              <a:rPr sz="2400" spc="-5" dirty="0">
                <a:solidFill>
                  <a:srgbClr val="000065"/>
                </a:solidFill>
                <a:latin typeface="Times New Roman"/>
                <a:cs typeface="Times New Roman"/>
              </a:rPr>
              <a:t>o</a:t>
            </a:r>
            <a:r>
              <a:rPr sz="2400" spc="-10" dirty="0">
                <a:solidFill>
                  <a:srgbClr val="000065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000065"/>
                </a:solidFill>
                <a:latin typeface="Times New Roman"/>
                <a:cs typeface="Times New Roman"/>
              </a:rPr>
              <a:t>ever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840733" y="3815586"/>
            <a:ext cx="8148320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65"/>
                </a:solidFill>
                <a:latin typeface="Times New Roman"/>
                <a:cs typeface="Times New Roman"/>
              </a:rPr>
              <a:t>experience gathered helps </a:t>
            </a:r>
            <a:r>
              <a:rPr sz="2400" dirty="0">
                <a:solidFill>
                  <a:srgbClr val="000065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000065"/>
                </a:solidFill>
                <a:latin typeface="Times New Roman"/>
                <a:cs typeface="Times New Roman"/>
              </a:rPr>
              <a:t>developing </a:t>
            </a:r>
            <a:r>
              <a:rPr sz="2400" dirty="0">
                <a:solidFill>
                  <a:srgbClr val="000065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000065"/>
                </a:solidFill>
                <a:latin typeface="Times New Roman"/>
                <a:cs typeface="Times New Roman"/>
              </a:rPr>
              <a:t>actual</a:t>
            </a:r>
            <a:r>
              <a:rPr sz="2400" spc="-15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5"/>
                </a:solidFill>
                <a:latin typeface="Times New Roman"/>
                <a:cs typeface="Times New Roman"/>
              </a:rPr>
              <a:t>system.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584200" marR="5080" indent="-571500" algn="just">
              <a:lnSpc>
                <a:spcPct val="99800"/>
              </a:lnSpc>
              <a:buFont typeface="DejaVu Sans"/>
              <a:buChar char="➢"/>
              <a:tabLst>
                <a:tab pos="584200" algn="l"/>
              </a:tabLst>
            </a:pP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The development 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of a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prototype might involve extra 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cost,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but  overall cost might turnout 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to be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lower than that 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of an 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equivalent system developed 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using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the waterfall</a:t>
            </a:r>
            <a:r>
              <a:rPr sz="2400" spc="-3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Times New Roman"/>
                <a:cs typeface="Times New Roman"/>
              </a:rPr>
              <a:t>model.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761993" y="167335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075924" y="7026885"/>
            <a:ext cx="229870" cy="20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23</a:t>
            </a:fld>
            <a:endParaRPr dirty="0"/>
          </a:p>
        </p:txBody>
      </p:sp>
      <p:sp>
        <p:nvSpPr>
          <p:cNvPr id="14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276347" y="7063413"/>
            <a:ext cx="4970145" cy="127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8688" y="4405884"/>
            <a:ext cx="1693545" cy="696595"/>
          </a:xfrm>
          <a:custGeom>
            <a:avLst/>
            <a:gdLst/>
            <a:ahLst/>
            <a:cxnLst/>
            <a:rect l="l" t="t" r="r" b="b"/>
            <a:pathLst>
              <a:path w="1693545" h="696595">
                <a:moveTo>
                  <a:pt x="0" y="0"/>
                </a:moveTo>
                <a:lnTo>
                  <a:pt x="0" y="696468"/>
                </a:lnTo>
                <a:lnTo>
                  <a:pt x="1693164" y="696468"/>
                </a:lnTo>
                <a:lnTo>
                  <a:pt x="1693164" y="0"/>
                </a:lnTo>
                <a:lnTo>
                  <a:pt x="0" y="0"/>
                </a:lnTo>
                <a:close/>
              </a:path>
            </a:pathLst>
          </a:custGeom>
          <a:solidFill>
            <a:srgbClr val="6D7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7223" y="2798064"/>
            <a:ext cx="2123440" cy="3563620"/>
          </a:xfrm>
          <a:custGeom>
            <a:avLst/>
            <a:gdLst/>
            <a:ahLst/>
            <a:cxnLst/>
            <a:rect l="l" t="t" r="r" b="b"/>
            <a:pathLst>
              <a:path w="2123440" h="3563620">
                <a:moveTo>
                  <a:pt x="0" y="0"/>
                </a:moveTo>
                <a:lnTo>
                  <a:pt x="0" y="3563112"/>
                </a:lnTo>
                <a:lnTo>
                  <a:pt x="2122932" y="3563112"/>
                </a:lnTo>
                <a:lnTo>
                  <a:pt x="2122932" y="0"/>
                </a:lnTo>
                <a:lnTo>
                  <a:pt x="0" y="0"/>
                </a:lnTo>
                <a:close/>
              </a:path>
            </a:pathLst>
          </a:custGeom>
          <a:solidFill>
            <a:srgbClr val="6D7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1235" y="5423916"/>
            <a:ext cx="1719580" cy="696595"/>
          </a:xfrm>
          <a:custGeom>
            <a:avLst/>
            <a:gdLst/>
            <a:ahLst/>
            <a:cxnLst/>
            <a:rect l="l" t="t" r="r" b="b"/>
            <a:pathLst>
              <a:path w="1719579" h="696595">
                <a:moveTo>
                  <a:pt x="0" y="0"/>
                </a:moveTo>
                <a:lnTo>
                  <a:pt x="0" y="696468"/>
                </a:lnTo>
                <a:lnTo>
                  <a:pt x="1719072" y="696468"/>
                </a:lnTo>
                <a:lnTo>
                  <a:pt x="1719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6D7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1235" y="3066288"/>
            <a:ext cx="1719580" cy="696595"/>
          </a:xfrm>
          <a:custGeom>
            <a:avLst/>
            <a:gdLst/>
            <a:ahLst/>
            <a:cxnLst/>
            <a:rect l="l" t="t" r="r" b="b"/>
            <a:pathLst>
              <a:path w="1719579" h="696595">
                <a:moveTo>
                  <a:pt x="0" y="0"/>
                </a:moveTo>
                <a:lnTo>
                  <a:pt x="0" y="696468"/>
                </a:lnTo>
                <a:lnTo>
                  <a:pt x="1719072" y="696468"/>
                </a:lnTo>
                <a:lnTo>
                  <a:pt x="1719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6D7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7065" y="4245864"/>
            <a:ext cx="1720850" cy="669290"/>
          </a:xfrm>
          <a:custGeom>
            <a:avLst/>
            <a:gdLst/>
            <a:ahLst/>
            <a:cxnLst/>
            <a:rect l="l" t="t" r="r" b="b"/>
            <a:pathLst>
              <a:path w="1720850" h="669289">
                <a:moveTo>
                  <a:pt x="0" y="0"/>
                </a:moveTo>
                <a:lnTo>
                  <a:pt x="0" y="669036"/>
                </a:lnTo>
                <a:lnTo>
                  <a:pt x="1720596" y="669036"/>
                </a:lnTo>
                <a:lnTo>
                  <a:pt x="1720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6D7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41235" y="4245863"/>
            <a:ext cx="1719580" cy="669290"/>
          </a:xfrm>
          <a:custGeom>
            <a:avLst/>
            <a:gdLst/>
            <a:ahLst/>
            <a:cxnLst/>
            <a:rect l="l" t="t" r="r" b="b"/>
            <a:pathLst>
              <a:path w="1719579" h="669289">
                <a:moveTo>
                  <a:pt x="1719071" y="643896"/>
                </a:moveTo>
                <a:lnTo>
                  <a:pt x="1719071" y="48000"/>
                </a:lnTo>
                <a:lnTo>
                  <a:pt x="1710485" y="23526"/>
                </a:lnTo>
                <a:lnTo>
                  <a:pt x="1700859" y="0"/>
                </a:lnTo>
                <a:lnTo>
                  <a:pt x="12117" y="0"/>
                </a:lnTo>
                <a:lnTo>
                  <a:pt x="2491" y="23526"/>
                </a:lnTo>
                <a:lnTo>
                  <a:pt x="0" y="30627"/>
                </a:lnTo>
                <a:lnTo>
                  <a:pt x="0" y="661268"/>
                </a:lnTo>
                <a:lnTo>
                  <a:pt x="2491" y="668370"/>
                </a:lnTo>
                <a:lnTo>
                  <a:pt x="2763" y="669035"/>
                </a:lnTo>
                <a:lnTo>
                  <a:pt x="1710212" y="669035"/>
                </a:lnTo>
                <a:lnTo>
                  <a:pt x="1710485" y="668370"/>
                </a:lnTo>
                <a:lnTo>
                  <a:pt x="1719071" y="643896"/>
                </a:lnTo>
                <a:close/>
              </a:path>
            </a:pathLst>
          </a:custGeom>
          <a:solidFill>
            <a:srgbClr val="D3E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1235" y="4244340"/>
            <a:ext cx="1716024" cy="670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45908" y="4511040"/>
            <a:ext cx="105156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3455" y="4258048"/>
            <a:ext cx="1719580" cy="670560"/>
          </a:xfrm>
          <a:custGeom>
            <a:avLst/>
            <a:gdLst/>
            <a:ahLst/>
            <a:cxnLst/>
            <a:rect l="l" t="t" r="r" b="b"/>
            <a:pathLst>
              <a:path w="1719579" h="670560">
                <a:moveTo>
                  <a:pt x="1719086" y="0"/>
                </a:moveTo>
                <a:lnTo>
                  <a:pt x="0" y="0"/>
                </a:lnTo>
                <a:lnTo>
                  <a:pt x="0" y="670562"/>
                </a:lnTo>
                <a:lnTo>
                  <a:pt x="1719086" y="670562"/>
                </a:lnTo>
                <a:lnTo>
                  <a:pt x="1719086" y="0"/>
                </a:lnTo>
                <a:close/>
              </a:path>
            </a:pathLst>
          </a:custGeom>
          <a:ln w="26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60464" y="4165091"/>
            <a:ext cx="1719580" cy="669290"/>
          </a:xfrm>
          <a:custGeom>
            <a:avLst/>
            <a:gdLst/>
            <a:ahLst/>
            <a:cxnLst/>
            <a:rect l="l" t="t" r="r" b="b"/>
            <a:pathLst>
              <a:path w="1719579" h="669289">
                <a:moveTo>
                  <a:pt x="1719071" y="641824"/>
                </a:moveTo>
                <a:lnTo>
                  <a:pt x="1719071" y="50072"/>
                </a:lnTo>
                <a:lnTo>
                  <a:pt x="1709623" y="23526"/>
                </a:lnTo>
                <a:lnTo>
                  <a:pt x="1699857" y="0"/>
                </a:lnTo>
                <a:lnTo>
                  <a:pt x="0" y="0"/>
                </a:lnTo>
                <a:lnTo>
                  <a:pt x="1709346" y="669035"/>
                </a:lnTo>
                <a:lnTo>
                  <a:pt x="1709623" y="668370"/>
                </a:lnTo>
                <a:lnTo>
                  <a:pt x="1719071" y="641824"/>
                </a:lnTo>
                <a:close/>
              </a:path>
            </a:pathLst>
          </a:custGeom>
          <a:solidFill>
            <a:srgbClr val="D3E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60464" y="4165091"/>
            <a:ext cx="1716024" cy="6690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65135" y="4431792"/>
            <a:ext cx="105156" cy="105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72681" y="4177277"/>
            <a:ext cx="1720850" cy="670560"/>
          </a:xfrm>
          <a:custGeom>
            <a:avLst/>
            <a:gdLst/>
            <a:ahLst/>
            <a:cxnLst/>
            <a:rect l="l" t="t" r="r" b="b"/>
            <a:pathLst>
              <a:path w="1720850" h="670560">
                <a:moveTo>
                  <a:pt x="1720612" y="0"/>
                </a:moveTo>
                <a:lnTo>
                  <a:pt x="0" y="0"/>
                </a:lnTo>
                <a:lnTo>
                  <a:pt x="0" y="670562"/>
                </a:lnTo>
                <a:lnTo>
                  <a:pt x="1720612" y="670562"/>
                </a:lnTo>
                <a:lnTo>
                  <a:pt x="1720612" y="0"/>
                </a:lnTo>
                <a:close/>
              </a:path>
            </a:pathLst>
          </a:custGeom>
          <a:ln w="26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37204" y="2638044"/>
            <a:ext cx="2095500" cy="3563620"/>
          </a:xfrm>
          <a:custGeom>
            <a:avLst/>
            <a:gdLst/>
            <a:ahLst/>
            <a:cxnLst/>
            <a:rect l="l" t="t" r="r" b="b"/>
            <a:pathLst>
              <a:path w="2095500" h="3563620">
                <a:moveTo>
                  <a:pt x="0" y="0"/>
                </a:moveTo>
                <a:lnTo>
                  <a:pt x="0" y="3563112"/>
                </a:lnTo>
                <a:lnTo>
                  <a:pt x="2095500" y="3563112"/>
                </a:lnTo>
                <a:lnTo>
                  <a:pt x="2095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3E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49406" y="2650228"/>
            <a:ext cx="2096135" cy="3564890"/>
          </a:xfrm>
          <a:custGeom>
            <a:avLst/>
            <a:gdLst/>
            <a:ahLst/>
            <a:cxnLst/>
            <a:rect l="l" t="t" r="r" b="b"/>
            <a:pathLst>
              <a:path w="2096135" h="3564890">
                <a:moveTo>
                  <a:pt x="2095515" y="0"/>
                </a:moveTo>
                <a:lnTo>
                  <a:pt x="0" y="0"/>
                </a:lnTo>
                <a:lnTo>
                  <a:pt x="0" y="3564641"/>
                </a:lnTo>
                <a:lnTo>
                  <a:pt x="2095515" y="3564641"/>
                </a:lnTo>
                <a:lnTo>
                  <a:pt x="2095515" y="0"/>
                </a:lnTo>
                <a:close/>
              </a:path>
            </a:pathLst>
          </a:custGeom>
          <a:ln w="268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52088" y="5263895"/>
            <a:ext cx="1689100" cy="669290"/>
          </a:xfrm>
          <a:custGeom>
            <a:avLst/>
            <a:gdLst/>
            <a:ahLst/>
            <a:cxnLst/>
            <a:rect l="l" t="t" r="r" b="b"/>
            <a:pathLst>
              <a:path w="1689100" h="669289">
                <a:moveTo>
                  <a:pt x="25907" y="400811"/>
                </a:moveTo>
                <a:lnTo>
                  <a:pt x="25907" y="321563"/>
                </a:lnTo>
                <a:lnTo>
                  <a:pt x="0" y="321563"/>
                </a:lnTo>
                <a:lnTo>
                  <a:pt x="0" y="400811"/>
                </a:lnTo>
                <a:lnTo>
                  <a:pt x="25907" y="400811"/>
                </a:lnTo>
                <a:close/>
              </a:path>
              <a:path w="1689100" h="669289">
                <a:moveTo>
                  <a:pt x="53339" y="509015"/>
                </a:moveTo>
                <a:lnTo>
                  <a:pt x="53339" y="213359"/>
                </a:lnTo>
                <a:lnTo>
                  <a:pt x="25907" y="213359"/>
                </a:lnTo>
                <a:lnTo>
                  <a:pt x="25907" y="509015"/>
                </a:lnTo>
                <a:lnTo>
                  <a:pt x="53339" y="509015"/>
                </a:lnTo>
                <a:close/>
              </a:path>
              <a:path w="1689100" h="669289">
                <a:moveTo>
                  <a:pt x="1638299" y="562355"/>
                </a:moveTo>
                <a:lnTo>
                  <a:pt x="1638299" y="160019"/>
                </a:lnTo>
                <a:lnTo>
                  <a:pt x="53339" y="160019"/>
                </a:lnTo>
                <a:lnTo>
                  <a:pt x="53339" y="562355"/>
                </a:lnTo>
                <a:lnTo>
                  <a:pt x="1638299" y="562355"/>
                </a:lnTo>
                <a:close/>
              </a:path>
              <a:path w="1689100" h="669289">
                <a:moveTo>
                  <a:pt x="1610867" y="160019"/>
                </a:moveTo>
                <a:lnTo>
                  <a:pt x="1610867" y="134111"/>
                </a:lnTo>
                <a:lnTo>
                  <a:pt x="1584959" y="134111"/>
                </a:lnTo>
                <a:lnTo>
                  <a:pt x="1584959" y="106679"/>
                </a:lnTo>
                <a:lnTo>
                  <a:pt x="79247" y="106679"/>
                </a:lnTo>
                <a:lnTo>
                  <a:pt x="79247" y="160019"/>
                </a:lnTo>
                <a:lnTo>
                  <a:pt x="1610867" y="160019"/>
                </a:lnTo>
                <a:close/>
              </a:path>
              <a:path w="1689100" h="669289">
                <a:moveTo>
                  <a:pt x="1610867" y="588263"/>
                </a:moveTo>
                <a:lnTo>
                  <a:pt x="1610867" y="562355"/>
                </a:lnTo>
                <a:lnTo>
                  <a:pt x="79247" y="562355"/>
                </a:lnTo>
                <a:lnTo>
                  <a:pt x="79247" y="615695"/>
                </a:lnTo>
                <a:lnTo>
                  <a:pt x="1584959" y="615695"/>
                </a:lnTo>
                <a:lnTo>
                  <a:pt x="1584959" y="588263"/>
                </a:lnTo>
                <a:lnTo>
                  <a:pt x="1610867" y="588263"/>
                </a:lnTo>
                <a:close/>
              </a:path>
              <a:path w="1689100" h="669289">
                <a:moveTo>
                  <a:pt x="1557527" y="106679"/>
                </a:moveTo>
                <a:lnTo>
                  <a:pt x="1557527" y="79247"/>
                </a:lnTo>
                <a:lnTo>
                  <a:pt x="134111" y="79247"/>
                </a:lnTo>
                <a:lnTo>
                  <a:pt x="134111" y="106679"/>
                </a:lnTo>
                <a:lnTo>
                  <a:pt x="1557527" y="106679"/>
                </a:lnTo>
                <a:close/>
              </a:path>
              <a:path w="1689100" h="669289">
                <a:moveTo>
                  <a:pt x="1530095" y="643127"/>
                </a:moveTo>
                <a:lnTo>
                  <a:pt x="1530095" y="615695"/>
                </a:lnTo>
                <a:lnTo>
                  <a:pt x="160019" y="615695"/>
                </a:lnTo>
                <a:lnTo>
                  <a:pt x="160019" y="643127"/>
                </a:lnTo>
                <a:lnTo>
                  <a:pt x="1530095" y="643127"/>
                </a:lnTo>
                <a:close/>
              </a:path>
              <a:path w="1689100" h="669289">
                <a:moveTo>
                  <a:pt x="1530095" y="79247"/>
                </a:moveTo>
                <a:lnTo>
                  <a:pt x="1530095" y="53339"/>
                </a:lnTo>
                <a:lnTo>
                  <a:pt x="187451" y="53339"/>
                </a:lnTo>
                <a:lnTo>
                  <a:pt x="187451" y="79247"/>
                </a:lnTo>
                <a:lnTo>
                  <a:pt x="1530095" y="79247"/>
                </a:lnTo>
                <a:close/>
              </a:path>
              <a:path w="1689100" h="669289">
                <a:moveTo>
                  <a:pt x="1476755" y="53339"/>
                </a:moveTo>
                <a:lnTo>
                  <a:pt x="1476755" y="25907"/>
                </a:lnTo>
                <a:lnTo>
                  <a:pt x="214883" y="25907"/>
                </a:lnTo>
                <a:lnTo>
                  <a:pt x="214883" y="53339"/>
                </a:lnTo>
                <a:lnTo>
                  <a:pt x="1476755" y="53339"/>
                </a:lnTo>
                <a:close/>
              </a:path>
              <a:path w="1689100" h="669289">
                <a:moveTo>
                  <a:pt x="1476755" y="669035"/>
                </a:moveTo>
                <a:lnTo>
                  <a:pt x="1476755" y="643127"/>
                </a:lnTo>
                <a:lnTo>
                  <a:pt x="214883" y="643127"/>
                </a:lnTo>
                <a:lnTo>
                  <a:pt x="214883" y="669035"/>
                </a:lnTo>
                <a:lnTo>
                  <a:pt x="1476755" y="669035"/>
                </a:lnTo>
                <a:close/>
              </a:path>
              <a:path w="1689100" h="669289">
                <a:moveTo>
                  <a:pt x="1342643" y="25907"/>
                </a:moveTo>
                <a:lnTo>
                  <a:pt x="1342643" y="0"/>
                </a:lnTo>
                <a:lnTo>
                  <a:pt x="321563" y="0"/>
                </a:lnTo>
                <a:lnTo>
                  <a:pt x="321563" y="25907"/>
                </a:lnTo>
                <a:lnTo>
                  <a:pt x="1342643" y="25907"/>
                </a:lnTo>
                <a:close/>
              </a:path>
              <a:path w="1689100" h="669289">
                <a:moveTo>
                  <a:pt x="1664207" y="534923"/>
                </a:moveTo>
                <a:lnTo>
                  <a:pt x="1664207" y="187451"/>
                </a:lnTo>
                <a:lnTo>
                  <a:pt x="1638299" y="187451"/>
                </a:lnTo>
                <a:lnTo>
                  <a:pt x="1638299" y="534923"/>
                </a:lnTo>
                <a:lnTo>
                  <a:pt x="1664207" y="534923"/>
                </a:lnTo>
                <a:close/>
              </a:path>
              <a:path w="1689100" h="669289">
                <a:moveTo>
                  <a:pt x="1688592" y="332232"/>
                </a:moveTo>
                <a:lnTo>
                  <a:pt x="1687323" y="284537"/>
                </a:lnTo>
                <a:lnTo>
                  <a:pt x="1685895" y="266699"/>
                </a:lnTo>
                <a:lnTo>
                  <a:pt x="1664207" y="266699"/>
                </a:lnTo>
                <a:lnTo>
                  <a:pt x="1664207" y="455675"/>
                </a:lnTo>
                <a:lnTo>
                  <a:pt x="1679716" y="455675"/>
                </a:lnTo>
                <a:lnTo>
                  <a:pt x="1683558" y="426956"/>
                </a:lnTo>
                <a:lnTo>
                  <a:pt x="1687323" y="379927"/>
                </a:lnTo>
                <a:lnTo>
                  <a:pt x="1688592" y="332232"/>
                </a:lnTo>
                <a:close/>
              </a:path>
            </a:pathLst>
          </a:custGeom>
          <a:solidFill>
            <a:srgbClr val="D8E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76472" y="5263895"/>
            <a:ext cx="1667255" cy="669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55236" y="5556504"/>
            <a:ext cx="106680" cy="1051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64288" y="5276076"/>
            <a:ext cx="1693545" cy="670560"/>
          </a:xfrm>
          <a:custGeom>
            <a:avLst/>
            <a:gdLst/>
            <a:ahLst/>
            <a:cxnLst/>
            <a:rect l="l" t="t" r="r" b="b"/>
            <a:pathLst>
              <a:path w="1693545" h="670560">
                <a:moveTo>
                  <a:pt x="1693174" y="335288"/>
                </a:moveTo>
                <a:lnTo>
                  <a:pt x="1690035" y="289954"/>
                </a:lnTo>
                <a:lnTo>
                  <a:pt x="1680891" y="246424"/>
                </a:lnTo>
                <a:lnTo>
                  <a:pt x="1666148" y="205105"/>
                </a:lnTo>
                <a:lnTo>
                  <a:pt x="1646214" y="166406"/>
                </a:lnTo>
                <a:lnTo>
                  <a:pt x="1621496" y="130732"/>
                </a:lnTo>
                <a:lnTo>
                  <a:pt x="1592402" y="98493"/>
                </a:lnTo>
                <a:lnTo>
                  <a:pt x="1559339" y="70096"/>
                </a:lnTo>
                <a:lnTo>
                  <a:pt x="1522714" y="45948"/>
                </a:lnTo>
                <a:lnTo>
                  <a:pt x="1482935" y="26457"/>
                </a:lnTo>
                <a:lnTo>
                  <a:pt x="1440409" y="12030"/>
                </a:lnTo>
                <a:lnTo>
                  <a:pt x="1395544" y="3075"/>
                </a:lnTo>
                <a:lnTo>
                  <a:pt x="1348746" y="0"/>
                </a:lnTo>
                <a:lnTo>
                  <a:pt x="344427" y="0"/>
                </a:lnTo>
                <a:lnTo>
                  <a:pt x="297633" y="3075"/>
                </a:lnTo>
                <a:lnTo>
                  <a:pt x="252770" y="12030"/>
                </a:lnTo>
                <a:lnTo>
                  <a:pt x="210245" y="26457"/>
                </a:lnTo>
                <a:lnTo>
                  <a:pt x="170466" y="45948"/>
                </a:lnTo>
                <a:lnTo>
                  <a:pt x="133841" y="70096"/>
                </a:lnTo>
                <a:lnTo>
                  <a:pt x="100777" y="98493"/>
                </a:lnTo>
                <a:lnTo>
                  <a:pt x="71682" y="130732"/>
                </a:lnTo>
                <a:lnTo>
                  <a:pt x="46963" y="166406"/>
                </a:lnTo>
                <a:lnTo>
                  <a:pt x="27028" y="205105"/>
                </a:lnTo>
                <a:lnTo>
                  <a:pt x="12284" y="246424"/>
                </a:lnTo>
                <a:lnTo>
                  <a:pt x="3138" y="289954"/>
                </a:lnTo>
                <a:lnTo>
                  <a:pt x="0" y="335288"/>
                </a:lnTo>
                <a:lnTo>
                  <a:pt x="3138" y="380622"/>
                </a:lnTo>
                <a:lnTo>
                  <a:pt x="12284" y="424152"/>
                </a:lnTo>
                <a:lnTo>
                  <a:pt x="27028" y="465469"/>
                </a:lnTo>
                <a:lnTo>
                  <a:pt x="46963" y="504167"/>
                </a:lnTo>
                <a:lnTo>
                  <a:pt x="71682" y="539839"/>
                </a:lnTo>
                <a:lnTo>
                  <a:pt x="100777" y="572076"/>
                </a:lnTo>
                <a:lnTo>
                  <a:pt x="133841" y="600471"/>
                </a:lnTo>
                <a:lnTo>
                  <a:pt x="170466" y="624618"/>
                </a:lnTo>
                <a:lnTo>
                  <a:pt x="210245" y="644107"/>
                </a:lnTo>
                <a:lnTo>
                  <a:pt x="252770" y="658533"/>
                </a:lnTo>
                <a:lnTo>
                  <a:pt x="297633" y="667487"/>
                </a:lnTo>
                <a:lnTo>
                  <a:pt x="344427" y="670562"/>
                </a:lnTo>
                <a:lnTo>
                  <a:pt x="1348746" y="670562"/>
                </a:lnTo>
                <a:lnTo>
                  <a:pt x="1395544" y="667487"/>
                </a:lnTo>
                <a:lnTo>
                  <a:pt x="1440409" y="658533"/>
                </a:lnTo>
                <a:lnTo>
                  <a:pt x="1482935" y="644107"/>
                </a:lnTo>
                <a:lnTo>
                  <a:pt x="1522714" y="624618"/>
                </a:lnTo>
                <a:lnTo>
                  <a:pt x="1559339" y="600471"/>
                </a:lnTo>
                <a:lnTo>
                  <a:pt x="1592402" y="572076"/>
                </a:lnTo>
                <a:lnTo>
                  <a:pt x="1621496" y="539839"/>
                </a:lnTo>
                <a:lnTo>
                  <a:pt x="1646214" y="504167"/>
                </a:lnTo>
                <a:lnTo>
                  <a:pt x="1666148" y="465469"/>
                </a:lnTo>
                <a:lnTo>
                  <a:pt x="1680891" y="424152"/>
                </a:lnTo>
                <a:lnTo>
                  <a:pt x="1690035" y="380622"/>
                </a:lnTo>
                <a:lnTo>
                  <a:pt x="1693174" y="335288"/>
                </a:lnTo>
                <a:close/>
              </a:path>
            </a:pathLst>
          </a:custGeom>
          <a:ln w="26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6684" y="4325111"/>
            <a:ext cx="350520" cy="161925"/>
          </a:xfrm>
          <a:custGeom>
            <a:avLst/>
            <a:gdLst/>
            <a:ahLst/>
            <a:cxnLst/>
            <a:rect l="l" t="t" r="r" b="b"/>
            <a:pathLst>
              <a:path w="350520" h="161925">
                <a:moveTo>
                  <a:pt x="350520" y="80772"/>
                </a:moveTo>
                <a:lnTo>
                  <a:pt x="0" y="0"/>
                </a:lnTo>
                <a:lnTo>
                  <a:pt x="80772" y="80772"/>
                </a:lnTo>
                <a:lnTo>
                  <a:pt x="80772" y="142931"/>
                </a:lnTo>
                <a:lnTo>
                  <a:pt x="350520" y="80772"/>
                </a:lnTo>
                <a:close/>
              </a:path>
              <a:path w="350520" h="161925">
                <a:moveTo>
                  <a:pt x="80772" y="142931"/>
                </a:moveTo>
                <a:lnTo>
                  <a:pt x="80772" y="80772"/>
                </a:lnTo>
                <a:lnTo>
                  <a:pt x="0" y="161544"/>
                </a:lnTo>
                <a:lnTo>
                  <a:pt x="80772" y="142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6696" y="4325106"/>
            <a:ext cx="350520" cy="161925"/>
          </a:xfrm>
          <a:custGeom>
            <a:avLst/>
            <a:gdLst/>
            <a:ahLst/>
            <a:cxnLst/>
            <a:rect l="l" t="t" r="r" b="b"/>
            <a:pathLst>
              <a:path w="350520" h="161925">
                <a:moveTo>
                  <a:pt x="80773" y="80770"/>
                </a:moveTo>
                <a:lnTo>
                  <a:pt x="0" y="0"/>
                </a:lnTo>
                <a:lnTo>
                  <a:pt x="350516" y="80770"/>
                </a:lnTo>
                <a:lnTo>
                  <a:pt x="0" y="161541"/>
                </a:lnTo>
                <a:lnTo>
                  <a:pt x="80773" y="80770"/>
                </a:lnTo>
                <a:close/>
              </a:path>
            </a:pathLst>
          </a:custGeom>
          <a:ln w="26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01082" y="5410892"/>
            <a:ext cx="10191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900" spc="-15" dirty="0">
                <a:latin typeface="Times New Roman"/>
                <a:cs typeface="Times New Roman"/>
              </a:rPr>
              <a:t>Validation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79691" y="5263895"/>
            <a:ext cx="1719580" cy="669290"/>
          </a:xfrm>
          <a:custGeom>
            <a:avLst/>
            <a:gdLst/>
            <a:ahLst/>
            <a:cxnLst/>
            <a:rect l="l" t="t" r="r" b="b"/>
            <a:pathLst>
              <a:path w="1719579" h="669289">
                <a:moveTo>
                  <a:pt x="1719071" y="632624"/>
                </a:moveTo>
                <a:lnTo>
                  <a:pt x="1719071" y="32432"/>
                </a:lnTo>
                <a:lnTo>
                  <a:pt x="1713191" y="15104"/>
                </a:lnTo>
                <a:lnTo>
                  <a:pt x="1707218" y="0"/>
                </a:lnTo>
                <a:lnTo>
                  <a:pt x="0" y="0"/>
                </a:lnTo>
                <a:lnTo>
                  <a:pt x="0" y="669035"/>
                </a:lnTo>
                <a:lnTo>
                  <a:pt x="1705658" y="669035"/>
                </a:lnTo>
                <a:lnTo>
                  <a:pt x="1713191" y="649970"/>
                </a:lnTo>
                <a:lnTo>
                  <a:pt x="1719071" y="632624"/>
                </a:lnTo>
                <a:close/>
              </a:path>
            </a:pathLst>
          </a:custGeom>
          <a:solidFill>
            <a:srgbClr val="D3E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79691" y="5263895"/>
            <a:ext cx="1716024" cy="6690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84364" y="5556504"/>
            <a:ext cx="105156" cy="1051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91908" y="5276076"/>
            <a:ext cx="1720850" cy="670560"/>
          </a:xfrm>
          <a:custGeom>
            <a:avLst/>
            <a:gdLst/>
            <a:ahLst/>
            <a:cxnLst/>
            <a:rect l="l" t="t" r="r" b="b"/>
            <a:pathLst>
              <a:path w="1720850" h="670560">
                <a:moveTo>
                  <a:pt x="1720612" y="0"/>
                </a:moveTo>
                <a:lnTo>
                  <a:pt x="0" y="0"/>
                </a:lnTo>
                <a:lnTo>
                  <a:pt x="0" y="670562"/>
                </a:lnTo>
                <a:lnTo>
                  <a:pt x="1720612" y="670562"/>
                </a:lnTo>
                <a:lnTo>
                  <a:pt x="1720612" y="0"/>
                </a:lnTo>
                <a:close/>
              </a:path>
            </a:pathLst>
          </a:custGeom>
          <a:ln w="26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41235" y="5276780"/>
            <a:ext cx="1558290" cy="5835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21310" marR="516255" indent="107950">
              <a:lnSpc>
                <a:spcPts val="2110"/>
              </a:lnSpc>
              <a:spcBef>
                <a:spcPts val="310"/>
              </a:spcBef>
            </a:pPr>
            <a:r>
              <a:rPr sz="1900" spc="-5" dirty="0">
                <a:latin typeface="Times New Roman"/>
                <a:cs typeface="Times New Roman"/>
              </a:rPr>
              <a:t>Final  </a:t>
            </a:r>
            <a:r>
              <a:rPr sz="1900" spc="100" dirty="0">
                <a:latin typeface="Times New Roman"/>
                <a:cs typeface="Times New Roman"/>
              </a:rPr>
              <a:t>v</a:t>
            </a:r>
            <a:r>
              <a:rPr sz="1900" dirty="0">
                <a:latin typeface="Times New Roman"/>
                <a:cs typeface="Times New Roman"/>
              </a:rPr>
              <a:t>e</a:t>
            </a:r>
            <a:r>
              <a:rPr sz="1900" spc="-5" dirty="0">
                <a:latin typeface="Times New Roman"/>
                <a:cs typeface="Times New Roman"/>
              </a:rPr>
              <a:t>r</a:t>
            </a:r>
            <a:r>
              <a:rPr sz="1900" spc="-110" dirty="0">
                <a:latin typeface="Times New Roman"/>
                <a:cs typeface="Times New Roman"/>
              </a:rPr>
              <a:t>s</a:t>
            </a:r>
            <a:r>
              <a:rPr sz="1900" spc="100" dirty="0">
                <a:latin typeface="Times New Roman"/>
                <a:cs typeface="Times New Roman"/>
              </a:rPr>
              <a:t>i</a:t>
            </a:r>
            <a:r>
              <a:rPr sz="1900" spc="-114" dirty="0">
                <a:latin typeface="Times New Roman"/>
                <a:cs typeface="Times New Roman"/>
              </a:rPr>
              <a:t>o</a:t>
            </a:r>
            <a:r>
              <a:rPr sz="1900" spc="-5" dirty="0">
                <a:latin typeface="Times New Roman"/>
                <a:cs typeface="Times New Roman"/>
              </a:rPr>
              <a:t>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52088" y="4084319"/>
            <a:ext cx="1689100" cy="670560"/>
          </a:xfrm>
          <a:custGeom>
            <a:avLst/>
            <a:gdLst/>
            <a:ahLst/>
            <a:cxnLst/>
            <a:rect l="l" t="t" r="r" b="b"/>
            <a:pathLst>
              <a:path w="1689100" h="670560">
                <a:moveTo>
                  <a:pt x="25907" y="374903"/>
                </a:moveTo>
                <a:lnTo>
                  <a:pt x="25907" y="295655"/>
                </a:lnTo>
                <a:lnTo>
                  <a:pt x="0" y="295655"/>
                </a:lnTo>
                <a:lnTo>
                  <a:pt x="0" y="374903"/>
                </a:lnTo>
                <a:lnTo>
                  <a:pt x="25907" y="374903"/>
                </a:lnTo>
                <a:close/>
              </a:path>
              <a:path w="1689100" h="670560">
                <a:moveTo>
                  <a:pt x="53339" y="483107"/>
                </a:moveTo>
                <a:lnTo>
                  <a:pt x="53339" y="187451"/>
                </a:lnTo>
                <a:lnTo>
                  <a:pt x="25907" y="187451"/>
                </a:lnTo>
                <a:lnTo>
                  <a:pt x="25907" y="483107"/>
                </a:lnTo>
                <a:lnTo>
                  <a:pt x="53339" y="483107"/>
                </a:lnTo>
                <a:close/>
              </a:path>
              <a:path w="1689100" h="670560">
                <a:moveTo>
                  <a:pt x="1638299" y="536447"/>
                </a:moveTo>
                <a:lnTo>
                  <a:pt x="1638299" y="134111"/>
                </a:lnTo>
                <a:lnTo>
                  <a:pt x="53339" y="134111"/>
                </a:lnTo>
                <a:lnTo>
                  <a:pt x="53339" y="536447"/>
                </a:lnTo>
                <a:lnTo>
                  <a:pt x="1638299" y="536447"/>
                </a:lnTo>
                <a:close/>
              </a:path>
              <a:path w="1689100" h="670560">
                <a:moveTo>
                  <a:pt x="1610867" y="134111"/>
                </a:moveTo>
                <a:lnTo>
                  <a:pt x="1610867" y="106679"/>
                </a:lnTo>
                <a:lnTo>
                  <a:pt x="79247" y="106679"/>
                </a:lnTo>
                <a:lnTo>
                  <a:pt x="79247" y="134111"/>
                </a:lnTo>
                <a:lnTo>
                  <a:pt x="1610867" y="134111"/>
                </a:lnTo>
                <a:close/>
              </a:path>
              <a:path w="1689100" h="670560">
                <a:moveTo>
                  <a:pt x="1610867" y="562355"/>
                </a:moveTo>
                <a:lnTo>
                  <a:pt x="1610867" y="536447"/>
                </a:lnTo>
                <a:lnTo>
                  <a:pt x="79247" y="536447"/>
                </a:lnTo>
                <a:lnTo>
                  <a:pt x="79247" y="589787"/>
                </a:lnTo>
                <a:lnTo>
                  <a:pt x="1584959" y="589787"/>
                </a:lnTo>
                <a:lnTo>
                  <a:pt x="1584959" y="562355"/>
                </a:lnTo>
                <a:lnTo>
                  <a:pt x="1610867" y="562355"/>
                </a:lnTo>
                <a:close/>
              </a:path>
              <a:path w="1689100" h="670560">
                <a:moveTo>
                  <a:pt x="1557527" y="106679"/>
                </a:moveTo>
                <a:lnTo>
                  <a:pt x="1557527" y="80771"/>
                </a:lnTo>
                <a:lnTo>
                  <a:pt x="134111" y="80771"/>
                </a:lnTo>
                <a:lnTo>
                  <a:pt x="134111" y="106679"/>
                </a:lnTo>
                <a:lnTo>
                  <a:pt x="1557527" y="106679"/>
                </a:lnTo>
                <a:close/>
              </a:path>
              <a:path w="1689100" h="670560">
                <a:moveTo>
                  <a:pt x="1557527" y="617219"/>
                </a:moveTo>
                <a:lnTo>
                  <a:pt x="1557527" y="589787"/>
                </a:lnTo>
                <a:lnTo>
                  <a:pt x="134111" y="589787"/>
                </a:lnTo>
                <a:lnTo>
                  <a:pt x="134111" y="617219"/>
                </a:lnTo>
                <a:lnTo>
                  <a:pt x="1557527" y="617219"/>
                </a:lnTo>
                <a:close/>
              </a:path>
              <a:path w="1689100" h="670560">
                <a:moveTo>
                  <a:pt x="1530095" y="80771"/>
                </a:moveTo>
                <a:lnTo>
                  <a:pt x="1530095" y="53339"/>
                </a:lnTo>
                <a:lnTo>
                  <a:pt x="187451" y="53339"/>
                </a:lnTo>
                <a:lnTo>
                  <a:pt x="187451" y="80771"/>
                </a:lnTo>
                <a:lnTo>
                  <a:pt x="1530095" y="80771"/>
                </a:lnTo>
                <a:close/>
              </a:path>
              <a:path w="1689100" h="670560">
                <a:moveTo>
                  <a:pt x="1530095" y="643127"/>
                </a:moveTo>
                <a:lnTo>
                  <a:pt x="1530095" y="617219"/>
                </a:lnTo>
                <a:lnTo>
                  <a:pt x="187451" y="617219"/>
                </a:lnTo>
                <a:lnTo>
                  <a:pt x="187451" y="643127"/>
                </a:lnTo>
                <a:lnTo>
                  <a:pt x="1530095" y="643127"/>
                </a:lnTo>
                <a:close/>
              </a:path>
              <a:path w="1689100" h="670560">
                <a:moveTo>
                  <a:pt x="1476755" y="53339"/>
                </a:moveTo>
                <a:lnTo>
                  <a:pt x="1476755" y="27431"/>
                </a:lnTo>
                <a:lnTo>
                  <a:pt x="214883" y="27431"/>
                </a:lnTo>
                <a:lnTo>
                  <a:pt x="214883" y="53339"/>
                </a:lnTo>
                <a:lnTo>
                  <a:pt x="1476755" y="53339"/>
                </a:lnTo>
                <a:close/>
              </a:path>
              <a:path w="1689100" h="670560">
                <a:moveTo>
                  <a:pt x="1476755" y="670559"/>
                </a:moveTo>
                <a:lnTo>
                  <a:pt x="1476755" y="643127"/>
                </a:lnTo>
                <a:lnTo>
                  <a:pt x="214883" y="643127"/>
                </a:lnTo>
                <a:lnTo>
                  <a:pt x="214883" y="670559"/>
                </a:lnTo>
                <a:lnTo>
                  <a:pt x="1476755" y="670559"/>
                </a:lnTo>
                <a:close/>
              </a:path>
              <a:path w="1689100" h="670560">
                <a:moveTo>
                  <a:pt x="1342643" y="27431"/>
                </a:moveTo>
                <a:lnTo>
                  <a:pt x="1342643" y="0"/>
                </a:lnTo>
                <a:lnTo>
                  <a:pt x="321563" y="0"/>
                </a:lnTo>
                <a:lnTo>
                  <a:pt x="321563" y="27431"/>
                </a:lnTo>
                <a:lnTo>
                  <a:pt x="1342643" y="27431"/>
                </a:lnTo>
                <a:close/>
              </a:path>
              <a:path w="1689100" h="670560">
                <a:moveTo>
                  <a:pt x="1664207" y="509015"/>
                </a:moveTo>
                <a:lnTo>
                  <a:pt x="1664207" y="161543"/>
                </a:lnTo>
                <a:lnTo>
                  <a:pt x="1638299" y="161543"/>
                </a:lnTo>
                <a:lnTo>
                  <a:pt x="1638299" y="509015"/>
                </a:lnTo>
                <a:lnTo>
                  <a:pt x="1664207" y="509015"/>
                </a:lnTo>
                <a:close/>
              </a:path>
              <a:path w="1689100" h="670560">
                <a:moveTo>
                  <a:pt x="1688592" y="333756"/>
                </a:moveTo>
                <a:lnTo>
                  <a:pt x="1687323" y="286061"/>
                </a:lnTo>
                <a:lnTo>
                  <a:pt x="1683699" y="240791"/>
                </a:lnTo>
                <a:lnTo>
                  <a:pt x="1664207" y="240791"/>
                </a:lnTo>
                <a:lnTo>
                  <a:pt x="1664207" y="428243"/>
                </a:lnTo>
                <a:lnTo>
                  <a:pt x="1683552" y="428243"/>
                </a:lnTo>
                <a:lnTo>
                  <a:pt x="1687323" y="381304"/>
                </a:lnTo>
                <a:lnTo>
                  <a:pt x="1688592" y="333756"/>
                </a:lnTo>
                <a:close/>
              </a:path>
            </a:pathLst>
          </a:custGeom>
          <a:solidFill>
            <a:srgbClr val="D8E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76472" y="4084319"/>
            <a:ext cx="1667255" cy="6705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55236" y="4351020"/>
            <a:ext cx="106680" cy="1051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64288" y="4096506"/>
            <a:ext cx="1693545" cy="670560"/>
          </a:xfrm>
          <a:custGeom>
            <a:avLst/>
            <a:gdLst/>
            <a:ahLst/>
            <a:cxnLst/>
            <a:rect l="l" t="t" r="r" b="b"/>
            <a:pathLst>
              <a:path w="1693545" h="670560">
                <a:moveTo>
                  <a:pt x="1693174" y="335273"/>
                </a:moveTo>
                <a:lnTo>
                  <a:pt x="1690035" y="289939"/>
                </a:lnTo>
                <a:lnTo>
                  <a:pt x="1680891" y="246410"/>
                </a:lnTo>
                <a:lnTo>
                  <a:pt x="1666148" y="205092"/>
                </a:lnTo>
                <a:lnTo>
                  <a:pt x="1646214" y="166394"/>
                </a:lnTo>
                <a:lnTo>
                  <a:pt x="1621496" y="130723"/>
                </a:lnTo>
                <a:lnTo>
                  <a:pt x="1592402" y="98486"/>
                </a:lnTo>
                <a:lnTo>
                  <a:pt x="1559339" y="70091"/>
                </a:lnTo>
                <a:lnTo>
                  <a:pt x="1522714" y="45944"/>
                </a:lnTo>
                <a:lnTo>
                  <a:pt x="1482935" y="26455"/>
                </a:lnTo>
                <a:lnTo>
                  <a:pt x="1440409" y="12029"/>
                </a:lnTo>
                <a:lnTo>
                  <a:pt x="1395544" y="3075"/>
                </a:lnTo>
                <a:lnTo>
                  <a:pt x="1348746" y="0"/>
                </a:lnTo>
                <a:lnTo>
                  <a:pt x="344427" y="0"/>
                </a:lnTo>
                <a:lnTo>
                  <a:pt x="297633" y="3075"/>
                </a:lnTo>
                <a:lnTo>
                  <a:pt x="252770" y="12029"/>
                </a:lnTo>
                <a:lnTo>
                  <a:pt x="210245" y="26455"/>
                </a:lnTo>
                <a:lnTo>
                  <a:pt x="170466" y="45944"/>
                </a:lnTo>
                <a:lnTo>
                  <a:pt x="133841" y="70091"/>
                </a:lnTo>
                <a:lnTo>
                  <a:pt x="100777" y="98486"/>
                </a:lnTo>
                <a:lnTo>
                  <a:pt x="71682" y="130723"/>
                </a:lnTo>
                <a:lnTo>
                  <a:pt x="46963" y="166394"/>
                </a:lnTo>
                <a:lnTo>
                  <a:pt x="27028" y="205092"/>
                </a:lnTo>
                <a:lnTo>
                  <a:pt x="12284" y="246410"/>
                </a:lnTo>
                <a:lnTo>
                  <a:pt x="3138" y="289939"/>
                </a:lnTo>
                <a:lnTo>
                  <a:pt x="0" y="335273"/>
                </a:lnTo>
                <a:lnTo>
                  <a:pt x="3138" y="380611"/>
                </a:lnTo>
                <a:lnTo>
                  <a:pt x="12284" y="424143"/>
                </a:lnTo>
                <a:lnTo>
                  <a:pt x="27028" y="465463"/>
                </a:lnTo>
                <a:lnTo>
                  <a:pt x="46963" y="504163"/>
                </a:lnTo>
                <a:lnTo>
                  <a:pt x="71682" y="539836"/>
                </a:lnTo>
                <a:lnTo>
                  <a:pt x="100777" y="572074"/>
                </a:lnTo>
                <a:lnTo>
                  <a:pt x="133841" y="600470"/>
                </a:lnTo>
                <a:lnTo>
                  <a:pt x="170466" y="624617"/>
                </a:lnTo>
                <a:lnTo>
                  <a:pt x="210245" y="644107"/>
                </a:lnTo>
                <a:lnTo>
                  <a:pt x="252770" y="658533"/>
                </a:lnTo>
                <a:lnTo>
                  <a:pt x="297633" y="667487"/>
                </a:lnTo>
                <a:lnTo>
                  <a:pt x="344427" y="670562"/>
                </a:lnTo>
                <a:lnTo>
                  <a:pt x="1348746" y="670562"/>
                </a:lnTo>
                <a:lnTo>
                  <a:pt x="1395544" y="667487"/>
                </a:lnTo>
                <a:lnTo>
                  <a:pt x="1440409" y="658533"/>
                </a:lnTo>
                <a:lnTo>
                  <a:pt x="1482935" y="644107"/>
                </a:lnTo>
                <a:lnTo>
                  <a:pt x="1522714" y="624617"/>
                </a:lnTo>
                <a:lnTo>
                  <a:pt x="1559339" y="600470"/>
                </a:lnTo>
                <a:lnTo>
                  <a:pt x="1592402" y="572074"/>
                </a:lnTo>
                <a:lnTo>
                  <a:pt x="1621496" y="539836"/>
                </a:lnTo>
                <a:lnTo>
                  <a:pt x="1646214" y="504163"/>
                </a:lnTo>
                <a:lnTo>
                  <a:pt x="1666148" y="465463"/>
                </a:lnTo>
                <a:lnTo>
                  <a:pt x="1680891" y="424143"/>
                </a:lnTo>
                <a:lnTo>
                  <a:pt x="1690035" y="380611"/>
                </a:lnTo>
                <a:lnTo>
                  <a:pt x="1693174" y="335273"/>
                </a:lnTo>
                <a:close/>
              </a:path>
            </a:pathLst>
          </a:custGeom>
          <a:ln w="26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966970" y="4205409"/>
            <a:ext cx="12611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900" spc="-120" dirty="0">
                <a:latin typeface="Times New Roman"/>
                <a:cs typeface="Times New Roman"/>
              </a:rPr>
              <a:t>D</a:t>
            </a:r>
            <a:r>
              <a:rPr sz="1900" dirty="0">
                <a:latin typeface="Times New Roman"/>
                <a:cs typeface="Times New Roman"/>
              </a:rPr>
              <a:t>e</a:t>
            </a:r>
            <a:r>
              <a:rPr sz="1900" spc="-114" dirty="0">
                <a:latin typeface="Times New Roman"/>
                <a:cs typeface="Times New Roman"/>
              </a:rPr>
              <a:t>v</a:t>
            </a:r>
            <a:r>
              <a:rPr sz="1900" dirty="0">
                <a:latin typeface="Times New Roman"/>
                <a:cs typeface="Times New Roman"/>
              </a:rPr>
              <a:t>e</a:t>
            </a:r>
            <a:r>
              <a:rPr sz="1900" spc="-114" dirty="0">
                <a:latin typeface="Times New Roman"/>
                <a:cs typeface="Times New Roman"/>
              </a:rPr>
              <a:t>l</a:t>
            </a:r>
            <a:r>
              <a:rPr sz="1900" spc="100" dirty="0">
                <a:latin typeface="Times New Roman"/>
                <a:cs typeface="Times New Roman"/>
              </a:rPr>
              <a:t>o</a:t>
            </a:r>
            <a:r>
              <a:rPr sz="1900" spc="-105" dirty="0">
                <a:latin typeface="Times New Roman"/>
                <a:cs typeface="Times New Roman"/>
              </a:rPr>
              <a:t>p</a:t>
            </a:r>
            <a:r>
              <a:rPr sz="1900" spc="-10" dirty="0">
                <a:latin typeface="Times New Roman"/>
                <a:cs typeface="Times New Roman"/>
              </a:rPr>
              <a:t>m</a:t>
            </a:r>
            <a:r>
              <a:rPr sz="1900" dirty="0">
                <a:latin typeface="Times New Roman"/>
                <a:cs typeface="Times New Roman"/>
              </a:rPr>
              <a:t>e</a:t>
            </a:r>
            <a:r>
              <a:rPr sz="1900" spc="-114" dirty="0">
                <a:latin typeface="Times New Roman"/>
                <a:cs typeface="Times New Roman"/>
              </a:rPr>
              <a:t>n</a:t>
            </a:r>
            <a:r>
              <a:rPr sz="1900" spc="-5" dirty="0">
                <a:latin typeface="Times New Roman"/>
                <a:cs typeface="Times New Roman"/>
              </a:rPr>
              <a:t>t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679691" y="4084319"/>
            <a:ext cx="1719580" cy="670560"/>
          </a:xfrm>
          <a:custGeom>
            <a:avLst/>
            <a:gdLst/>
            <a:ahLst/>
            <a:cxnLst/>
            <a:rect l="l" t="t" r="r" b="b"/>
            <a:pathLst>
              <a:path w="1719579" h="670560">
                <a:moveTo>
                  <a:pt x="1719071" y="624564"/>
                </a:moveTo>
                <a:lnTo>
                  <a:pt x="1719071" y="42187"/>
                </a:lnTo>
                <a:lnTo>
                  <a:pt x="1709623" y="16012"/>
                </a:lnTo>
                <a:lnTo>
                  <a:pt x="1702883" y="0"/>
                </a:lnTo>
                <a:lnTo>
                  <a:pt x="0" y="0"/>
                </a:lnTo>
                <a:lnTo>
                  <a:pt x="1701239" y="670559"/>
                </a:lnTo>
                <a:lnTo>
                  <a:pt x="1709623" y="650683"/>
                </a:lnTo>
                <a:lnTo>
                  <a:pt x="1719071" y="624564"/>
                </a:lnTo>
                <a:close/>
              </a:path>
            </a:pathLst>
          </a:custGeom>
          <a:solidFill>
            <a:srgbClr val="D3E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79691" y="4084319"/>
            <a:ext cx="1716024" cy="6705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84364" y="4351020"/>
            <a:ext cx="105156" cy="1051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91908" y="4096506"/>
            <a:ext cx="1720850" cy="670560"/>
          </a:xfrm>
          <a:custGeom>
            <a:avLst/>
            <a:gdLst/>
            <a:ahLst/>
            <a:cxnLst/>
            <a:rect l="l" t="t" r="r" b="b"/>
            <a:pathLst>
              <a:path w="1720850" h="670560">
                <a:moveTo>
                  <a:pt x="1720612" y="0"/>
                </a:moveTo>
                <a:lnTo>
                  <a:pt x="0" y="0"/>
                </a:lnTo>
                <a:lnTo>
                  <a:pt x="0" y="670562"/>
                </a:lnTo>
                <a:lnTo>
                  <a:pt x="1720612" y="670562"/>
                </a:lnTo>
                <a:lnTo>
                  <a:pt x="1720612" y="0"/>
                </a:lnTo>
                <a:close/>
              </a:path>
            </a:pathLst>
          </a:custGeom>
          <a:ln w="26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881872" y="4071297"/>
            <a:ext cx="12604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5" dirty="0">
                <a:latin typeface="Times New Roman"/>
                <a:cs typeface="Times New Roman"/>
              </a:rPr>
              <a:t>Intermediate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28688" y="4366952"/>
            <a:ext cx="13709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95"/>
              </a:spcBef>
            </a:pPr>
            <a:r>
              <a:rPr sz="1900" spc="10" dirty="0">
                <a:latin typeface="Times New Roman"/>
                <a:cs typeface="Times New Roman"/>
              </a:rPr>
              <a:t>versions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52088" y="2906267"/>
            <a:ext cx="1689100" cy="669290"/>
          </a:xfrm>
          <a:custGeom>
            <a:avLst/>
            <a:gdLst/>
            <a:ahLst/>
            <a:cxnLst/>
            <a:rect l="l" t="t" r="r" b="b"/>
            <a:pathLst>
              <a:path w="1689100" h="669289">
                <a:moveTo>
                  <a:pt x="25907" y="374903"/>
                </a:moveTo>
                <a:lnTo>
                  <a:pt x="25907" y="294131"/>
                </a:lnTo>
                <a:lnTo>
                  <a:pt x="0" y="294131"/>
                </a:lnTo>
                <a:lnTo>
                  <a:pt x="0" y="374903"/>
                </a:lnTo>
                <a:lnTo>
                  <a:pt x="25907" y="374903"/>
                </a:lnTo>
                <a:close/>
              </a:path>
              <a:path w="1689100" h="669289">
                <a:moveTo>
                  <a:pt x="53339" y="481583"/>
                </a:moveTo>
                <a:lnTo>
                  <a:pt x="53339" y="187451"/>
                </a:lnTo>
                <a:lnTo>
                  <a:pt x="25907" y="187451"/>
                </a:lnTo>
                <a:lnTo>
                  <a:pt x="25907" y="481583"/>
                </a:lnTo>
                <a:lnTo>
                  <a:pt x="53339" y="481583"/>
                </a:lnTo>
                <a:close/>
              </a:path>
              <a:path w="1689100" h="669289">
                <a:moveTo>
                  <a:pt x="1638299" y="534923"/>
                </a:moveTo>
                <a:lnTo>
                  <a:pt x="1638299" y="134111"/>
                </a:lnTo>
                <a:lnTo>
                  <a:pt x="53339" y="134111"/>
                </a:lnTo>
                <a:lnTo>
                  <a:pt x="53339" y="534923"/>
                </a:lnTo>
                <a:lnTo>
                  <a:pt x="1638299" y="534923"/>
                </a:lnTo>
                <a:close/>
              </a:path>
              <a:path w="1689100" h="669289">
                <a:moveTo>
                  <a:pt x="1610867" y="134111"/>
                </a:moveTo>
                <a:lnTo>
                  <a:pt x="1610867" y="106679"/>
                </a:lnTo>
                <a:lnTo>
                  <a:pt x="1584959" y="106679"/>
                </a:lnTo>
                <a:lnTo>
                  <a:pt x="1584959" y="79247"/>
                </a:lnTo>
                <a:lnTo>
                  <a:pt x="79247" y="79247"/>
                </a:lnTo>
                <a:lnTo>
                  <a:pt x="79247" y="134111"/>
                </a:lnTo>
                <a:lnTo>
                  <a:pt x="1610867" y="134111"/>
                </a:lnTo>
                <a:close/>
              </a:path>
              <a:path w="1689100" h="669289">
                <a:moveTo>
                  <a:pt x="1610867" y="562355"/>
                </a:moveTo>
                <a:lnTo>
                  <a:pt x="1610867" y="534923"/>
                </a:lnTo>
                <a:lnTo>
                  <a:pt x="79247" y="534923"/>
                </a:lnTo>
                <a:lnTo>
                  <a:pt x="79247" y="588263"/>
                </a:lnTo>
                <a:lnTo>
                  <a:pt x="1584959" y="588263"/>
                </a:lnTo>
                <a:lnTo>
                  <a:pt x="1584959" y="562355"/>
                </a:lnTo>
                <a:lnTo>
                  <a:pt x="1610867" y="562355"/>
                </a:lnTo>
                <a:close/>
              </a:path>
              <a:path w="1689100" h="669289">
                <a:moveTo>
                  <a:pt x="1557527" y="615695"/>
                </a:moveTo>
                <a:lnTo>
                  <a:pt x="1557527" y="588263"/>
                </a:lnTo>
                <a:lnTo>
                  <a:pt x="134111" y="588263"/>
                </a:lnTo>
                <a:lnTo>
                  <a:pt x="134111" y="615695"/>
                </a:lnTo>
                <a:lnTo>
                  <a:pt x="1557527" y="615695"/>
                </a:lnTo>
                <a:close/>
              </a:path>
              <a:path w="1689100" h="669289">
                <a:moveTo>
                  <a:pt x="1530095" y="79247"/>
                </a:moveTo>
                <a:lnTo>
                  <a:pt x="1530095" y="53339"/>
                </a:lnTo>
                <a:lnTo>
                  <a:pt x="160019" y="53339"/>
                </a:lnTo>
                <a:lnTo>
                  <a:pt x="160019" y="79247"/>
                </a:lnTo>
                <a:lnTo>
                  <a:pt x="1530095" y="79247"/>
                </a:lnTo>
                <a:close/>
              </a:path>
              <a:path w="1689100" h="669289">
                <a:moveTo>
                  <a:pt x="1530095" y="643127"/>
                </a:moveTo>
                <a:lnTo>
                  <a:pt x="1530095" y="615695"/>
                </a:lnTo>
                <a:lnTo>
                  <a:pt x="187451" y="615695"/>
                </a:lnTo>
                <a:lnTo>
                  <a:pt x="187451" y="643127"/>
                </a:lnTo>
                <a:lnTo>
                  <a:pt x="1530095" y="643127"/>
                </a:lnTo>
                <a:close/>
              </a:path>
              <a:path w="1689100" h="669289">
                <a:moveTo>
                  <a:pt x="1476755" y="53339"/>
                </a:moveTo>
                <a:lnTo>
                  <a:pt x="1476755" y="25907"/>
                </a:lnTo>
                <a:lnTo>
                  <a:pt x="214883" y="25907"/>
                </a:lnTo>
                <a:lnTo>
                  <a:pt x="214883" y="53339"/>
                </a:lnTo>
                <a:lnTo>
                  <a:pt x="1476755" y="53339"/>
                </a:lnTo>
                <a:close/>
              </a:path>
              <a:path w="1689100" h="669289">
                <a:moveTo>
                  <a:pt x="1476755" y="669035"/>
                </a:moveTo>
                <a:lnTo>
                  <a:pt x="1476755" y="643127"/>
                </a:lnTo>
                <a:lnTo>
                  <a:pt x="214883" y="643127"/>
                </a:lnTo>
                <a:lnTo>
                  <a:pt x="214883" y="669035"/>
                </a:lnTo>
                <a:lnTo>
                  <a:pt x="1476755" y="669035"/>
                </a:lnTo>
                <a:close/>
              </a:path>
              <a:path w="1689100" h="669289">
                <a:moveTo>
                  <a:pt x="1342643" y="25907"/>
                </a:moveTo>
                <a:lnTo>
                  <a:pt x="1342643" y="0"/>
                </a:lnTo>
                <a:lnTo>
                  <a:pt x="321563" y="0"/>
                </a:lnTo>
                <a:lnTo>
                  <a:pt x="321563" y="25907"/>
                </a:lnTo>
                <a:lnTo>
                  <a:pt x="1342643" y="25907"/>
                </a:lnTo>
                <a:close/>
              </a:path>
              <a:path w="1689100" h="669289">
                <a:moveTo>
                  <a:pt x="1664207" y="509015"/>
                </a:moveTo>
                <a:lnTo>
                  <a:pt x="1664207" y="160019"/>
                </a:lnTo>
                <a:lnTo>
                  <a:pt x="1638299" y="160019"/>
                </a:lnTo>
                <a:lnTo>
                  <a:pt x="1638299" y="509015"/>
                </a:lnTo>
                <a:lnTo>
                  <a:pt x="1664207" y="509015"/>
                </a:lnTo>
                <a:close/>
              </a:path>
              <a:path w="1689100" h="669289">
                <a:moveTo>
                  <a:pt x="1688592" y="332232"/>
                </a:moveTo>
                <a:lnTo>
                  <a:pt x="1687323" y="284537"/>
                </a:lnTo>
                <a:lnTo>
                  <a:pt x="1683821" y="240791"/>
                </a:lnTo>
                <a:lnTo>
                  <a:pt x="1664207" y="240791"/>
                </a:lnTo>
                <a:lnTo>
                  <a:pt x="1664207" y="428243"/>
                </a:lnTo>
                <a:lnTo>
                  <a:pt x="1683386" y="428243"/>
                </a:lnTo>
                <a:lnTo>
                  <a:pt x="1683558" y="426956"/>
                </a:lnTo>
                <a:lnTo>
                  <a:pt x="1687323" y="379927"/>
                </a:lnTo>
                <a:lnTo>
                  <a:pt x="1688592" y="332232"/>
                </a:lnTo>
                <a:close/>
              </a:path>
            </a:pathLst>
          </a:custGeom>
          <a:solidFill>
            <a:srgbClr val="D8E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76472" y="2906267"/>
            <a:ext cx="1667255" cy="6690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55236" y="3172968"/>
            <a:ext cx="106680" cy="1051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64288" y="2918460"/>
            <a:ext cx="1693545" cy="670560"/>
          </a:xfrm>
          <a:custGeom>
            <a:avLst/>
            <a:gdLst/>
            <a:ahLst/>
            <a:cxnLst/>
            <a:rect l="l" t="t" r="r" b="b"/>
            <a:pathLst>
              <a:path w="1693545" h="670560">
                <a:moveTo>
                  <a:pt x="1693174" y="335273"/>
                </a:moveTo>
                <a:lnTo>
                  <a:pt x="1690035" y="289939"/>
                </a:lnTo>
                <a:lnTo>
                  <a:pt x="1680891" y="246410"/>
                </a:lnTo>
                <a:lnTo>
                  <a:pt x="1666148" y="205092"/>
                </a:lnTo>
                <a:lnTo>
                  <a:pt x="1646214" y="166394"/>
                </a:lnTo>
                <a:lnTo>
                  <a:pt x="1621496" y="130723"/>
                </a:lnTo>
                <a:lnTo>
                  <a:pt x="1592402" y="98486"/>
                </a:lnTo>
                <a:lnTo>
                  <a:pt x="1559339" y="70091"/>
                </a:lnTo>
                <a:lnTo>
                  <a:pt x="1522714" y="45944"/>
                </a:lnTo>
                <a:lnTo>
                  <a:pt x="1482935" y="26455"/>
                </a:lnTo>
                <a:lnTo>
                  <a:pt x="1440409" y="12029"/>
                </a:lnTo>
                <a:lnTo>
                  <a:pt x="1395544" y="3075"/>
                </a:lnTo>
                <a:lnTo>
                  <a:pt x="1348746" y="0"/>
                </a:lnTo>
                <a:lnTo>
                  <a:pt x="344427" y="0"/>
                </a:lnTo>
                <a:lnTo>
                  <a:pt x="297633" y="3075"/>
                </a:lnTo>
                <a:lnTo>
                  <a:pt x="252770" y="12029"/>
                </a:lnTo>
                <a:lnTo>
                  <a:pt x="210245" y="26455"/>
                </a:lnTo>
                <a:lnTo>
                  <a:pt x="170466" y="45944"/>
                </a:lnTo>
                <a:lnTo>
                  <a:pt x="133841" y="70091"/>
                </a:lnTo>
                <a:lnTo>
                  <a:pt x="100777" y="98486"/>
                </a:lnTo>
                <a:lnTo>
                  <a:pt x="71682" y="130723"/>
                </a:lnTo>
                <a:lnTo>
                  <a:pt x="46963" y="166394"/>
                </a:lnTo>
                <a:lnTo>
                  <a:pt x="27028" y="205092"/>
                </a:lnTo>
                <a:lnTo>
                  <a:pt x="12284" y="246410"/>
                </a:lnTo>
                <a:lnTo>
                  <a:pt x="3138" y="289939"/>
                </a:lnTo>
                <a:lnTo>
                  <a:pt x="0" y="335273"/>
                </a:lnTo>
                <a:lnTo>
                  <a:pt x="3138" y="380607"/>
                </a:lnTo>
                <a:lnTo>
                  <a:pt x="12284" y="424137"/>
                </a:lnTo>
                <a:lnTo>
                  <a:pt x="27028" y="465454"/>
                </a:lnTo>
                <a:lnTo>
                  <a:pt x="46963" y="504152"/>
                </a:lnTo>
                <a:lnTo>
                  <a:pt x="71682" y="539824"/>
                </a:lnTo>
                <a:lnTo>
                  <a:pt x="100777" y="572061"/>
                </a:lnTo>
                <a:lnTo>
                  <a:pt x="133841" y="600456"/>
                </a:lnTo>
                <a:lnTo>
                  <a:pt x="170466" y="624602"/>
                </a:lnTo>
                <a:lnTo>
                  <a:pt x="210245" y="644092"/>
                </a:lnTo>
                <a:lnTo>
                  <a:pt x="252770" y="658518"/>
                </a:lnTo>
                <a:lnTo>
                  <a:pt x="297633" y="667472"/>
                </a:lnTo>
                <a:lnTo>
                  <a:pt x="344427" y="670547"/>
                </a:lnTo>
                <a:lnTo>
                  <a:pt x="1348746" y="670547"/>
                </a:lnTo>
                <a:lnTo>
                  <a:pt x="1395544" y="667472"/>
                </a:lnTo>
                <a:lnTo>
                  <a:pt x="1440409" y="658518"/>
                </a:lnTo>
                <a:lnTo>
                  <a:pt x="1482935" y="644092"/>
                </a:lnTo>
                <a:lnTo>
                  <a:pt x="1522714" y="624602"/>
                </a:lnTo>
                <a:lnTo>
                  <a:pt x="1559339" y="600456"/>
                </a:lnTo>
                <a:lnTo>
                  <a:pt x="1592402" y="572061"/>
                </a:lnTo>
                <a:lnTo>
                  <a:pt x="1621496" y="539824"/>
                </a:lnTo>
                <a:lnTo>
                  <a:pt x="1646214" y="504152"/>
                </a:lnTo>
                <a:lnTo>
                  <a:pt x="1666148" y="465454"/>
                </a:lnTo>
                <a:lnTo>
                  <a:pt x="1680891" y="424137"/>
                </a:lnTo>
                <a:lnTo>
                  <a:pt x="1690035" y="380607"/>
                </a:lnTo>
                <a:lnTo>
                  <a:pt x="1693174" y="335273"/>
                </a:lnTo>
                <a:close/>
              </a:path>
            </a:pathLst>
          </a:custGeom>
          <a:ln w="26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966970" y="3053265"/>
            <a:ext cx="12611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900" spc="-20" dirty="0">
                <a:latin typeface="Times New Roman"/>
                <a:cs typeface="Times New Roman"/>
              </a:rPr>
              <a:t>Specification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679691" y="2906267"/>
            <a:ext cx="1719580" cy="669290"/>
          </a:xfrm>
          <a:custGeom>
            <a:avLst/>
            <a:gdLst/>
            <a:ahLst/>
            <a:cxnLst/>
            <a:rect l="l" t="t" r="r" b="b"/>
            <a:pathLst>
              <a:path w="1719579" h="669289">
                <a:moveTo>
                  <a:pt x="1719071" y="632624"/>
                </a:moveTo>
                <a:lnTo>
                  <a:pt x="1719071" y="32432"/>
                </a:lnTo>
                <a:lnTo>
                  <a:pt x="1713191" y="15104"/>
                </a:lnTo>
                <a:lnTo>
                  <a:pt x="1707218" y="0"/>
                </a:lnTo>
                <a:lnTo>
                  <a:pt x="0" y="0"/>
                </a:lnTo>
                <a:lnTo>
                  <a:pt x="0" y="669035"/>
                </a:lnTo>
                <a:lnTo>
                  <a:pt x="1705658" y="669035"/>
                </a:lnTo>
                <a:lnTo>
                  <a:pt x="1713191" y="649970"/>
                </a:lnTo>
                <a:lnTo>
                  <a:pt x="1719071" y="632624"/>
                </a:lnTo>
                <a:close/>
              </a:path>
            </a:pathLst>
          </a:custGeom>
          <a:solidFill>
            <a:srgbClr val="D3E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79691" y="2904744"/>
            <a:ext cx="1716024" cy="6705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84364" y="3172968"/>
            <a:ext cx="105156" cy="1051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91908" y="2918460"/>
            <a:ext cx="1720850" cy="670560"/>
          </a:xfrm>
          <a:custGeom>
            <a:avLst/>
            <a:gdLst/>
            <a:ahLst/>
            <a:cxnLst/>
            <a:rect l="l" t="t" r="r" b="b"/>
            <a:pathLst>
              <a:path w="1720850" h="670560">
                <a:moveTo>
                  <a:pt x="1720612" y="0"/>
                </a:moveTo>
                <a:lnTo>
                  <a:pt x="0" y="0"/>
                </a:lnTo>
                <a:lnTo>
                  <a:pt x="0" y="670547"/>
                </a:lnTo>
                <a:lnTo>
                  <a:pt x="1720612" y="670547"/>
                </a:lnTo>
                <a:lnTo>
                  <a:pt x="1720612" y="0"/>
                </a:lnTo>
                <a:close/>
              </a:path>
            </a:pathLst>
          </a:custGeom>
          <a:ln w="26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847345" y="2920677"/>
            <a:ext cx="1551940" cy="581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14960" marR="516255" indent="80645">
              <a:lnSpc>
                <a:spcPts val="2100"/>
              </a:lnSpc>
              <a:spcBef>
                <a:spcPts val="315"/>
              </a:spcBef>
            </a:pPr>
            <a:r>
              <a:rPr sz="1900" spc="-5" dirty="0">
                <a:latin typeface="Times New Roman"/>
                <a:cs typeface="Times New Roman"/>
              </a:rPr>
              <a:t>Initial  </a:t>
            </a:r>
            <a:r>
              <a:rPr sz="1900" spc="100" dirty="0">
                <a:latin typeface="Times New Roman"/>
                <a:cs typeface="Times New Roman"/>
              </a:rPr>
              <a:t>v</a:t>
            </a:r>
            <a:r>
              <a:rPr sz="1900" dirty="0">
                <a:latin typeface="Times New Roman"/>
                <a:cs typeface="Times New Roman"/>
              </a:rPr>
              <a:t>e</a:t>
            </a:r>
            <a:r>
              <a:rPr sz="1900" spc="-5" dirty="0">
                <a:latin typeface="Times New Roman"/>
                <a:cs typeface="Times New Roman"/>
              </a:rPr>
              <a:t>r</a:t>
            </a:r>
            <a:r>
              <a:rPr sz="1900" spc="-110" dirty="0">
                <a:latin typeface="Times New Roman"/>
                <a:cs typeface="Times New Roman"/>
              </a:rPr>
              <a:t>s</a:t>
            </a:r>
            <a:r>
              <a:rPr sz="1900" spc="100" dirty="0">
                <a:latin typeface="Times New Roman"/>
                <a:cs typeface="Times New Roman"/>
              </a:rPr>
              <a:t>i</a:t>
            </a:r>
            <a:r>
              <a:rPr sz="1900" spc="-114" dirty="0">
                <a:latin typeface="Times New Roman"/>
                <a:cs typeface="Times New Roman"/>
              </a:rPr>
              <a:t>o</a:t>
            </a:r>
            <a:r>
              <a:rPr sz="1900" spc="-5" dirty="0">
                <a:latin typeface="Times New Roman"/>
                <a:cs typeface="Times New Roman"/>
              </a:rPr>
              <a:t>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97045" y="4084319"/>
            <a:ext cx="1691639" cy="670560"/>
          </a:xfrm>
          <a:custGeom>
            <a:avLst/>
            <a:gdLst/>
            <a:ahLst/>
            <a:cxnLst/>
            <a:rect l="l" t="t" r="r" b="b"/>
            <a:pathLst>
              <a:path w="1691639" h="670560">
                <a:moveTo>
                  <a:pt x="0" y="0"/>
                </a:moveTo>
                <a:lnTo>
                  <a:pt x="1691646" y="0"/>
                </a:lnTo>
                <a:lnTo>
                  <a:pt x="1691646" y="670559"/>
                </a:lnTo>
                <a:lnTo>
                  <a:pt x="0" y="670559"/>
                </a:lnTo>
                <a:lnTo>
                  <a:pt x="0" y="0"/>
                </a:lnTo>
                <a:close/>
              </a:path>
            </a:pathLst>
          </a:custGeom>
          <a:solidFill>
            <a:srgbClr val="D3E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7045" y="4084319"/>
            <a:ext cx="1691646" cy="6705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00200" y="4351020"/>
            <a:ext cx="106680" cy="1051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9241" y="4096506"/>
            <a:ext cx="1693545" cy="670560"/>
          </a:xfrm>
          <a:custGeom>
            <a:avLst/>
            <a:gdLst/>
            <a:ahLst/>
            <a:cxnLst/>
            <a:rect l="l" t="t" r="r" b="b"/>
            <a:pathLst>
              <a:path w="1693545" h="670560">
                <a:moveTo>
                  <a:pt x="1693177" y="0"/>
                </a:moveTo>
                <a:lnTo>
                  <a:pt x="0" y="0"/>
                </a:lnTo>
                <a:lnTo>
                  <a:pt x="0" y="670562"/>
                </a:lnTo>
                <a:lnTo>
                  <a:pt x="1693177" y="670562"/>
                </a:lnTo>
                <a:lnTo>
                  <a:pt x="1693177" y="0"/>
                </a:lnTo>
                <a:close/>
              </a:path>
            </a:pathLst>
          </a:custGeom>
          <a:ln w="26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957065" y="4071297"/>
            <a:ext cx="1532255" cy="6108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61290" marR="301625" indent="161290">
              <a:lnSpc>
                <a:spcPct val="102099"/>
              </a:lnSpc>
              <a:spcBef>
                <a:spcPts val="50"/>
              </a:spcBef>
            </a:pPr>
            <a:r>
              <a:rPr sz="1900" spc="-5" dirty="0">
                <a:latin typeface="Times New Roman"/>
                <a:cs typeface="Times New Roman"/>
              </a:rPr>
              <a:t>Outline  </a:t>
            </a:r>
            <a:r>
              <a:rPr sz="1900" spc="100" dirty="0">
                <a:latin typeface="Times New Roman"/>
                <a:cs typeface="Times New Roman"/>
              </a:rPr>
              <a:t>d</a:t>
            </a:r>
            <a:r>
              <a:rPr sz="1900" spc="-215" dirty="0">
                <a:latin typeface="Times New Roman"/>
                <a:cs typeface="Times New Roman"/>
              </a:rPr>
              <a:t>e</a:t>
            </a:r>
            <a:r>
              <a:rPr sz="1900" spc="105" dirty="0">
                <a:latin typeface="Times New Roman"/>
                <a:cs typeface="Times New Roman"/>
              </a:rPr>
              <a:t>s</a:t>
            </a:r>
            <a:r>
              <a:rPr sz="1900" spc="-10" dirty="0">
                <a:latin typeface="Times New Roman"/>
                <a:cs typeface="Times New Roman"/>
              </a:rPr>
              <a:t>c</a:t>
            </a:r>
            <a:r>
              <a:rPr sz="1900" spc="-5" dirty="0">
                <a:latin typeface="Times New Roman"/>
                <a:cs typeface="Times New Roman"/>
              </a:rPr>
              <a:t>r</a:t>
            </a:r>
            <a:r>
              <a:rPr sz="1900" spc="-114" dirty="0">
                <a:latin typeface="Times New Roman"/>
                <a:cs typeface="Times New Roman"/>
              </a:rPr>
              <a:t>i</a:t>
            </a:r>
            <a:r>
              <a:rPr sz="1900" spc="100" dirty="0">
                <a:latin typeface="Times New Roman"/>
                <a:cs typeface="Times New Roman"/>
              </a:rPr>
              <a:t>p</a:t>
            </a:r>
            <a:r>
              <a:rPr sz="1900" spc="-105" dirty="0">
                <a:latin typeface="Times New Roman"/>
                <a:cs typeface="Times New Roman"/>
              </a:rPr>
              <a:t>t</a:t>
            </a:r>
            <a:r>
              <a:rPr sz="1900" spc="100" dirty="0">
                <a:latin typeface="Times New Roman"/>
                <a:cs typeface="Times New Roman"/>
              </a:rPr>
              <a:t>i</a:t>
            </a:r>
            <a:r>
              <a:rPr sz="1900" spc="-114" dirty="0">
                <a:latin typeface="Times New Roman"/>
                <a:cs typeface="Times New Roman"/>
              </a:rPr>
              <a:t>o</a:t>
            </a:r>
            <a:r>
              <a:rPr sz="1900" spc="-5" dirty="0">
                <a:latin typeface="Times New Roman"/>
                <a:cs typeface="Times New Roman"/>
              </a:rPr>
              <a:t>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14290" y="1928553"/>
            <a:ext cx="1087755" cy="60896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0" marR="5080" indent="-108585">
              <a:lnSpc>
                <a:spcPct val="101600"/>
              </a:lnSpc>
              <a:spcBef>
                <a:spcPts val="60"/>
              </a:spcBef>
            </a:pPr>
            <a:r>
              <a:rPr sz="1900" spc="-15" dirty="0">
                <a:latin typeface="Times New Roman"/>
                <a:cs typeface="Times New Roman"/>
              </a:rPr>
              <a:t>Concurr</a:t>
            </a:r>
            <a:r>
              <a:rPr sz="1900" spc="-350" dirty="0">
                <a:latin typeface="Times New Roman"/>
                <a:cs typeface="Times New Roman"/>
              </a:rPr>
              <a:t> </a:t>
            </a:r>
            <a:r>
              <a:rPr sz="1900" spc="-105" dirty="0">
                <a:latin typeface="Times New Roman"/>
                <a:cs typeface="Times New Roman"/>
              </a:rPr>
              <a:t>ent  </a:t>
            </a:r>
            <a:r>
              <a:rPr sz="1900" spc="-5" dirty="0">
                <a:latin typeface="Times New Roman"/>
                <a:cs typeface="Times New Roman"/>
              </a:rPr>
              <a:t>activities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488700" y="4405877"/>
            <a:ext cx="833755" cy="0"/>
          </a:xfrm>
          <a:custGeom>
            <a:avLst/>
            <a:gdLst/>
            <a:ahLst/>
            <a:cxnLst/>
            <a:rect l="l" t="t" r="r" b="b"/>
            <a:pathLst>
              <a:path w="833754">
                <a:moveTo>
                  <a:pt x="0" y="0"/>
                </a:moveTo>
                <a:lnTo>
                  <a:pt x="833631" y="0"/>
                </a:lnTo>
              </a:path>
            </a:pathLst>
          </a:custGeom>
          <a:ln w="267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30696" y="4165092"/>
            <a:ext cx="349250" cy="160020"/>
          </a:xfrm>
          <a:custGeom>
            <a:avLst/>
            <a:gdLst/>
            <a:ahLst/>
            <a:cxnLst/>
            <a:rect l="l" t="t" r="r" b="b"/>
            <a:pathLst>
              <a:path w="349250" h="160020">
                <a:moveTo>
                  <a:pt x="348996" y="80772"/>
                </a:moveTo>
                <a:lnTo>
                  <a:pt x="0" y="0"/>
                </a:lnTo>
                <a:lnTo>
                  <a:pt x="80772" y="80772"/>
                </a:lnTo>
                <a:lnTo>
                  <a:pt x="80772" y="141678"/>
                </a:lnTo>
                <a:lnTo>
                  <a:pt x="348996" y="80772"/>
                </a:lnTo>
                <a:close/>
              </a:path>
              <a:path w="349250" h="160020">
                <a:moveTo>
                  <a:pt x="80772" y="141678"/>
                </a:moveTo>
                <a:lnTo>
                  <a:pt x="80772" y="80772"/>
                </a:lnTo>
                <a:lnTo>
                  <a:pt x="0" y="160020"/>
                </a:lnTo>
                <a:lnTo>
                  <a:pt x="80772" y="141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30725" y="4165086"/>
            <a:ext cx="349250" cy="160020"/>
          </a:xfrm>
          <a:custGeom>
            <a:avLst/>
            <a:gdLst/>
            <a:ahLst/>
            <a:cxnLst/>
            <a:rect l="l" t="t" r="r" b="b"/>
            <a:pathLst>
              <a:path w="349250" h="160020">
                <a:moveTo>
                  <a:pt x="80773" y="80770"/>
                </a:moveTo>
                <a:lnTo>
                  <a:pt x="0" y="0"/>
                </a:lnTo>
                <a:lnTo>
                  <a:pt x="348990" y="80770"/>
                </a:lnTo>
                <a:lnTo>
                  <a:pt x="0" y="160019"/>
                </a:lnTo>
                <a:lnTo>
                  <a:pt x="80773" y="80770"/>
                </a:lnTo>
                <a:close/>
              </a:path>
            </a:pathLst>
          </a:custGeom>
          <a:ln w="26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32728" y="4245857"/>
            <a:ext cx="832485" cy="0"/>
          </a:xfrm>
          <a:custGeom>
            <a:avLst/>
            <a:gdLst/>
            <a:ahLst/>
            <a:cxnLst/>
            <a:rect l="l" t="t" r="r" b="b"/>
            <a:pathLst>
              <a:path w="832485">
                <a:moveTo>
                  <a:pt x="0" y="0"/>
                </a:moveTo>
                <a:lnTo>
                  <a:pt x="832105" y="0"/>
                </a:lnTo>
              </a:path>
            </a:pathLst>
          </a:custGeom>
          <a:ln w="267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58612" y="4486655"/>
            <a:ext cx="323215" cy="187960"/>
          </a:xfrm>
          <a:custGeom>
            <a:avLst/>
            <a:gdLst/>
            <a:ahLst/>
            <a:cxnLst/>
            <a:rect l="l" t="t" r="r" b="b"/>
            <a:pathLst>
              <a:path w="323214" h="187960">
                <a:moveTo>
                  <a:pt x="323088" y="0"/>
                </a:moveTo>
                <a:lnTo>
                  <a:pt x="0" y="80772"/>
                </a:lnTo>
                <a:lnTo>
                  <a:pt x="268224" y="169336"/>
                </a:lnTo>
                <a:lnTo>
                  <a:pt x="268224" y="80772"/>
                </a:lnTo>
                <a:lnTo>
                  <a:pt x="323088" y="0"/>
                </a:lnTo>
                <a:close/>
              </a:path>
              <a:path w="323214" h="187960">
                <a:moveTo>
                  <a:pt x="323088" y="187452"/>
                </a:moveTo>
                <a:lnTo>
                  <a:pt x="268224" y="80772"/>
                </a:lnTo>
                <a:lnTo>
                  <a:pt x="268224" y="169336"/>
                </a:lnTo>
                <a:lnTo>
                  <a:pt x="323088" y="1874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58640" y="4486647"/>
            <a:ext cx="323215" cy="187960"/>
          </a:xfrm>
          <a:custGeom>
            <a:avLst/>
            <a:gdLst/>
            <a:ahLst/>
            <a:cxnLst/>
            <a:rect l="l" t="t" r="r" b="b"/>
            <a:pathLst>
              <a:path w="323214" h="187960">
                <a:moveTo>
                  <a:pt x="268217" y="80770"/>
                </a:moveTo>
                <a:lnTo>
                  <a:pt x="323078" y="0"/>
                </a:lnTo>
                <a:lnTo>
                  <a:pt x="0" y="80770"/>
                </a:lnTo>
                <a:lnTo>
                  <a:pt x="323078" y="187460"/>
                </a:lnTo>
                <a:lnTo>
                  <a:pt x="268217" y="80770"/>
                </a:lnTo>
                <a:close/>
              </a:path>
            </a:pathLst>
          </a:custGeom>
          <a:ln w="26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47610" y="4567418"/>
            <a:ext cx="832485" cy="0"/>
          </a:xfrm>
          <a:custGeom>
            <a:avLst/>
            <a:gdLst/>
            <a:ahLst/>
            <a:cxnLst/>
            <a:rect l="l" t="t" r="r" b="b"/>
            <a:pathLst>
              <a:path w="832484">
                <a:moveTo>
                  <a:pt x="832105" y="0"/>
                </a:moveTo>
                <a:lnTo>
                  <a:pt x="0" y="0"/>
                </a:lnTo>
              </a:path>
            </a:pathLst>
          </a:custGeom>
          <a:ln w="267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30696" y="2985516"/>
            <a:ext cx="349250" cy="161925"/>
          </a:xfrm>
          <a:custGeom>
            <a:avLst/>
            <a:gdLst/>
            <a:ahLst/>
            <a:cxnLst/>
            <a:rect l="l" t="t" r="r" b="b"/>
            <a:pathLst>
              <a:path w="349250" h="161925">
                <a:moveTo>
                  <a:pt x="348996" y="80772"/>
                </a:moveTo>
                <a:lnTo>
                  <a:pt x="0" y="0"/>
                </a:lnTo>
                <a:lnTo>
                  <a:pt x="80772" y="80772"/>
                </a:lnTo>
                <a:lnTo>
                  <a:pt x="80772" y="142850"/>
                </a:lnTo>
                <a:lnTo>
                  <a:pt x="348996" y="80772"/>
                </a:lnTo>
                <a:close/>
              </a:path>
              <a:path w="349250" h="161925">
                <a:moveTo>
                  <a:pt x="80772" y="142850"/>
                </a:moveTo>
                <a:lnTo>
                  <a:pt x="80772" y="80772"/>
                </a:lnTo>
                <a:lnTo>
                  <a:pt x="0" y="161544"/>
                </a:lnTo>
                <a:lnTo>
                  <a:pt x="80772" y="142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30725" y="2985517"/>
            <a:ext cx="349250" cy="161925"/>
          </a:xfrm>
          <a:custGeom>
            <a:avLst/>
            <a:gdLst/>
            <a:ahLst/>
            <a:cxnLst/>
            <a:rect l="l" t="t" r="r" b="b"/>
            <a:pathLst>
              <a:path w="349250" h="161925">
                <a:moveTo>
                  <a:pt x="80773" y="80770"/>
                </a:moveTo>
                <a:lnTo>
                  <a:pt x="0" y="0"/>
                </a:lnTo>
                <a:lnTo>
                  <a:pt x="348990" y="80770"/>
                </a:lnTo>
                <a:lnTo>
                  <a:pt x="0" y="161541"/>
                </a:lnTo>
                <a:lnTo>
                  <a:pt x="80773" y="80770"/>
                </a:lnTo>
                <a:close/>
              </a:path>
            </a:pathLst>
          </a:custGeom>
          <a:ln w="26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32728" y="3066288"/>
            <a:ext cx="832485" cy="0"/>
          </a:xfrm>
          <a:custGeom>
            <a:avLst/>
            <a:gdLst/>
            <a:ahLst/>
            <a:cxnLst/>
            <a:rect l="l" t="t" r="r" b="b"/>
            <a:pathLst>
              <a:path w="832485">
                <a:moveTo>
                  <a:pt x="0" y="0"/>
                </a:moveTo>
                <a:lnTo>
                  <a:pt x="832105" y="0"/>
                </a:lnTo>
              </a:path>
            </a:pathLst>
          </a:custGeom>
          <a:ln w="267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58612" y="3307079"/>
            <a:ext cx="323215" cy="187960"/>
          </a:xfrm>
          <a:custGeom>
            <a:avLst/>
            <a:gdLst/>
            <a:ahLst/>
            <a:cxnLst/>
            <a:rect l="l" t="t" r="r" b="b"/>
            <a:pathLst>
              <a:path w="323214" h="187960">
                <a:moveTo>
                  <a:pt x="323088" y="0"/>
                </a:moveTo>
                <a:lnTo>
                  <a:pt x="0" y="108204"/>
                </a:lnTo>
                <a:lnTo>
                  <a:pt x="268224" y="173994"/>
                </a:lnTo>
                <a:lnTo>
                  <a:pt x="268224" y="108204"/>
                </a:lnTo>
                <a:lnTo>
                  <a:pt x="323088" y="0"/>
                </a:lnTo>
                <a:close/>
              </a:path>
              <a:path w="323214" h="187960">
                <a:moveTo>
                  <a:pt x="323088" y="187452"/>
                </a:moveTo>
                <a:lnTo>
                  <a:pt x="268224" y="108204"/>
                </a:lnTo>
                <a:lnTo>
                  <a:pt x="268224" y="173994"/>
                </a:lnTo>
                <a:lnTo>
                  <a:pt x="323088" y="1874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58640" y="3307078"/>
            <a:ext cx="323215" cy="187960"/>
          </a:xfrm>
          <a:custGeom>
            <a:avLst/>
            <a:gdLst/>
            <a:ahLst/>
            <a:cxnLst/>
            <a:rect l="l" t="t" r="r" b="b"/>
            <a:pathLst>
              <a:path w="323214" h="187960">
                <a:moveTo>
                  <a:pt x="268217" y="108196"/>
                </a:moveTo>
                <a:lnTo>
                  <a:pt x="323078" y="0"/>
                </a:lnTo>
                <a:lnTo>
                  <a:pt x="0" y="108196"/>
                </a:lnTo>
                <a:lnTo>
                  <a:pt x="323078" y="187445"/>
                </a:lnTo>
                <a:lnTo>
                  <a:pt x="268217" y="108196"/>
                </a:lnTo>
                <a:close/>
              </a:path>
            </a:pathLst>
          </a:custGeom>
          <a:ln w="26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47610" y="3415275"/>
            <a:ext cx="832485" cy="0"/>
          </a:xfrm>
          <a:custGeom>
            <a:avLst/>
            <a:gdLst/>
            <a:ahLst/>
            <a:cxnLst/>
            <a:rect l="l" t="t" r="r" b="b"/>
            <a:pathLst>
              <a:path w="832484">
                <a:moveTo>
                  <a:pt x="832105" y="0"/>
                </a:moveTo>
                <a:lnTo>
                  <a:pt x="0" y="0"/>
                </a:lnTo>
              </a:path>
            </a:pathLst>
          </a:custGeom>
          <a:ln w="267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30696" y="5504688"/>
            <a:ext cx="349250" cy="187960"/>
          </a:xfrm>
          <a:custGeom>
            <a:avLst/>
            <a:gdLst/>
            <a:ahLst/>
            <a:cxnLst/>
            <a:rect l="l" t="t" r="r" b="b"/>
            <a:pathLst>
              <a:path w="349250" h="187960">
                <a:moveTo>
                  <a:pt x="348996" y="106680"/>
                </a:moveTo>
                <a:lnTo>
                  <a:pt x="0" y="0"/>
                </a:lnTo>
                <a:lnTo>
                  <a:pt x="80772" y="106680"/>
                </a:lnTo>
                <a:lnTo>
                  <a:pt x="80772" y="168758"/>
                </a:lnTo>
                <a:lnTo>
                  <a:pt x="348996" y="106680"/>
                </a:lnTo>
                <a:close/>
              </a:path>
              <a:path w="349250" h="187960">
                <a:moveTo>
                  <a:pt x="80772" y="168758"/>
                </a:moveTo>
                <a:lnTo>
                  <a:pt x="80772" y="106680"/>
                </a:lnTo>
                <a:lnTo>
                  <a:pt x="0" y="187452"/>
                </a:lnTo>
                <a:lnTo>
                  <a:pt x="80772" y="1687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30725" y="5504690"/>
            <a:ext cx="349250" cy="187960"/>
          </a:xfrm>
          <a:custGeom>
            <a:avLst/>
            <a:gdLst/>
            <a:ahLst/>
            <a:cxnLst/>
            <a:rect l="l" t="t" r="r" b="b"/>
            <a:pathLst>
              <a:path w="349250" h="187960">
                <a:moveTo>
                  <a:pt x="80773" y="106674"/>
                </a:moveTo>
                <a:lnTo>
                  <a:pt x="0" y="0"/>
                </a:lnTo>
                <a:lnTo>
                  <a:pt x="348990" y="106674"/>
                </a:lnTo>
                <a:lnTo>
                  <a:pt x="0" y="187445"/>
                </a:lnTo>
                <a:lnTo>
                  <a:pt x="80773" y="106674"/>
                </a:lnTo>
                <a:close/>
              </a:path>
            </a:pathLst>
          </a:custGeom>
          <a:ln w="268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32728" y="5611364"/>
            <a:ext cx="832485" cy="0"/>
          </a:xfrm>
          <a:custGeom>
            <a:avLst/>
            <a:gdLst/>
            <a:ahLst/>
            <a:cxnLst/>
            <a:rect l="l" t="t" r="r" b="b"/>
            <a:pathLst>
              <a:path w="832485">
                <a:moveTo>
                  <a:pt x="0" y="0"/>
                </a:moveTo>
                <a:lnTo>
                  <a:pt x="832105" y="0"/>
                </a:lnTo>
              </a:path>
            </a:pathLst>
          </a:custGeom>
          <a:ln w="267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92396" y="3736848"/>
            <a:ext cx="160020" cy="347980"/>
          </a:xfrm>
          <a:custGeom>
            <a:avLst/>
            <a:gdLst/>
            <a:ahLst/>
            <a:cxnLst/>
            <a:rect l="l" t="t" r="r" b="b"/>
            <a:pathLst>
              <a:path w="160020" h="347979">
                <a:moveTo>
                  <a:pt x="160020" y="0"/>
                </a:moveTo>
                <a:lnTo>
                  <a:pt x="79248" y="79248"/>
                </a:lnTo>
                <a:lnTo>
                  <a:pt x="0" y="0"/>
                </a:lnTo>
                <a:lnTo>
                  <a:pt x="79248" y="347472"/>
                </a:lnTo>
                <a:lnTo>
                  <a:pt x="160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92412" y="3736836"/>
            <a:ext cx="160020" cy="347980"/>
          </a:xfrm>
          <a:custGeom>
            <a:avLst/>
            <a:gdLst/>
            <a:ahLst/>
            <a:cxnLst/>
            <a:rect l="l" t="t" r="r" b="b"/>
            <a:pathLst>
              <a:path w="160020" h="347979">
                <a:moveTo>
                  <a:pt x="79247" y="79248"/>
                </a:moveTo>
                <a:lnTo>
                  <a:pt x="160020" y="0"/>
                </a:lnTo>
                <a:lnTo>
                  <a:pt x="79247" y="347479"/>
                </a:lnTo>
                <a:lnTo>
                  <a:pt x="0" y="0"/>
                </a:lnTo>
                <a:lnTo>
                  <a:pt x="79247" y="79248"/>
                </a:lnTo>
                <a:close/>
              </a:path>
            </a:pathLst>
          </a:custGeom>
          <a:ln w="268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71659" y="3575294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57"/>
                </a:lnTo>
              </a:path>
            </a:pathLst>
          </a:custGeom>
          <a:ln w="26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41876" y="3575304"/>
            <a:ext cx="189230" cy="349250"/>
          </a:xfrm>
          <a:custGeom>
            <a:avLst/>
            <a:gdLst/>
            <a:ahLst/>
            <a:cxnLst/>
            <a:rect l="l" t="t" r="r" b="b"/>
            <a:pathLst>
              <a:path w="189229" h="349250">
                <a:moveTo>
                  <a:pt x="188976" y="348996"/>
                </a:moveTo>
                <a:lnTo>
                  <a:pt x="80772" y="0"/>
                </a:lnTo>
                <a:lnTo>
                  <a:pt x="0" y="348996"/>
                </a:lnTo>
                <a:lnTo>
                  <a:pt x="80772" y="268224"/>
                </a:lnTo>
                <a:lnTo>
                  <a:pt x="188976" y="3489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41895" y="3575294"/>
            <a:ext cx="189230" cy="349250"/>
          </a:xfrm>
          <a:custGeom>
            <a:avLst/>
            <a:gdLst/>
            <a:ahLst/>
            <a:cxnLst/>
            <a:rect l="l" t="t" r="r" b="b"/>
            <a:pathLst>
              <a:path w="189229" h="349250">
                <a:moveTo>
                  <a:pt x="80773" y="268231"/>
                </a:moveTo>
                <a:lnTo>
                  <a:pt x="188969" y="349001"/>
                </a:lnTo>
                <a:lnTo>
                  <a:pt x="80773" y="0"/>
                </a:lnTo>
                <a:lnTo>
                  <a:pt x="0" y="349001"/>
                </a:lnTo>
                <a:lnTo>
                  <a:pt x="80773" y="268231"/>
                </a:lnTo>
                <a:close/>
              </a:path>
            </a:pathLst>
          </a:custGeom>
          <a:ln w="26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22668" y="3790181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135"/>
                </a:moveTo>
                <a:lnTo>
                  <a:pt x="0" y="0"/>
                </a:lnTo>
              </a:path>
            </a:pathLst>
          </a:custGeom>
          <a:ln w="26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92396" y="4914900"/>
            <a:ext cx="160020" cy="349250"/>
          </a:xfrm>
          <a:custGeom>
            <a:avLst/>
            <a:gdLst/>
            <a:ahLst/>
            <a:cxnLst/>
            <a:rect l="l" t="t" r="r" b="b"/>
            <a:pathLst>
              <a:path w="160020" h="349250">
                <a:moveTo>
                  <a:pt x="160020" y="0"/>
                </a:moveTo>
                <a:lnTo>
                  <a:pt x="79248" y="80772"/>
                </a:lnTo>
                <a:lnTo>
                  <a:pt x="0" y="0"/>
                </a:lnTo>
                <a:lnTo>
                  <a:pt x="79248" y="348996"/>
                </a:lnTo>
                <a:lnTo>
                  <a:pt x="160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2412" y="4914898"/>
            <a:ext cx="160020" cy="349250"/>
          </a:xfrm>
          <a:custGeom>
            <a:avLst/>
            <a:gdLst/>
            <a:ahLst/>
            <a:cxnLst/>
            <a:rect l="l" t="t" r="r" b="b"/>
            <a:pathLst>
              <a:path w="160020" h="349250">
                <a:moveTo>
                  <a:pt x="79247" y="80770"/>
                </a:moveTo>
                <a:lnTo>
                  <a:pt x="160020" y="0"/>
                </a:lnTo>
                <a:lnTo>
                  <a:pt x="79247" y="348986"/>
                </a:lnTo>
                <a:lnTo>
                  <a:pt x="0" y="0"/>
                </a:lnTo>
                <a:lnTo>
                  <a:pt x="79247" y="80770"/>
                </a:lnTo>
                <a:close/>
              </a:path>
            </a:pathLst>
          </a:custGeom>
          <a:ln w="268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71659" y="4754878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135"/>
                </a:lnTo>
              </a:path>
            </a:pathLst>
          </a:custGeom>
          <a:ln w="26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41876" y="4754880"/>
            <a:ext cx="189230" cy="347980"/>
          </a:xfrm>
          <a:custGeom>
            <a:avLst/>
            <a:gdLst/>
            <a:ahLst/>
            <a:cxnLst/>
            <a:rect l="l" t="t" r="r" b="b"/>
            <a:pathLst>
              <a:path w="189229" h="347979">
                <a:moveTo>
                  <a:pt x="188976" y="347472"/>
                </a:moveTo>
                <a:lnTo>
                  <a:pt x="80772" y="0"/>
                </a:lnTo>
                <a:lnTo>
                  <a:pt x="0" y="347472"/>
                </a:lnTo>
                <a:lnTo>
                  <a:pt x="80772" y="266700"/>
                </a:lnTo>
                <a:lnTo>
                  <a:pt x="188976" y="347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41895" y="4754878"/>
            <a:ext cx="189230" cy="347980"/>
          </a:xfrm>
          <a:custGeom>
            <a:avLst/>
            <a:gdLst/>
            <a:ahLst/>
            <a:cxnLst/>
            <a:rect l="l" t="t" r="r" b="b"/>
            <a:pathLst>
              <a:path w="189229" h="347979">
                <a:moveTo>
                  <a:pt x="80773" y="266694"/>
                </a:moveTo>
                <a:lnTo>
                  <a:pt x="188969" y="347464"/>
                </a:lnTo>
                <a:lnTo>
                  <a:pt x="80773" y="0"/>
                </a:lnTo>
                <a:lnTo>
                  <a:pt x="0" y="347464"/>
                </a:lnTo>
                <a:lnTo>
                  <a:pt x="80773" y="266694"/>
                </a:lnTo>
                <a:close/>
              </a:path>
            </a:pathLst>
          </a:custGeom>
          <a:ln w="26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422668" y="4968228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295657"/>
                </a:moveTo>
                <a:lnTo>
                  <a:pt x="0" y="0"/>
                </a:lnTo>
              </a:path>
            </a:pathLst>
          </a:custGeom>
          <a:ln w="26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2162047" y="1017523"/>
            <a:ext cx="54305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45" dirty="0">
                <a:latin typeface="Verdana"/>
                <a:cs typeface="Verdana"/>
              </a:rPr>
              <a:t>Evolutionary </a:t>
            </a:r>
            <a:r>
              <a:rPr i="0" spc="65" dirty="0">
                <a:latin typeface="Verdana"/>
                <a:cs typeface="Verdana"/>
              </a:rPr>
              <a:t>Process</a:t>
            </a:r>
            <a:r>
              <a:rPr i="0" spc="-270" dirty="0">
                <a:latin typeface="Verdana"/>
                <a:cs typeface="Verdana"/>
              </a:rPr>
              <a:t> </a:t>
            </a:r>
            <a:r>
              <a:rPr i="0" spc="105" dirty="0">
                <a:latin typeface="Verdana"/>
                <a:cs typeface="Verdana"/>
              </a:rPr>
              <a:t>Model</a:t>
            </a:r>
          </a:p>
        </p:txBody>
      </p:sp>
      <p:sp>
        <p:nvSpPr>
          <p:cNvPr id="85" name="object 85"/>
          <p:cNvSpPr/>
          <p:nvPr/>
        </p:nvSpPr>
        <p:spPr>
          <a:xfrm>
            <a:off x="761993" y="171145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24</a:t>
            </a:fld>
            <a:endParaRPr dirty="0"/>
          </a:p>
        </p:txBody>
      </p:sp>
      <p:sp>
        <p:nvSpPr>
          <p:cNvPr id="87" name="object 8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2286000" y="1017523"/>
            <a:ext cx="6096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i="0" spc="45" dirty="0" smtClean="0"/>
              <a:t>Evolutionary </a:t>
            </a:r>
            <a:r>
              <a:rPr lang="en-IN" i="0" spc="65" dirty="0" smtClean="0"/>
              <a:t>Process</a:t>
            </a:r>
            <a:r>
              <a:rPr lang="en-IN" i="0" spc="-270" dirty="0" smtClean="0"/>
              <a:t> </a:t>
            </a:r>
            <a:r>
              <a:rPr lang="en-IN" i="0" spc="105" dirty="0" smtClean="0"/>
              <a:t>Model</a:t>
            </a:r>
            <a:endParaRPr spc="55" dirty="0"/>
          </a:p>
        </p:txBody>
      </p:sp>
      <p:sp>
        <p:nvSpPr>
          <p:cNvPr id="12" name="object 7"/>
          <p:cNvSpPr/>
          <p:nvPr/>
        </p:nvSpPr>
        <p:spPr>
          <a:xfrm>
            <a:off x="761993" y="167335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914400" y="20574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400" dirty="0" smtClean="0">
                <a:solidFill>
                  <a:srgbClr val="7030A0"/>
                </a:solidFill>
              </a:rPr>
              <a:t>Evolutionary Model are incremental characterised in a manner that enable software engineer to increasingly develop more complete version of software</a:t>
            </a:r>
          </a:p>
          <a:p>
            <a:endParaRPr lang="en-IN" sz="24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IN" sz="2400" dirty="0" smtClean="0">
                <a:solidFill>
                  <a:srgbClr val="7030A0"/>
                </a:solidFill>
              </a:rPr>
              <a:t>Customer is not given the core module on completion. It is used only by customer when project is complete</a:t>
            </a:r>
          </a:p>
          <a:p>
            <a:endParaRPr lang="en-IN" sz="24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IN" sz="2400" dirty="0" smtClean="0">
                <a:solidFill>
                  <a:srgbClr val="7030A0"/>
                </a:solidFill>
              </a:rPr>
              <a:t>Requirements are progressively deceived and refined with each built</a:t>
            </a:r>
            <a:endParaRPr lang="en-IN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2286000" y="1017523"/>
            <a:ext cx="6096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i="0" spc="45" dirty="0" smtClean="0"/>
              <a:t>Evolutionary </a:t>
            </a:r>
            <a:r>
              <a:rPr lang="en-IN" i="0" spc="65" dirty="0" smtClean="0"/>
              <a:t>Process</a:t>
            </a:r>
            <a:r>
              <a:rPr lang="en-IN" i="0" spc="-270" dirty="0" smtClean="0"/>
              <a:t> </a:t>
            </a:r>
            <a:r>
              <a:rPr lang="en-IN" i="0" spc="105" dirty="0" smtClean="0"/>
              <a:t>Model</a:t>
            </a:r>
            <a:endParaRPr spc="55" dirty="0"/>
          </a:p>
        </p:txBody>
      </p:sp>
      <p:sp>
        <p:nvSpPr>
          <p:cNvPr id="12" name="object 7"/>
          <p:cNvSpPr/>
          <p:nvPr/>
        </p:nvSpPr>
        <p:spPr>
          <a:xfrm>
            <a:off x="761993" y="167335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914400" y="20574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7030A0"/>
                </a:solidFill>
              </a:rPr>
              <a:t>                         Rough Requirement Specification</a:t>
            </a:r>
            <a:endParaRPr lang="en-IN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819400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7030A0"/>
                </a:solidFill>
              </a:rPr>
              <a:t>Identify the Core and other Parts to be developed incrementally </a:t>
            </a:r>
            <a:endParaRPr lang="en-IN" sz="2800" dirty="0">
              <a:solidFill>
                <a:srgbClr val="7030A0"/>
              </a:solidFill>
            </a:endParaRPr>
          </a:p>
        </p:txBody>
      </p:sp>
      <p:cxnSp>
        <p:nvCxnSpPr>
          <p:cNvPr id="7" name="Straight Arrow Connector 6"/>
          <p:cNvCxnSpPr>
            <a:stCxn id="13" idx="2"/>
          </p:cNvCxnSpPr>
          <p:nvPr/>
        </p:nvCxnSpPr>
        <p:spPr>
          <a:xfrm>
            <a:off x="5105400" y="2580620"/>
            <a:ext cx="0" cy="314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3581400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rgbClr val="7030A0"/>
                </a:solidFill>
              </a:rPr>
              <a:t>Develop the core part using iterative waterfall model</a:t>
            </a:r>
            <a:endParaRPr lang="en-IN" sz="2800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05400" y="3352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4495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rgbClr val="7030A0"/>
                </a:solidFill>
              </a:rPr>
              <a:t>Collect customer feedback and modify requirements</a:t>
            </a:r>
            <a:endParaRPr lang="en-IN" sz="2800" dirty="0">
              <a:solidFill>
                <a:srgbClr val="7030A0"/>
              </a:solidFill>
            </a:endParaRPr>
          </a:p>
        </p:txBody>
      </p:sp>
      <p:cxnSp>
        <p:nvCxnSpPr>
          <p:cNvPr id="19" name="Straight Arrow Connector 18"/>
          <p:cNvCxnSpPr>
            <a:stCxn id="9" idx="2"/>
          </p:cNvCxnSpPr>
          <p:nvPr/>
        </p:nvCxnSpPr>
        <p:spPr>
          <a:xfrm>
            <a:off x="5105400" y="4104620"/>
            <a:ext cx="0" cy="543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5410200"/>
            <a:ext cx="937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rgbClr val="7030A0"/>
                </a:solidFill>
              </a:rPr>
              <a:t>Develop next identical feature using an  iterative waterfall model </a:t>
            </a:r>
            <a:endParaRPr lang="en-IN" sz="2800" dirty="0">
              <a:solidFill>
                <a:srgbClr val="7030A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105400" y="5019020"/>
            <a:ext cx="0" cy="314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065" y="926083"/>
            <a:ext cx="5716268" cy="461665"/>
          </a:xfrm>
        </p:spPr>
        <p:txBody>
          <a:bodyPr/>
          <a:lstStyle/>
          <a:p>
            <a:r>
              <a:rPr lang="en-IN" i="0" spc="45" dirty="0" smtClean="0"/>
              <a:t>Evolutionary </a:t>
            </a:r>
            <a:r>
              <a:rPr lang="en-IN" i="0" spc="65" dirty="0" smtClean="0"/>
              <a:t>Process</a:t>
            </a:r>
            <a:r>
              <a:rPr lang="en-IN" i="0" spc="-270" dirty="0" smtClean="0"/>
              <a:t> </a:t>
            </a:r>
            <a:r>
              <a:rPr lang="en-IN" i="0" spc="105" dirty="0" smtClean="0"/>
              <a:t>Model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733" y="1784095"/>
            <a:ext cx="8376933" cy="3077766"/>
          </a:xfrm>
        </p:spPr>
        <p:txBody>
          <a:bodyPr/>
          <a:lstStyle/>
          <a:p>
            <a:r>
              <a:rPr lang="en-IN" sz="3200" dirty="0" smtClean="0">
                <a:solidFill>
                  <a:srgbClr val="FF0000"/>
                </a:solidFill>
              </a:rPr>
              <a:t>Advantages</a:t>
            </a:r>
          </a:p>
          <a:p>
            <a:pPr algn="just"/>
            <a:r>
              <a:rPr lang="en-IN" dirty="0" smtClean="0"/>
              <a:t>        </a:t>
            </a:r>
          </a:p>
          <a:p>
            <a:pPr algn="just">
              <a:buFont typeface="Wingdings" pitchFamily="2" charset="2"/>
              <a:buChar char="q"/>
            </a:pPr>
            <a:r>
              <a:rPr lang="en-IN" dirty="0" smtClean="0"/>
              <a:t>  Error Reduction</a:t>
            </a:r>
          </a:p>
          <a:p>
            <a:pPr algn="just">
              <a:buFont typeface="Wingdings" pitchFamily="2" charset="2"/>
              <a:buChar char="q"/>
            </a:pPr>
            <a:r>
              <a:rPr lang="en-IN" dirty="0" smtClean="0"/>
              <a:t>  User Satisfaction</a:t>
            </a:r>
          </a:p>
          <a:p>
            <a:pPr algn="just">
              <a:buFont typeface="Wingdings" pitchFamily="2" charset="2"/>
              <a:buChar char="q"/>
            </a:pPr>
            <a:r>
              <a:rPr lang="en-IN" dirty="0" smtClean="0"/>
              <a:t>  High Quality</a:t>
            </a:r>
          </a:p>
          <a:p>
            <a:pPr algn="just">
              <a:buFont typeface="Wingdings" pitchFamily="2" charset="2"/>
              <a:buChar char="q"/>
            </a:pPr>
            <a:r>
              <a:rPr lang="en-IN" dirty="0" smtClean="0"/>
              <a:t>  Low Risk </a:t>
            </a:r>
          </a:p>
          <a:p>
            <a:pPr algn="just">
              <a:buFont typeface="Wingdings" pitchFamily="2" charset="2"/>
              <a:buChar char="q"/>
            </a:pPr>
            <a:r>
              <a:rPr lang="en-IN" dirty="0" smtClean="0"/>
              <a:t>  Reduction in Cost </a:t>
            </a:r>
          </a:p>
          <a:p>
            <a:pPr algn="just"/>
            <a:endParaRPr lang="en-IN" dirty="0" smtClean="0"/>
          </a:p>
        </p:txBody>
      </p:sp>
      <p:sp>
        <p:nvSpPr>
          <p:cNvPr id="4" name="object 6"/>
          <p:cNvSpPr/>
          <p:nvPr/>
        </p:nvSpPr>
        <p:spPr>
          <a:xfrm>
            <a:off x="761993" y="172669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065" y="926083"/>
            <a:ext cx="5716268" cy="461665"/>
          </a:xfrm>
        </p:spPr>
        <p:txBody>
          <a:bodyPr/>
          <a:lstStyle/>
          <a:p>
            <a:r>
              <a:rPr lang="en-IN" i="0" spc="45" dirty="0" smtClean="0"/>
              <a:t>Evolutionary </a:t>
            </a:r>
            <a:r>
              <a:rPr lang="en-IN" i="0" spc="65" dirty="0" smtClean="0"/>
              <a:t>Process</a:t>
            </a:r>
            <a:r>
              <a:rPr lang="en-IN" i="0" spc="-270" dirty="0" smtClean="0"/>
              <a:t> </a:t>
            </a:r>
            <a:r>
              <a:rPr lang="en-IN" i="0" spc="105" dirty="0" smtClean="0"/>
              <a:t>Model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733" y="1784095"/>
            <a:ext cx="8376933" cy="3077766"/>
          </a:xfrm>
        </p:spPr>
        <p:txBody>
          <a:bodyPr/>
          <a:lstStyle/>
          <a:p>
            <a:r>
              <a:rPr lang="en-IN" sz="3200" dirty="0" smtClean="0">
                <a:solidFill>
                  <a:srgbClr val="FF0000"/>
                </a:solidFill>
              </a:rPr>
              <a:t>Disadvantages</a:t>
            </a:r>
          </a:p>
          <a:p>
            <a:pPr algn="just"/>
            <a:r>
              <a:rPr lang="en-IN" dirty="0" smtClean="0"/>
              <a:t>        </a:t>
            </a:r>
          </a:p>
          <a:p>
            <a:pPr algn="just">
              <a:buFont typeface="Wingdings" pitchFamily="2" charset="2"/>
              <a:buChar char="q"/>
            </a:pPr>
            <a:r>
              <a:rPr lang="en-IN" dirty="0" smtClean="0"/>
              <a:t>  Several Version releases= more Effort</a:t>
            </a:r>
          </a:p>
          <a:p>
            <a:pPr algn="just">
              <a:buFont typeface="Wingdings" pitchFamily="2" charset="2"/>
              <a:buChar char="q"/>
            </a:pPr>
            <a:r>
              <a:rPr lang="en-IN" dirty="0" smtClean="0"/>
              <a:t>  Dividing Software</a:t>
            </a:r>
          </a:p>
          <a:p>
            <a:pPr algn="just">
              <a:buFont typeface="Wingdings" pitchFamily="2" charset="2"/>
              <a:buChar char="q"/>
            </a:pPr>
            <a:r>
              <a:rPr lang="en-IN" dirty="0" smtClean="0"/>
              <a:t>  Uncertain nature of Customer needs</a:t>
            </a:r>
          </a:p>
          <a:p>
            <a:pPr algn="just">
              <a:buFont typeface="Wingdings" pitchFamily="2" charset="2"/>
              <a:buChar char="q"/>
            </a:pPr>
            <a:r>
              <a:rPr lang="en-IN" dirty="0" smtClean="0"/>
              <a:t>  Time and Cost</a:t>
            </a:r>
          </a:p>
          <a:p>
            <a:pPr algn="just">
              <a:buFont typeface="Wingdings" pitchFamily="2" charset="2"/>
              <a:buChar char="q"/>
            </a:pPr>
            <a:r>
              <a:rPr lang="en-IN" dirty="0" smtClean="0"/>
              <a:t>  Confusion by several version </a:t>
            </a:r>
          </a:p>
          <a:p>
            <a:pPr algn="just"/>
            <a:endParaRPr lang="en-IN" dirty="0" smtClean="0"/>
          </a:p>
        </p:txBody>
      </p:sp>
      <p:sp>
        <p:nvSpPr>
          <p:cNvPr id="4" name="object 6"/>
          <p:cNvSpPr/>
          <p:nvPr/>
        </p:nvSpPr>
        <p:spPr>
          <a:xfrm>
            <a:off x="761993" y="172669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086103"/>
            <a:ext cx="8382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Spiral</a:t>
            </a:r>
            <a:r>
              <a:rPr spc="-140" dirty="0"/>
              <a:t> </a:t>
            </a:r>
            <a:r>
              <a:rPr spc="55" dirty="0" smtClean="0"/>
              <a:t>Model</a:t>
            </a:r>
            <a:r>
              <a:rPr lang="en-IN" spc="55" dirty="0" smtClean="0"/>
              <a:t>(By Barry Boehm(1986)</a:t>
            </a:r>
            <a:endParaRPr spc="55" dirty="0"/>
          </a:p>
        </p:txBody>
      </p:sp>
      <p:sp>
        <p:nvSpPr>
          <p:cNvPr id="3" name="object 3"/>
          <p:cNvSpPr txBox="1"/>
          <p:nvPr/>
        </p:nvSpPr>
        <p:spPr>
          <a:xfrm>
            <a:off x="894073" y="2155951"/>
            <a:ext cx="8247380" cy="24340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4925" marR="5080" algn="just">
              <a:lnSpc>
                <a:spcPts val="2870"/>
              </a:lnSpc>
              <a:spcBef>
                <a:spcPts val="200"/>
              </a:spcBef>
            </a:pP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Models do not </a:t>
            </a:r>
            <a:r>
              <a:rPr sz="2400" spc="-5" dirty="0">
                <a:solidFill>
                  <a:srgbClr val="A50020"/>
                </a:solidFill>
                <a:latin typeface="Times New Roman"/>
                <a:cs typeface="Times New Roman"/>
              </a:rPr>
              <a:t>deal with </a:t>
            </a:r>
            <a:r>
              <a:rPr sz="2400" spc="-5" dirty="0" smtClean="0">
                <a:solidFill>
                  <a:srgbClr val="A50020"/>
                </a:solidFill>
                <a:latin typeface="Times New Roman"/>
                <a:cs typeface="Times New Roman"/>
              </a:rPr>
              <a:t>uncertainly</a:t>
            </a:r>
            <a:r>
              <a:rPr lang="en-IN" sz="2400" spc="-5" dirty="0" smtClean="0">
                <a:solidFill>
                  <a:srgbClr val="A50020"/>
                </a:solidFill>
                <a:latin typeface="Times New Roman"/>
                <a:cs typeface="Times New Roman"/>
              </a:rPr>
              <a:t> </a:t>
            </a:r>
            <a:r>
              <a:rPr lang="en-IN" sz="2400" spc="-5" dirty="0" smtClean="0">
                <a:solidFill>
                  <a:srgbClr val="7030A0"/>
                </a:solidFill>
                <a:latin typeface="Times New Roman"/>
                <a:cs typeface="Times New Roman"/>
              </a:rPr>
              <a:t>(Project Risk)</a:t>
            </a:r>
            <a:r>
              <a:rPr sz="2400" spc="-5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A50020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A50020"/>
                </a:solidFill>
                <a:latin typeface="Times New Roman"/>
                <a:cs typeface="Times New Roman"/>
              </a:rPr>
              <a:t>inherent </a:t>
            </a: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A50020"/>
                </a:solidFill>
                <a:latin typeface="Times New Roman"/>
                <a:cs typeface="Times New Roman"/>
              </a:rPr>
              <a:t>software  projects.</a:t>
            </a:r>
            <a:endParaRPr sz="2400" dirty="0">
              <a:latin typeface="Times New Roman"/>
              <a:cs typeface="Times New Roman"/>
            </a:endParaRPr>
          </a:p>
          <a:p>
            <a:pPr marL="30480" marR="31750" algn="just">
              <a:lnSpc>
                <a:spcPct val="99800"/>
              </a:lnSpc>
              <a:spcBef>
                <a:spcPts val="1964"/>
              </a:spcBef>
            </a:pPr>
            <a:r>
              <a:rPr sz="2400" spc="-5" dirty="0">
                <a:latin typeface="Times New Roman"/>
                <a:cs typeface="Times New Roman"/>
              </a:rPr>
              <a:t>Important software projects </a:t>
            </a:r>
            <a:r>
              <a:rPr sz="2400" dirty="0">
                <a:latin typeface="Times New Roman"/>
                <a:cs typeface="Times New Roman"/>
              </a:rPr>
              <a:t>have </a:t>
            </a:r>
            <a:r>
              <a:rPr sz="2400" spc="-5" dirty="0">
                <a:latin typeface="Times New Roman"/>
                <a:cs typeface="Times New Roman"/>
              </a:rPr>
              <a:t>failed because project risks were  neglected </a:t>
            </a:r>
            <a:r>
              <a:rPr sz="2400" dirty="0">
                <a:latin typeface="Times New Roman"/>
                <a:cs typeface="Times New Roman"/>
              </a:rPr>
              <a:t>&amp; nobody was </a:t>
            </a:r>
            <a:r>
              <a:rPr sz="2400" spc="-5" dirty="0">
                <a:latin typeface="Times New Roman"/>
                <a:cs typeface="Times New Roman"/>
              </a:rPr>
              <a:t>prepared when something unforeseen  </a:t>
            </a:r>
            <a:r>
              <a:rPr sz="2400" dirty="0">
                <a:latin typeface="Times New Roman"/>
                <a:cs typeface="Times New Roman"/>
              </a:rPr>
              <a:t>happened.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993" y="171145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29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3" y="2460751"/>
            <a:ext cx="8376920" cy="2217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“The period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time that starts when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software product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conceived 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and ends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when the product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is no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longer available for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use.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The  software life cycle typically includes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requirement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phase, design  phase,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implementation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phase,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test phase, installation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check out 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phase,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operation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maintenance phase,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and </a:t>
            </a:r>
            <a:r>
              <a:rPr sz="2400" spc="-10" dirty="0">
                <a:solidFill>
                  <a:srgbClr val="3232FF"/>
                </a:solidFill>
                <a:latin typeface="Times New Roman"/>
                <a:cs typeface="Times New Roman"/>
              </a:rPr>
              <a:t>sometimes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retirement 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phase”.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9804" y="985519"/>
            <a:ext cx="4937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10" dirty="0">
                <a:latin typeface="Verdana"/>
                <a:cs typeface="Verdana"/>
              </a:rPr>
              <a:t>Software </a:t>
            </a:r>
            <a:r>
              <a:rPr sz="2800" i="0" spc="85" dirty="0">
                <a:latin typeface="Verdana"/>
                <a:cs typeface="Verdana"/>
              </a:rPr>
              <a:t>Life </a:t>
            </a:r>
            <a:r>
              <a:rPr sz="2800" i="0" spc="25" dirty="0">
                <a:latin typeface="Verdana"/>
                <a:cs typeface="Verdana"/>
              </a:rPr>
              <a:t>Cycle</a:t>
            </a:r>
            <a:r>
              <a:rPr sz="2800" i="0" spc="-365" dirty="0">
                <a:latin typeface="Verdana"/>
                <a:cs typeface="Verdana"/>
              </a:rPr>
              <a:t> </a:t>
            </a:r>
            <a:r>
              <a:rPr sz="2800" i="0" spc="95" dirty="0">
                <a:latin typeface="Verdana"/>
                <a:cs typeface="Verdana"/>
              </a:rPr>
              <a:t>Models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993" y="1664207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4316" y="702688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3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800" y="304800"/>
            <a:ext cx="24682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Spiral</a:t>
            </a:r>
            <a:r>
              <a:rPr spc="-140" dirty="0"/>
              <a:t> </a:t>
            </a:r>
            <a:r>
              <a:rPr spc="5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761993" y="8382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30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7" name="TextBox 6"/>
          <p:cNvSpPr txBox="1"/>
          <p:nvPr/>
        </p:nvSpPr>
        <p:spPr>
          <a:xfrm>
            <a:off x="3962400" y="914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Cumulative Cost</a:t>
            </a:r>
            <a:endParaRPr lang="en-IN" dirty="0"/>
          </a:p>
        </p:txBody>
      </p:sp>
      <p:sp>
        <p:nvSpPr>
          <p:cNvPr id="9" name="Right Arrow 8"/>
          <p:cNvSpPr/>
          <p:nvPr/>
        </p:nvSpPr>
        <p:spPr>
          <a:xfrm>
            <a:off x="4343400" y="1676400"/>
            <a:ext cx="1143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5562600" y="152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Progress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811527"/>
            <a:ext cx="8305165" cy="54277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890" algn="just">
              <a:lnSpc>
                <a:spcPct val="99800"/>
              </a:lnSpc>
              <a:spcBef>
                <a:spcPts val="105"/>
              </a:spcBef>
            </a:pPr>
            <a:r>
              <a:rPr sz="2400" spc="-5" dirty="0">
                <a:latin typeface="Times New Roman"/>
                <a:cs typeface="Times New Roman"/>
              </a:rPr>
              <a:t>The radial dimension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model represents the cumulative costs.  Each path around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spiral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indicative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increased costs. The 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angular dimension represents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progress made in completing </a:t>
            </a:r>
            <a:r>
              <a:rPr sz="2400" dirty="0">
                <a:latin typeface="Times New Roman"/>
                <a:cs typeface="Times New Roman"/>
              </a:rPr>
              <a:t>each  </a:t>
            </a:r>
            <a:r>
              <a:rPr sz="2400" spc="-5" dirty="0">
                <a:latin typeface="Times New Roman"/>
                <a:cs typeface="Times New Roman"/>
              </a:rPr>
              <a:t>cycle. Each </a:t>
            </a:r>
            <a:r>
              <a:rPr sz="2400" dirty="0">
                <a:latin typeface="Times New Roman"/>
                <a:cs typeface="Times New Roman"/>
              </a:rPr>
              <a:t>loop of the </a:t>
            </a:r>
            <a:r>
              <a:rPr sz="2400" spc="-5" dirty="0">
                <a:latin typeface="Times New Roman"/>
                <a:cs typeface="Times New Roman"/>
              </a:rPr>
              <a:t>spiral from X-axis clockwise through 360</a:t>
            </a:r>
            <a:r>
              <a:rPr sz="2400" spc="-7" baseline="24305" dirty="0">
                <a:latin typeface="Times New Roman"/>
                <a:cs typeface="Times New Roman"/>
              </a:rPr>
              <a:t>o  </a:t>
            </a:r>
            <a:r>
              <a:rPr sz="2400" spc="-5" dirty="0">
                <a:latin typeface="Times New Roman"/>
                <a:cs typeface="Times New Roman"/>
              </a:rPr>
              <a:t>represents one </a:t>
            </a:r>
            <a:r>
              <a:rPr sz="2400" dirty="0">
                <a:latin typeface="Times New Roman"/>
                <a:cs typeface="Times New Roman"/>
              </a:rPr>
              <a:t>phase. </a:t>
            </a:r>
            <a:r>
              <a:rPr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One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phase is </a:t>
            </a:r>
            <a:r>
              <a:rPr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split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roughly </a:t>
            </a:r>
            <a:r>
              <a:rPr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into four sectors </a:t>
            </a:r>
            <a:r>
              <a:rPr sz="2400" dirty="0">
                <a:solidFill>
                  <a:srgbClr val="7030A0"/>
                </a:solidFill>
                <a:latin typeface="Times New Roman"/>
                <a:cs typeface="Times New Roman"/>
              </a:rPr>
              <a:t>of  </a:t>
            </a:r>
            <a:r>
              <a:rPr sz="2400" spc="-5" dirty="0">
                <a:solidFill>
                  <a:srgbClr val="7030A0"/>
                </a:solidFill>
                <a:latin typeface="Times New Roman"/>
                <a:cs typeface="Times New Roman"/>
              </a:rPr>
              <a:t>major activities.</a:t>
            </a:r>
            <a:endParaRPr sz="2400" dirty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525780" marR="5080" indent="-507365">
              <a:lnSpc>
                <a:spcPts val="2870"/>
              </a:lnSpc>
              <a:spcBef>
                <a:spcPts val="1185"/>
              </a:spcBef>
              <a:buFont typeface="DejaVu Sans"/>
              <a:buChar char="▪"/>
              <a:tabLst>
                <a:tab pos="525780" algn="l"/>
                <a:tab pos="526415" algn="l"/>
                <a:tab pos="2103120" algn="l"/>
                <a:tab pos="4170045" algn="l"/>
                <a:tab pos="4730750" algn="l"/>
                <a:tab pos="6346190" algn="l"/>
                <a:tab pos="8054340" algn="l"/>
              </a:tabLst>
            </a:pPr>
            <a:r>
              <a:rPr sz="2400" b="1" spc="-5" dirty="0">
                <a:solidFill>
                  <a:srgbClr val="A50020"/>
                </a:solidFill>
                <a:latin typeface="Times New Roman"/>
                <a:cs typeface="Times New Roman"/>
              </a:rPr>
              <a:t>P</a:t>
            </a:r>
            <a:r>
              <a:rPr sz="2400" b="1" dirty="0">
                <a:solidFill>
                  <a:srgbClr val="A50020"/>
                </a:solidFill>
                <a:latin typeface="Times New Roman"/>
                <a:cs typeface="Times New Roman"/>
              </a:rPr>
              <a:t>l</a:t>
            </a:r>
            <a:r>
              <a:rPr sz="2400" b="1" spc="-5" dirty="0">
                <a:solidFill>
                  <a:srgbClr val="A50020"/>
                </a:solidFill>
                <a:latin typeface="Times New Roman"/>
                <a:cs typeface="Times New Roman"/>
              </a:rPr>
              <a:t>a</a:t>
            </a:r>
            <a:r>
              <a:rPr sz="2400" b="1" spc="-10" dirty="0">
                <a:solidFill>
                  <a:srgbClr val="A50020"/>
                </a:solidFill>
                <a:latin typeface="Times New Roman"/>
                <a:cs typeface="Times New Roman"/>
              </a:rPr>
              <a:t>nn</a:t>
            </a:r>
            <a:r>
              <a:rPr sz="2400" b="1" dirty="0">
                <a:solidFill>
                  <a:srgbClr val="A50020"/>
                </a:solidFill>
                <a:latin typeface="Times New Roman"/>
                <a:cs typeface="Times New Roman"/>
              </a:rPr>
              <a:t>i</a:t>
            </a:r>
            <a:r>
              <a:rPr sz="2400" b="1" spc="-10" dirty="0">
                <a:solidFill>
                  <a:srgbClr val="A50020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A50020"/>
                </a:solidFill>
                <a:latin typeface="Times New Roman"/>
                <a:cs typeface="Times New Roman"/>
              </a:rPr>
              <a:t>g:	</a:t>
            </a:r>
            <a:r>
              <a:rPr sz="2400" spc="-10" dirty="0">
                <a:solidFill>
                  <a:srgbClr val="A50020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eter</a:t>
            </a:r>
            <a:r>
              <a:rPr sz="2400" spc="-20" dirty="0">
                <a:solidFill>
                  <a:srgbClr val="A5002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i</a:t>
            </a:r>
            <a:r>
              <a:rPr sz="2400" spc="-15" dirty="0">
                <a:solidFill>
                  <a:srgbClr val="A5002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A5002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ion	of	obj</a:t>
            </a:r>
            <a:r>
              <a:rPr sz="2400" spc="-10" dirty="0">
                <a:solidFill>
                  <a:srgbClr val="A50020"/>
                </a:solidFill>
                <a:latin typeface="Times New Roman"/>
                <a:cs typeface="Times New Roman"/>
              </a:rPr>
              <a:t>ec</a:t>
            </a: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ti</a:t>
            </a:r>
            <a:r>
              <a:rPr sz="2400" spc="-15" dirty="0">
                <a:solidFill>
                  <a:srgbClr val="A50020"/>
                </a:solidFill>
                <a:latin typeface="Times New Roman"/>
                <a:cs typeface="Times New Roman"/>
              </a:rPr>
              <a:t>v</a:t>
            </a: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rgbClr val="A5002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,	a</a:t>
            </a:r>
            <a:r>
              <a:rPr sz="2400" spc="-10" dirty="0">
                <a:solidFill>
                  <a:srgbClr val="A50020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t</a:t>
            </a:r>
            <a:r>
              <a:rPr sz="2400" spc="-10" dirty="0">
                <a:solidFill>
                  <a:srgbClr val="A5002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rn</a:t>
            </a:r>
            <a:r>
              <a:rPr sz="2400" spc="-10" dirty="0">
                <a:solidFill>
                  <a:srgbClr val="A50020"/>
                </a:solidFill>
                <a:latin typeface="Times New Roman"/>
                <a:cs typeface="Times New Roman"/>
              </a:rPr>
              <a:t>at</a:t>
            </a: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i</a:t>
            </a:r>
            <a:r>
              <a:rPr sz="2400" spc="-15" dirty="0">
                <a:solidFill>
                  <a:srgbClr val="A50020"/>
                </a:solidFill>
                <a:latin typeface="Times New Roman"/>
                <a:cs typeface="Times New Roman"/>
              </a:rPr>
              <a:t>v</a:t>
            </a: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rgbClr val="A5002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A50020"/>
                </a:solidFill>
                <a:latin typeface="Times New Roman"/>
                <a:cs typeface="Times New Roman"/>
              </a:rPr>
              <a:t>	&amp;  </a:t>
            </a:r>
            <a:r>
              <a:rPr sz="2400" spc="-5" dirty="0">
                <a:solidFill>
                  <a:srgbClr val="A50020"/>
                </a:solidFill>
                <a:latin typeface="Times New Roman"/>
                <a:cs typeface="Times New Roman"/>
              </a:rPr>
              <a:t>constraints.</a:t>
            </a:r>
            <a:endParaRPr sz="2400" dirty="0">
              <a:latin typeface="Times New Roman"/>
              <a:cs typeface="Times New Roman"/>
            </a:endParaRPr>
          </a:p>
          <a:p>
            <a:pPr marL="525780" marR="5715" indent="-507365">
              <a:lnSpc>
                <a:spcPts val="2870"/>
              </a:lnSpc>
              <a:spcBef>
                <a:spcPts val="1110"/>
              </a:spcBef>
              <a:buFont typeface="DejaVu Sans"/>
              <a:buChar char="▪"/>
              <a:tabLst>
                <a:tab pos="525780" algn="l"/>
                <a:tab pos="526415" algn="l"/>
                <a:tab pos="1248410" algn="l"/>
                <a:tab pos="2580005" algn="l"/>
                <a:tab pos="3723004" algn="l"/>
                <a:tab pos="5253355" algn="l"/>
                <a:tab pos="5821680" algn="l"/>
                <a:tab pos="6981825" algn="l"/>
              </a:tabLst>
            </a:pPr>
            <a:r>
              <a:rPr sz="2400" b="1" spc="-5" dirty="0">
                <a:solidFill>
                  <a:srgbClr val="3232FF"/>
                </a:solidFill>
                <a:latin typeface="Times New Roman"/>
                <a:cs typeface="Times New Roman"/>
              </a:rPr>
              <a:t>Risk	Analysis:	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Analyze	alternatives	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and	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attempts	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to </a:t>
            </a:r>
            <a:r>
              <a:rPr sz="2400" spc="-10" dirty="0">
                <a:solidFill>
                  <a:srgbClr val="3232FF"/>
                </a:solidFill>
                <a:latin typeface="Times New Roman"/>
                <a:cs typeface="Times New Roman"/>
              </a:rPr>
              <a:t>identify  </a:t>
            </a:r>
            <a:r>
              <a:rPr sz="2400" dirty="0">
                <a:solidFill>
                  <a:srgbClr val="3232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resolve the risks involved.</a:t>
            </a:r>
            <a:endParaRPr sz="2400" dirty="0">
              <a:latin typeface="Times New Roman"/>
              <a:cs typeface="Times New Roman"/>
            </a:endParaRPr>
          </a:p>
          <a:p>
            <a:pPr marL="478790" indent="-460375">
              <a:lnSpc>
                <a:spcPct val="100000"/>
              </a:lnSpc>
              <a:spcBef>
                <a:spcPts val="1080"/>
              </a:spcBef>
              <a:buFont typeface="DejaVu Sans"/>
              <a:buChar char="▪"/>
              <a:tabLst>
                <a:tab pos="478790" algn="l"/>
                <a:tab pos="479425" algn="l"/>
              </a:tabLst>
            </a:pPr>
            <a:r>
              <a:rPr sz="2400" b="1" spc="-5" dirty="0" smtClean="0">
                <a:latin typeface="Times New Roman"/>
                <a:cs typeface="Times New Roman"/>
              </a:rPr>
              <a:t>Development</a:t>
            </a:r>
            <a:r>
              <a:rPr lang="en-IN" sz="2400" b="1" spc="-5" dirty="0" smtClean="0">
                <a:latin typeface="Times New Roman"/>
                <a:cs typeface="Times New Roman"/>
              </a:rPr>
              <a:t>and Test</a:t>
            </a:r>
            <a:r>
              <a:rPr sz="2400" b="1" spc="-5" dirty="0" smtClean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Product development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testing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product.</a:t>
            </a:r>
            <a:endParaRPr sz="2400" dirty="0">
              <a:latin typeface="Times New Roman"/>
              <a:cs typeface="Times New Roman"/>
            </a:endParaRPr>
          </a:p>
          <a:p>
            <a:pPr marL="478790" indent="-460375">
              <a:lnSpc>
                <a:spcPct val="100000"/>
              </a:lnSpc>
              <a:spcBef>
                <a:spcPts val="1320"/>
              </a:spcBef>
              <a:buFont typeface="DejaVu Sans"/>
              <a:buChar char="▪"/>
              <a:tabLst>
                <a:tab pos="478790" algn="l"/>
                <a:tab pos="479425" algn="l"/>
              </a:tabLst>
            </a:pPr>
            <a:r>
              <a:rPr sz="2400" b="1" spc="-5" dirty="0" smtClean="0">
                <a:solidFill>
                  <a:srgbClr val="000065"/>
                </a:solidFill>
                <a:latin typeface="Times New Roman"/>
                <a:cs typeface="Times New Roman"/>
              </a:rPr>
              <a:t>Assessment</a:t>
            </a:r>
            <a:r>
              <a:rPr lang="en-IN" sz="2400" b="1" spc="-5" dirty="0" smtClean="0">
                <a:solidFill>
                  <a:srgbClr val="000065"/>
                </a:solidFill>
                <a:latin typeface="Times New Roman"/>
                <a:cs typeface="Times New Roman"/>
              </a:rPr>
              <a:t> and Planning next iteration</a:t>
            </a:r>
            <a:r>
              <a:rPr sz="2400" b="1" spc="-5" dirty="0" smtClean="0">
                <a:solidFill>
                  <a:srgbClr val="000065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000065"/>
                </a:solidFill>
                <a:latin typeface="Times New Roman"/>
                <a:cs typeface="Times New Roman"/>
              </a:rPr>
              <a:t>Customer</a:t>
            </a:r>
            <a:r>
              <a:rPr sz="2400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5"/>
                </a:solidFill>
                <a:latin typeface="Times New Roman"/>
                <a:cs typeface="Times New Roman"/>
              </a:rPr>
              <a:t>evaluation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0974" y="1086103"/>
            <a:ext cx="24682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Spiral</a:t>
            </a:r>
            <a:r>
              <a:rPr spc="-140" dirty="0"/>
              <a:t> </a:t>
            </a:r>
            <a:r>
              <a:rPr spc="55" dirty="0"/>
              <a:t>Model</a:t>
            </a:r>
          </a:p>
        </p:txBody>
      </p:sp>
      <p:sp>
        <p:nvSpPr>
          <p:cNvPr id="4" name="object 4"/>
          <p:cNvSpPr/>
          <p:nvPr/>
        </p:nvSpPr>
        <p:spPr>
          <a:xfrm>
            <a:off x="761993" y="1647444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31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689" y="1564639"/>
            <a:ext cx="8305800" cy="6117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marR="9525" indent="-571500" algn="just">
              <a:lnSpc>
                <a:spcPct val="99800"/>
              </a:lnSpc>
              <a:spcBef>
                <a:spcPts val="105"/>
              </a:spcBef>
              <a:buFont typeface="DejaVu Sans"/>
              <a:buChar char="▪"/>
              <a:tabLst>
                <a:tab pos="584200" algn="l"/>
              </a:tabLst>
            </a:pP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An important feature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the spiral model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is </a:t>
            </a:r>
            <a:r>
              <a:rPr sz="2400" spc="-10" dirty="0">
                <a:solidFill>
                  <a:srgbClr val="653200"/>
                </a:solidFill>
                <a:latin typeface="Times New Roman"/>
                <a:cs typeface="Times New Roman"/>
              </a:rPr>
              <a:t>that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each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phase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is 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completed with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review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by the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people concerned with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the 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project (designers </a:t>
            </a:r>
            <a:r>
              <a:rPr sz="2400" dirty="0">
                <a:solidFill>
                  <a:srgbClr val="653200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3200"/>
                </a:solidFill>
                <a:latin typeface="Times New Roman"/>
                <a:cs typeface="Times New Roman"/>
              </a:rPr>
              <a:t>programmers</a:t>
            </a:r>
            <a:r>
              <a:rPr sz="2400" spc="-5" dirty="0" smtClean="0">
                <a:solidFill>
                  <a:srgbClr val="653200"/>
                </a:solidFill>
                <a:latin typeface="Times New Roman"/>
                <a:cs typeface="Times New Roman"/>
              </a:rPr>
              <a:t>)</a:t>
            </a:r>
            <a:endParaRPr lang="en-IN" sz="2400" spc="-5" dirty="0" smtClean="0">
              <a:solidFill>
                <a:srgbClr val="653200"/>
              </a:solidFill>
              <a:latin typeface="Times New Roman"/>
              <a:cs typeface="Times New Roman"/>
            </a:endParaRPr>
          </a:p>
          <a:p>
            <a:pPr marL="584200" marR="9525" indent="-571500" algn="just">
              <a:lnSpc>
                <a:spcPct val="99800"/>
              </a:lnSpc>
              <a:spcBef>
                <a:spcPts val="105"/>
              </a:spcBef>
              <a:buFont typeface="DejaVu Sans"/>
              <a:buChar char="▪"/>
              <a:tabLst>
                <a:tab pos="584200" algn="l"/>
              </a:tabLst>
            </a:pPr>
            <a:endParaRPr lang="en-IN" sz="2400" spc="-5" dirty="0" smtClean="0">
              <a:solidFill>
                <a:srgbClr val="653200"/>
              </a:solidFill>
              <a:latin typeface="Times New Roman"/>
              <a:cs typeface="Times New Roman"/>
            </a:endParaRPr>
          </a:p>
          <a:p>
            <a:pPr marL="584200" marR="9525" indent="-571500" algn="just">
              <a:lnSpc>
                <a:spcPct val="99800"/>
              </a:lnSpc>
              <a:spcBef>
                <a:spcPts val="105"/>
              </a:spcBef>
              <a:tabLst>
                <a:tab pos="584200" algn="l"/>
              </a:tabLst>
            </a:pPr>
            <a:r>
              <a:rPr lang="en-IN" sz="2400" spc="-5" dirty="0" smtClean="0">
                <a:solidFill>
                  <a:srgbClr val="653200"/>
                </a:solidFill>
                <a:latin typeface="Times New Roman"/>
                <a:cs typeface="Times New Roman"/>
              </a:rPr>
              <a:t>    </a:t>
            </a:r>
            <a:r>
              <a:rPr lang="en-IN" sz="32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Advantages</a:t>
            </a:r>
            <a:endParaRPr sz="2400" dirty="0">
              <a:latin typeface="Times New Roman"/>
              <a:cs typeface="Times New Roman"/>
            </a:endParaRPr>
          </a:p>
          <a:p>
            <a:pPr marL="588645" marR="5080" indent="-571500" algn="just">
              <a:lnSpc>
                <a:spcPct val="100000"/>
              </a:lnSpc>
              <a:spcBef>
                <a:spcPts val="1785"/>
              </a:spcBef>
              <a:buFont typeface="DejaVu Sans"/>
              <a:buChar char="▪"/>
              <a:tabLst>
                <a:tab pos="589280" algn="l"/>
              </a:tabLst>
            </a:pP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The advantage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of this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model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the wide range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of options to 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accommodate the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good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features </a:t>
            </a:r>
            <a:r>
              <a:rPr sz="2400" dirty="0">
                <a:solidFill>
                  <a:srgbClr val="650065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other life cycle</a:t>
            </a:r>
            <a:r>
              <a:rPr sz="2400" spc="-20" dirty="0">
                <a:solidFill>
                  <a:srgbClr val="65006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models</a:t>
            </a:r>
            <a:r>
              <a:rPr sz="2400" spc="-5" dirty="0" smtClean="0">
                <a:solidFill>
                  <a:srgbClr val="650065"/>
                </a:solidFill>
                <a:latin typeface="Times New Roman"/>
                <a:cs typeface="Times New Roman"/>
              </a:rPr>
              <a:t>.</a:t>
            </a:r>
            <a:endParaRPr lang="en-IN" sz="2400" spc="-5" dirty="0" smtClean="0">
              <a:solidFill>
                <a:srgbClr val="650065"/>
              </a:solidFill>
              <a:latin typeface="Times New Roman"/>
              <a:cs typeface="Times New Roman"/>
            </a:endParaRPr>
          </a:p>
          <a:p>
            <a:pPr marL="588645" marR="5080" indent="-571500" algn="just">
              <a:lnSpc>
                <a:spcPct val="100000"/>
              </a:lnSpc>
              <a:spcBef>
                <a:spcPts val="1785"/>
              </a:spcBef>
              <a:buFont typeface="DejaVu Sans"/>
              <a:buChar char="▪"/>
              <a:tabLst>
                <a:tab pos="589280" algn="l"/>
              </a:tabLst>
            </a:pPr>
            <a:r>
              <a:rPr lang="en-IN" sz="2400" spc="-5" dirty="0" smtClean="0">
                <a:solidFill>
                  <a:srgbClr val="650065"/>
                </a:solidFill>
                <a:latin typeface="Times New Roman"/>
                <a:cs typeface="Times New Roman"/>
              </a:rPr>
              <a:t>It become equivalent to another lifecycle model in appropriate situation</a:t>
            </a:r>
          </a:p>
          <a:p>
            <a:pPr marL="588645" marR="5080" indent="-571500" algn="just">
              <a:lnSpc>
                <a:spcPct val="100000"/>
              </a:lnSpc>
              <a:spcBef>
                <a:spcPts val="1785"/>
              </a:spcBef>
              <a:buFont typeface="DejaVu Sans"/>
              <a:buChar char="▪"/>
              <a:tabLst>
                <a:tab pos="589280" algn="l"/>
              </a:tabLst>
            </a:pPr>
            <a:r>
              <a:rPr lang="en-IN"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Risk Reduction: </a:t>
            </a:r>
            <a:r>
              <a:rPr lang="en-IN" sz="2400" spc="-5" dirty="0" smtClean="0">
                <a:solidFill>
                  <a:srgbClr val="650065"/>
                </a:solidFill>
                <a:latin typeface="Times New Roman"/>
                <a:cs typeface="Times New Roman"/>
              </a:rPr>
              <a:t>Risk Analysis at every stage of development, thus model tries to accommodate all possible risk</a:t>
            </a:r>
          </a:p>
          <a:p>
            <a:pPr marL="588645" marR="5080" indent="-571500" algn="just">
              <a:lnSpc>
                <a:spcPct val="100000"/>
              </a:lnSpc>
              <a:spcBef>
                <a:spcPts val="1785"/>
              </a:spcBef>
              <a:tabLst>
                <a:tab pos="589280" algn="l"/>
              </a:tabLst>
            </a:pPr>
            <a:r>
              <a:rPr lang="en-IN" sz="2400" spc="-5" dirty="0" smtClean="0">
                <a:solidFill>
                  <a:srgbClr val="650065"/>
                </a:solidFill>
                <a:latin typeface="Times New Roman"/>
                <a:cs typeface="Times New Roman"/>
              </a:rPr>
              <a:t>             </a:t>
            </a:r>
            <a:r>
              <a:rPr lang="en-IN" sz="2400" u="sng" spc="-5" dirty="0" smtClean="0">
                <a:solidFill>
                  <a:srgbClr val="650065"/>
                </a:solidFill>
                <a:latin typeface="Times New Roman"/>
                <a:cs typeface="Times New Roman"/>
              </a:rPr>
              <a:t> </a:t>
            </a:r>
            <a:r>
              <a:rPr lang="en-IN" sz="2400" u="sng" spc="-5" dirty="0" err="1" smtClean="0">
                <a:solidFill>
                  <a:srgbClr val="650065"/>
                </a:solidFill>
                <a:latin typeface="Times New Roman"/>
                <a:cs typeface="Times New Roman"/>
              </a:rPr>
              <a:t>Dis</a:t>
            </a:r>
            <a:r>
              <a:rPr lang="en-IN" sz="2400" u="sng" spc="-5" dirty="0" smtClean="0">
                <a:solidFill>
                  <a:srgbClr val="650065"/>
                </a:solidFill>
                <a:latin typeface="Times New Roman"/>
                <a:cs typeface="Times New Roman"/>
              </a:rPr>
              <a:t>:-</a:t>
            </a:r>
            <a:r>
              <a:rPr lang="en-IN" sz="2400" spc="-5" dirty="0" smtClean="0">
                <a:solidFill>
                  <a:srgbClr val="650065"/>
                </a:solidFill>
                <a:latin typeface="Times New Roman"/>
                <a:cs typeface="Times New Roman"/>
              </a:rPr>
              <a:t>Relay on risk assessment expertise </a:t>
            </a:r>
          </a:p>
          <a:p>
            <a:pPr marL="588645" marR="5080" indent="-571500" algn="just">
              <a:lnSpc>
                <a:spcPct val="100000"/>
              </a:lnSpc>
              <a:spcBef>
                <a:spcPts val="1785"/>
              </a:spcBef>
              <a:buFont typeface="DejaVu Sans"/>
              <a:buChar char="▪"/>
              <a:tabLst>
                <a:tab pos="58928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19574" y="933703"/>
            <a:ext cx="24682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Spiral</a:t>
            </a:r>
            <a:r>
              <a:rPr spc="-140" dirty="0"/>
              <a:t> </a:t>
            </a:r>
            <a:r>
              <a:rPr spc="55" dirty="0"/>
              <a:t>Model</a:t>
            </a:r>
          </a:p>
        </p:txBody>
      </p:sp>
      <p:sp>
        <p:nvSpPr>
          <p:cNvPr id="7" name="object 7"/>
          <p:cNvSpPr/>
          <p:nvPr/>
        </p:nvSpPr>
        <p:spPr>
          <a:xfrm>
            <a:off x="761993" y="1568195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32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689" y="1564639"/>
            <a:ext cx="8305800" cy="1147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marR="9525" indent="-571500" algn="just">
              <a:lnSpc>
                <a:spcPct val="99800"/>
              </a:lnSpc>
              <a:spcBef>
                <a:spcPts val="105"/>
              </a:spcBef>
              <a:buFont typeface="DejaVu Sans"/>
              <a:buChar char="▪"/>
              <a:tabLst>
                <a:tab pos="584200" algn="l"/>
              </a:tabLst>
            </a:pPr>
            <a:r>
              <a:rPr lang="en-IN"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Flexible: </a:t>
            </a:r>
            <a:r>
              <a:rPr lang="en-IN" sz="2400" spc="-5" dirty="0" smtClean="0">
                <a:latin typeface="Times New Roman"/>
                <a:cs typeface="Times New Roman"/>
              </a:rPr>
              <a:t>Functionality can be added</a:t>
            </a:r>
          </a:p>
          <a:p>
            <a:pPr marL="584200" marR="9525" indent="-571500" algn="just">
              <a:lnSpc>
                <a:spcPct val="99800"/>
              </a:lnSpc>
              <a:spcBef>
                <a:spcPts val="105"/>
              </a:spcBef>
              <a:buFont typeface="DejaVu Sans"/>
              <a:buChar char="▪"/>
              <a:tabLst>
                <a:tab pos="584200" algn="l"/>
              </a:tabLst>
            </a:pPr>
            <a:r>
              <a:rPr lang="en-IN" sz="2400" spc="-5" dirty="0" smtClean="0">
                <a:solidFill>
                  <a:srgbClr val="653200"/>
                </a:solidFill>
                <a:latin typeface="Times New Roman"/>
                <a:cs typeface="Times New Roman"/>
              </a:rPr>
              <a:t>User can see product during life cycle</a:t>
            </a:r>
          </a:p>
          <a:p>
            <a:pPr marL="584200" marR="9525" indent="-571500" algn="just">
              <a:lnSpc>
                <a:spcPct val="99800"/>
              </a:lnSpc>
              <a:spcBef>
                <a:spcPts val="105"/>
              </a:spcBef>
              <a:buFont typeface="DejaVu Sans"/>
              <a:buChar char="▪"/>
              <a:tabLst>
                <a:tab pos="584200" algn="l"/>
              </a:tabLst>
            </a:pPr>
            <a:r>
              <a:rPr lang="en-IN" sz="2400" spc="-5" dirty="0" smtClean="0">
                <a:solidFill>
                  <a:srgbClr val="653200"/>
                </a:solidFill>
                <a:latin typeface="Times New Roman"/>
                <a:cs typeface="Times New Roman"/>
              </a:rPr>
              <a:t>Each phase is refined with the help of prototype model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2971800"/>
            <a:ext cx="8300720" cy="3738203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220"/>
              </a:spcBef>
            </a:pPr>
            <a:r>
              <a:rPr lang="en-IN" sz="2400" b="1" spc="-5" dirty="0" smtClean="0">
                <a:solidFill>
                  <a:srgbClr val="650032"/>
                </a:solidFill>
                <a:latin typeface="Times New Roman"/>
                <a:cs typeface="Times New Roman"/>
              </a:rPr>
              <a:t>Disadvantages</a:t>
            </a:r>
          </a:p>
          <a:p>
            <a:pPr marL="12700" marR="5080" algn="just">
              <a:lnSpc>
                <a:spcPct val="99800"/>
              </a:lnSpc>
              <a:spcBef>
                <a:spcPts val="1220"/>
              </a:spcBef>
            </a:pPr>
            <a:r>
              <a:rPr sz="2400" spc="-5" dirty="0" smtClean="0">
                <a:solidFill>
                  <a:srgbClr val="650032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650032"/>
                </a:solidFill>
                <a:latin typeface="Times New Roman"/>
                <a:cs typeface="Times New Roman"/>
              </a:rPr>
              <a:t>spiral model </a:t>
            </a:r>
            <a:r>
              <a:rPr sz="2400" dirty="0">
                <a:solidFill>
                  <a:srgbClr val="650032"/>
                </a:solidFill>
                <a:latin typeface="Times New Roman"/>
                <a:cs typeface="Times New Roman"/>
              </a:rPr>
              <a:t>has </a:t>
            </a:r>
            <a:r>
              <a:rPr sz="2400" spc="-5" dirty="0">
                <a:solidFill>
                  <a:srgbClr val="650032"/>
                </a:solidFill>
                <a:latin typeface="Times New Roman"/>
                <a:cs typeface="Times New Roman"/>
              </a:rPr>
              <a:t>some difficulties that need </a:t>
            </a:r>
            <a:r>
              <a:rPr sz="2400" dirty="0">
                <a:solidFill>
                  <a:srgbClr val="650032"/>
                </a:solidFill>
                <a:latin typeface="Times New Roman"/>
                <a:cs typeface="Times New Roman"/>
              </a:rPr>
              <a:t>to </a:t>
            </a:r>
            <a:r>
              <a:rPr sz="2400" spc="-10" dirty="0">
                <a:solidFill>
                  <a:srgbClr val="650032"/>
                </a:solidFill>
                <a:latin typeface="Times New Roman"/>
                <a:cs typeface="Times New Roman"/>
              </a:rPr>
              <a:t>be </a:t>
            </a:r>
            <a:r>
              <a:rPr sz="2400" spc="-5" dirty="0">
                <a:solidFill>
                  <a:srgbClr val="650032"/>
                </a:solidFill>
                <a:latin typeface="Times New Roman"/>
                <a:cs typeface="Times New Roman"/>
              </a:rPr>
              <a:t>resolved  before it </a:t>
            </a:r>
            <a:r>
              <a:rPr sz="2400" spc="-10" dirty="0">
                <a:solidFill>
                  <a:srgbClr val="650032"/>
                </a:solidFill>
                <a:latin typeface="Times New Roman"/>
                <a:cs typeface="Times New Roman"/>
              </a:rPr>
              <a:t>can </a:t>
            </a:r>
            <a:r>
              <a:rPr sz="2400" dirty="0">
                <a:solidFill>
                  <a:srgbClr val="650032"/>
                </a:solidFill>
                <a:latin typeface="Times New Roman"/>
                <a:cs typeface="Times New Roman"/>
              </a:rPr>
              <a:t>be a </a:t>
            </a:r>
            <a:r>
              <a:rPr sz="2400" spc="-5" dirty="0">
                <a:solidFill>
                  <a:srgbClr val="650032"/>
                </a:solidFill>
                <a:latin typeface="Times New Roman"/>
                <a:cs typeface="Times New Roman"/>
              </a:rPr>
              <a:t>universally applied life cycle model. These  difficulties include </a:t>
            </a:r>
            <a:endParaRPr lang="en-IN" sz="2400" spc="-5" dirty="0" smtClean="0">
              <a:solidFill>
                <a:srgbClr val="650032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99800"/>
              </a:lnSpc>
              <a:spcBef>
                <a:spcPts val="1220"/>
              </a:spcBef>
              <a:buFont typeface="Arial" pitchFamily="34" charset="0"/>
              <a:buChar char="•"/>
            </a:pPr>
            <a:r>
              <a:rPr lang="en-IN" sz="2400" spc="-5" dirty="0" smtClean="0">
                <a:solidFill>
                  <a:srgbClr val="650032"/>
                </a:solidFill>
                <a:latin typeface="Times New Roman"/>
                <a:cs typeface="Times New Roman"/>
              </a:rPr>
              <a:t>L</a:t>
            </a:r>
            <a:r>
              <a:rPr sz="2400" spc="-5" dirty="0" err="1" smtClean="0">
                <a:solidFill>
                  <a:srgbClr val="650032"/>
                </a:solidFill>
                <a:latin typeface="Times New Roman"/>
                <a:cs typeface="Times New Roman"/>
              </a:rPr>
              <a:t>ack</a:t>
            </a:r>
            <a:r>
              <a:rPr sz="2400" spc="-5" dirty="0" smtClean="0">
                <a:solidFill>
                  <a:srgbClr val="65003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50032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650032"/>
                </a:solidFill>
                <a:latin typeface="Times New Roman"/>
                <a:cs typeface="Times New Roman"/>
              </a:rPr>
              <a:t>explicit process guidance </a:t>
            </a:r>
            <a:r>
              <a:rPr sz="2400" dirty="0">
                <a:solidFill>
                  <a:srgbClr val="650032"/>
                </a:solidFill>
                <a:latin typeface="Times New Roman"/>
                <a:cs typeface="Times New Roman"/>
              </a:rPr>
              <a:t>in</a:t>
            </a:r>
            <a:r>
              <a:rPr sz="2400" spc="459" dirty="0">
                <a:solidFill>
                  <a:srgbClr val="650032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650032"/>
                </a:solidFill>
                <a:latin typeface="Times New Roman"/>
                <a:cs typeface="Times New Roman"/>
              </a:rPr>
              <a:t>determining</a:t>
            </a:r>
            <a:r>
              <a:rPr lang="en-IN" sz="2400" spc="-5" dirty="0" smtClean="0">
                <a:solidFill>
                  <a:srgbClr val="650032"/>
                </a:solidFill>
                <a:latin typeface="Times New Roman"/>
                <a:cs typeface="Times New Roman"/>
              </a:rPr>
              <a:t> objectives, constraints, alternatives;</a:t>
            </a:r>
          </a:p>
          <a:p>
            <a:pPr marL="12700" marR="5080" algn="just">
              <a:lnSpc>
                <a:spcPct val="99800"/>
              </a:lnSpc>
              <a:spcBef>
                <a:spcPts val="1220"/>
              </a:spcBef>
              <a:buFont typeface="Arial" pitchFamily="34" charset="0"/>
              <a:buChar char="•"/>
            </a:pPr>
            <a:r>
              <a:rPr lang="en-IN" sz="2400" spc="-5" dirty="0" smtClean="0">
                <a:solidFill>
                  <a:srgbClr val="650032"/>
                </a:solidFill>
                <a:latin typeface="Times New Roman"/>
                <a:cs typeface="Times New Roman"/>
              </a:rPr>
              <a:t>Relying </a:t>
            </a:r>
            <a:r>
              <a:rPr lang="en-IN" sz="2400" dirty="0" smtClean="0">
                <a:solidFill>
                  <a:srgbClr val="650032"/>
                </a:solidFill>
                <a:latin typeface="Times New Roman"/>
                <a:cs typeface="Times New Roman"/>
              </a:rPr>
              <a:t>on risk </a:t>
            </a:r>
            <a:r>
              <a:rPr lang="en-IN" sz="2400" spc="-5" dirty="0" smtClean="0">
                <a:solidFill>
                  <a:srgbClr val="650032"/>
                </a:solidFill>
                <a:latin typeface="Times New Roman"/>
                <a:cs typeface="Times New Roman"/>
              </a:rPr>
              <a:t>assessment  expertise;</a:t>
            </a:r>
          </a:p>
          <a:p>
            <a:pPr marL="12700" marR="5080" algn="just">
              <a:lnSpc>
                <a:spcPct val="99800"/>
              </a:lnSpc>
              <a:spcBef>
                <a:spcPts val="1220"/>
              </a:spcBef>
              <a:buFont typeface="Arial" pitchFamily="34" charset="0"/>
              <a:buChar char="•"/>
            </a:pPr>
            <a:r>
              <a:rPr lang="en-IN" sz="2400" spc="-5" dirty="0" smtClean="0">
                <a:solidFill>
                  <a:srgbClr val="650032"/>
                </a:solidFill>
                <a:latin typeface="Times New Roman"/>
                <a:cs typeface="Times New Roman"/>
              </a:rPr>
              <a:t>Complex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19574" y="933703"/>
            <a:ext cx="24682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Spiral</a:t>
            </a:r>
            <a:r>
              <a:rPr spc="-140" dirty="0"/>
              <a:t> </a:t>
            </a:r>
            <a:r>
              <a:rPr spc="55" dirty="0"/>
              <a:t>Model</a:t>
            </a:r>
          </a:p>
        </p:txBody>
      </p:sp>
      <p:sp>
        <p:nvSpPr>
          <p:cNvPr id="7" name="object 7"/>
          <p:cNvSpPr/>
          <p:nvPr/>
        </p:nvSpPr>
        <p:spPr>
          <a:xfrm>
            <a:off x="761993" y="1568195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33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3655" y="1017523"/>
            <a:ext cx="5984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10" dirty="0">
                <a:latin typeface="Verdana"/>
                <a:cs typeface="Verdana"/>
              </a:rPr>
              <a:t>Selection </a:t>
            </a:r>
            <a:r>
              <a:rPr i="0" spc="140" dirty="0">
                <a:latin typeface="Verdana"/>
                <a:cs typeface="Verdana"/>
              </a:rPr>
              <a:t>of </a:t>
            </a:r>
            <a:r>
              <a:rPr i="0" spc="-40" dirty="0">
                <a:latin typeface="Verdana"/>
                <a:cs typeface="Verdana"/>
              </a:rPr>
              <a:t>a </a:t>
            </a:r>
            <a:r>
              <a:rPr i="0" spc="90" dirty="0">
                <a:latin typeface="Verdana"/>
                <a:cs typeface="Verdana"/>
              </a:rPr>
              <a:t>Life </a:t>
            </a:r>
            <a:r>
              <a:rPr i="0" spc="30" dirty="0">
                <a:latin typeface="Verdana"/>
                <a:cs typeface="Verdana"/>
              </a:rPr>
              <a:t>Cycle</a:t>
            </a:r>
            <a:r>
              <a:rPr i="0" spc="-690" dirty="0">
                <a:latin typeface="Verdana"/>
                <a:cs typeface="Verdana"/>
              </a:rPr>
              <a:t> </a:t>
            </a:r>
            <a:r>
              <a:rPr i="0" spc="105" dirty="0">
                <a:latin typeface="Verdana"/>
                <a:cs typeface="Verdana"/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3" y="2018385"/>
            <a:ext cx="4766945" cy="311975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Selection </a:t>
            </a:r>
            <a:r>
              <a:rPr sz="2800" dirty="0">
                <a:solidFill>
                  <a:srgbClr val="6532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a </a:t>
            </a:r>
            <a:r>
              <a:rPr sz="2800" spc="-10" dirty="0">
                <a:solidFill>
                  <a:srgbClr val="653200"/>
                </a:solidFill>
                <a:latin typeface="Times New Roman"/>
                <a:cs typeface="Times New Roman"/>
              </a:rPr>
              <a:t>model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is based</a:t>
            </a:r>
            <a:r>
              <a:rPr sz="2800" spc="-35" dirty="0">
                <a:solidFill>
                  <a:srgbClr val="6532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53200"/>
                </a:solidFill>
                <a:latin typeface="Times New Roman"/>
                <a:cs typeface="Times New Roman"/>
              </a:rPr>
              <a:t>on:</a:t>
            </a:r>
            <a:endParaRPr sz="2800">
              <a:latin typeface="Times New Roman"/>
              <a:cs typeface="Times New Roman"/>
            </a:endParaRPr>
          </a:p>
          <a:p>
            <a:pPr marL="914400" indent="-457200">
              <a:lnSpc>
                <a:spcPct val="100000"/>
              </a:lnSpc>
              <a:spcBef>
                <a:spcPts val="1440"/>
              </a:spcBef>
              <a:buAutoNum type="alphaLcParenR"/>
              <a:tabLst>
                <a:tab pos="914400" algn="l"/>
                <a:tab pos="915035" algn="l"/>
              </a:tabLst>
            </a:pPr>
            <a:r>
              <a:rPr sz="2400" spc="-5" dirty="0">
                <a:solidFill>
                  <a:srgbClr val="006565"/>
                </a:solidFill>
                <a:latin typeface="Times New Roman"/>
                <a:cs typeface="Times New Roman"/>
              </a:rPr>
              <a:t>Requirements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AutoNum type="alphaLcParenR"/>
            </a:pPr>
            <a:endParaRPr sz="2150">
              <a:latin typeface="Times New Roman"/>
              <a:cs typeface="Times New Roman"/>
            </a:endParaRPr>
          </a:p>
          <a:p>
            <a:pPr marL="914400" indent="-457200">
              <a:lnSpc>
                <a:spcPct val="100000"/>
              </a:lnSpc>
              <a:buAutoNum type="alphaLcParenR"/>
              <a:tabLst>
                <a:tab pos="914400" algn="l"/>
                <a:tab pos="915035" algn="l"/>
              </a:tabLst>
            </a:pP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Development</a:t>
            </a:r>
            <a:r>
              <a:rPr sz="2400" spc="-15" dirty="0">
                <a:solidFill>
                  <a:srgbClr val="65006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0065"/>
                </a:solidFill>
                <a:latin typeface="Times New Roman"/>
                <a:cs typeface="Times New Roman"/>
              </a:rPr>
              <a:t>team</a:t>
            </a:r>
            <a:endParaRPr sz="2400">
              <a:latin typeface="Times New Roman"/>
              <a:cs typeface="Times New Roman"/>
            </a:endParaRPr>
          </a:p>
          <a:p>
            <a:pPr marL="927100" indent="-457200">
              <a:lnSpc>
                <a:spcPct val="100000"/>
              </a:lnSpc>
              <a:spcBef>
                <a:spcPts val="1920"/>
              </a:spcBef>
              <a:buAutoNum type="alphaLcParenR"/>
              <a:tabLst>
                <a:tab pos="926465" algn="l"/>
                <a:tab pos="927100" algn="l"/>
              </a:tabLst>
            </a:pPr>
            <a:r>
              <a:rPr sz="2400" spc="-5" dirty="0">
                <a:solidFill>
                  <a:srgbClr val="3232FF"/>
                </a:solidFill>
                <a:latin typeface="Times New Roman"/>
                <a:cs typeface="Times New Roman"/>
              </a:rPr>
              <a:t>Users</a:t>
            </a:r>
            <a:endParaRPr sz="2400">
              <a:latin typeface="Times New Roman"/>
              <a:cs typeface="Times New Roman"/>
            </a:endParaRPr>
          </a:p>
          <a:p>
            <a:pPr marL="914400" indent="-457200">
              <a:lnSpc>
                <a:spcPct val="100000"/>
              </a:lnSpc>
              <a:spcBef>
                <a:spcPts val="1920"/>
              </a:spcBef>
              <a:buAutoNum type="alphaLcParenR"/>
              <a:tabLst>
                <a:tab pos="914400" algn="l"/>
                <a:tab pos="915035" algn="l"/>
              </a:tabLst>
            </a:pPr>
            <a:r>
              <a:rPr sz="2400" spc="-5" dirty="0">
                <a:solidFill>
                  <a:srgbClr val="650032"/>
                </a:solidFill>
                <a:latin typeface="Times New Roman"/>
                <a:cs typeface="Times New Roman"/>
              </a:rPr>
              <a:t>Project type </a:t>
            </a:r>
            <a:r>
              <a:rPr sz="2400" dirty="0">
                <a:solidFill>
                  <a:srgbClr val="650032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650032"/>
                </a:solidFill>
                <a:latin typeface="Times New Roman"/>
                <a:cs typeface="Times New Roman"/>
              </a:rPr>
              <a:t>associated</a:t>
            </a:r>
            <a:r>
              <a:rPr sz="2400" spc="-50" dirty="0">
                <a:solidFill>
                  <a:srgbClr val="650032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50032"/>
                </a:solidFill>
                <a:latin typeface="Times New Roman"/>
                <a:cs typeface="Times New Roman"/>
              </a:rPr>
              <a:t>risk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993" y="16764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34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004" y="735577"/>
            <a:ext cx="6841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75" dirty="0">
                <a:latin typeface="Times New Roman"/>
                <a:cs typeface="Times New Roman"/>
              </a:rPr>
              <a:t>Based </a:t>
            </a:r>
            <a:r>
              <a:rPr sz="3600" b="1" spc="-390" dirty="0">
                <a:latin typeface="Times New Roman"/>
                <a:cs typeface="Times New Roman"/>
              </a:rPr>
              <a:t>On </a:t>
            </a:r>
            <a:r>
              <a:rPr sz="3600" b="1" spc="-254" dirty="0">
                <a:latin typeface="Times New Roman"/>
                <a:cs typeface="Times New Roman"/>
              </a:rPr>
              <a:t>Characteristics </a:t>
            </a:r>
            <a:r>
              <a:rPr sz="3600" b="1" spc="-245" dirty="0">
                <a:latin typeface="Times New Roman"/>
                <a:cs typeface="Times New Roman"/>
              </a:rPr>
              <a:t>Of</a:t>
            </a:r>
            <a:r>
              <a:rPr sz="3600" b="1" spc="-70" dirty="0">
                <a:latin typeface="Times New Roman"/>
                <a:cs typeface="Times New Roman"/>
              </a:rPr>
              <a:t> </a:t>
            </a:r>
            <a:r>
              <a:rPr sz="3600" b="1" spc="-295" dirty="0">
                <a:latin typeface="Times New Roman"/>
                <a:cs typeface="Times New Roman"/>
              </a:rPr>
              <a:t>Requirements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76306" y="1890712"/>
          <a:ext cx="8396294" cy="4799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0553"/>
                <a:gridCol w="1125277"/>
                <a:gridCol w="1125277"/>
                <a:gridCol w="1471515"/>
                <a:gridCol w="1558075"/>
                <a:gridCol w="865597"/>
              </a:tblGrid>
              <a:tr h="923290"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Requirements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Waterfall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Prototype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90805" indent="1962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Iterative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132715" indent="-5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vo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development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Spiral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</a:tr>
              <a:tr h="926465">
                <a:tc>
                  <a:txBody>
                    <a:bodyPr/>
                    <a:lstStyle/>
                    <a:p>
                      <a:pPr marL="151130" marR="61594">
                        <a:lnSpc>
                          <a:spcPct val="100299"/>
                        </a:lnSpc>
                        <a:spcBef>
                          <a:spcPts val="75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requirements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easily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understandable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and defined?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</a:tr>
              <a:tr h="923290">
                <a:tc>
                  <a:txBody>
                    <a:bodyPr/>
                    <a:lstStyle/>
                    <a:p>
                      <a:pPr marL="166370" marR="28384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Do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we change  requirements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quite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often?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08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8735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</a:tr>
              <a:tr h="924560">
                <a:tc>
                  <a:txBody>
                    <a:bodyPr/>
                    <a:lstStyle/>
                    <a:p>
                      <a:pPr marL="169545" marR="280035">
                        <a:lnSpc>
                          <a:spcPct val="100299"/>
                        </a:lnSpc>
                        <a:spcBef>
                          <a:spcPts val="78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Can we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define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requirements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early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cycle?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90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20955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</a:tr>
              <a:tr h="1101725">
                <a:tc>
                  <a:txBody>
                    <a:bodyPr/>
                    <a:lstStyle/>
                    <a:p>
                      <a:pPr marL="134620" marR="129539">
                        <a:lnSpc>
                          <a:spcPct val="100299"/>
                        </a:lnSpc>
                        <a:spcBef>
                          <a:spcPts val="994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Requirements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are  indicating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complex  system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built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50" dirty="0">
                        <a:latin typeface="Times New Roman"/>
                        <a:cs typeface="Times New Roman"/>
                      </a:endParaRPr>
                    </a:p>
                    <a:p>
                      <a:pPr marL="38735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85793" y="152399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35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004" y="735577"/>
            <a:ext cx="6841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75" dirty="0">
                <a:latin typeface="Times New Roman"/>
                <a:cs typeface="Times New Roman"/>
              </a:rPr>
              <a:t>Based </a:t>
            </a:r>
            <a:r>
              <a:rPr sz="3600" b="1" spc="-390" dirty="0">
                <a:latin typeface="Times New Roman"/>
                <a:cs typeface="Times New Roman"/>
              </a:rPr>
              <a:t>On </a:t>
            </a:r>
            <a:r>
              <a:rPr sz="3600" b="1" spc="-254" dirty="0">
                <a:latin typeface="Times New Roman"/>
                <a:cs typeface="Times New Roman"/>
              </a:rPr>
              <a:t>Characteristics </a:t>
            </a:r>
            <a:r>
              <a:rPr sz="3600" b="1" spc="-245" dirty="0">
                <a:latin typeface="Times New Roman"/>
                <a:cs typeface="Times New Roman"/>
              </a:rPr>
              <a:t>Of</a:t>
            </a:r>
            <a:r>
              <a:rPr sz="3600" b="1" spc="-70" dirty="0">
                <a:latin typeface="Times New Roman"/>
                <a:cs typeface="Times New Roman"/>
              </a:rPr>
              <a:t> </a:t>
            </a:r>
            <a:r>
              <a:rPr sz="3600" b="1" spc="-295" dirty="0">
                <a:latin typeface="Times New Roman"/>
                <a:cs typeface="Times New Roman"/>
              </a:rPr>
              <a:t>Requirements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76306" y="1890712"/>
          <a:ext cx="8396294" cy="4799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0553"/>
                <a:gridCol w="1125277"/>
                <a:gridCol w="1125277"/>
                <a:gridCol w="1471515"/>
                <a:gridCol w="1558075"/>
                <a:gridCol w="865597"/>
              </a:tblGrid>
              <a:tr h="923290"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Requirements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Waterfall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Prototype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90805" indent="1962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Iterative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132715" indent="-5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vo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development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Spiral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</a:tr>
              <a:tr h="926465">
                <a:tc>
                  <a:txBody>
                    <a:bodyPr/>
                    <a:lstStyle/>
                    <a:p>
                      <a:pPr marL="151130" marR="61594">
                        <a:lnSpc>
                          <a:spcPct val="100299"/>
                        </a:lnSpc>
                        <a:spcBef>
                          <a:spcPts val="75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requirements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easily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understandable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and defined?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</a:tr>
              <a:tr h="923290">
                <a:tc>
                  <a:txBody>
                    <a:bodyPr/>
                    <a:lstStyle/>
                    <a:p>
                      <a:pPr marL="166370" marR="28384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Do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we change  requirements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quite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often?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08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</a:tr>
              <a:tr h="924560">
                <a:tc>
                  <a:txBody>
                    <a:bodyPr/>
                    <a:lstStyle/>
                    <a:p>
                      <a:pPr marL="169545" marR="280035">
                        <a:lnSpc>
                          <a:spcPct val="100299"/>
                        </a:lnSpc>
                        <a:spcBef>
                          <a:spcPts val="78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Can we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define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requirements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early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cycle?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90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</a:tr>
              <a:tr h="1101725">
                <a:tc>
                  <a:txBody>
                    <a:bodyPr/>
                    <a:lstStyle/>
                    <a:p>
                      <a:pPr marL="134620" marR="129539">
                        <a:lnSpc>
                          <a:spcPct val="100299"/>
                        </a:lnSpc>
                        <a:spcBef>
                          <a:spcPts val="994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Requirements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are  indicating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complex  system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built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FFC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85793" y="152399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36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4508" y="653281"/>
            <a:ext cx="7158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0" dirty="0">
                <a:latin typeface="Times New Roman"/>
                <a:cs typeface="Times New Roman"/>
              </a:rPr>
              <a:t>Based </a:t>
            </a:r>
            <a:r>
              <a:rPr sz="4000" spc="-330" dirty="0">
                <a:latin typeface="Times New Roman"/>
                <a:cs typeface="Times New Roman"/>
              </a:rPr>
              <a:t>On </a:t>
            </a:r>
            <a:r>
              <a:rPr sz="4000" spc="-95" dirty="0">
                <a:latin typeface="Times New Roman"/>
                <a:cs typeface="Times New Roman"/>
              </a:rPr>
              <a:t>Status </a:t>
            </a:r>
            <a:r>
              <a:rPr sz="4000" spc="-165" dirty="0">
                <a:latin typeface="Times New Roman"/>
                <a:cs typeface="Times New Roman"/>
              </a:rPr>
              <a:t>Of </a:t>
            </a:r>
            <a:r>
              <a:rPr sz="4000" spc="-235" dirty="0">
                <a:latin typeface="Times New Roman"/>
                <a:cs typeface="Times New Roman"/>
              </a:rPr>
              <a:t>Development</a:t>
            </a:r>
            <a:r>
              <a:rPr sz="4000" spc="220" dirty="0">
                <a:latin typeface="Times New Roman"/>
                <a:cs typeface="Times New Roman"/>
              </a:rPr>
              <a:t> </a:t>
            </a:r>
            <a:r>
              <a:rPr sz="4000" spc="-340" dirty="0">
                <a:latin typeface="Times New Roman"/>
                <a:cs typeface="Times New Roman"/>
              </a:rPr>
              <a:t>Team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993" y="1546859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00106" y="1966912"/>
          <a:ext cx="8701094" cy="4620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2252"/>
                <a:gridCol w="1166126"/>
                <a:gridCol w="1166126"/>
                <a:gridCol w="1524934"/>
                <a:gridCol w="1614636"/>
                <a:gridCol w="897020"/>
              </a:tblGrid>
              <a:tr h="923290">
                <a:tc>
                  <a:txBody>
                    <a:bodyPr/>
                    <a:lstStyle/>
                    <a:p>
                      <a:pPr marL="806450" marR="421005" indent="-350520">
                        <a:lnSpc>
                          <a:spcPts val="2300"/>
                        </a:lnSpc>
                        <a:spcBef>
                          <a:spcPts val="8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  team</a:t>
                      </a: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Waterfall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Prototype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90805" indent="1962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Iterative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132715" indent="-5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vo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development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Spiral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926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6370" marR="247015">
                        <a:lnSpc>
                          <a:spcPct val="1006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Less experience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on  similar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projects?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923290">
                <a:tc>
                  <a:txBody>
                    <a:bodyPr/>
                    <a:lstStyle/>
                    <a:p>
                      <a:pPr marL="166370" marR="249554">
                        <a:lnSpc>
                          <a:spcPct val="100299"/>
                        </a:lnSpc>
                        <a:spcBef>
                          <a:spcPts val="97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Less domain  knowledge (new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to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technology)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924560">
                <a:tc>
                  <a:txBody>
                    <a:bodyPr/>
                    <a:lstStyle/>
                    <a:p>
                      <a:pPr marL="166370" marR="247015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Less experience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on  tools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used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0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923290">
                <a:tc>
                  <a:txBody>
                    <a:bodyPr/>
                    <a:lstStyle/>
                    <a:p>
                      <a:pPr marL="166370" marR="266700">
                        <a:lnSpc>
                          <a:spcPct val="100600"/>
                        </a:lnSpc>
                        <a:spcBef>
                          <a:spcPts val="141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Availability of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training if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required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90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37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4508" y="653281"/>
            <a:ext cx="7158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0" dirty="0">
                <a:latin typeface="Times New Roman"/>
                <a:cs typeface="Times New Roman"/>
              </a:rPr>
              <a:t>Based </a:t>
            </a:r>
            <a:r>
              <a:rPr sz="4000" spc="-330" dirty="0">
                <a:latin typeface="Times New Roman"/>
                <a:cs typeface="Times New Roman"/>
              </a:rPr>
              <a:t>On </a:t>
            </a:r>
            <a:r>
              <a:rPr sz="4000" spc="-95" dirty="0">
                <a:latin typeface="Times New Roman"/>
                <a:cs typeface="Times New Roman"/>
              </a:rPr>
              <a:t>Status </a:t>
            </a:r>
            <a:r>
              <a:rPr sz="4000" spc="-165" dirty="0">
                <a:latin typeface="Times New Roman"/>
                <a:cs typeface="Times New Roman"/>
              </a:rPr>
              <a:t>Of </a:t>
            </a:r>
            <a:r>
              <a:rPr sz="4000" spc="-235" dirty="0">
                <a:latin typeface="Times New Roman"/>
                <a:cs typeface="Times New Roman"/>
              </a:rPr>
              <a:t>Development</a:t>
            </a:r>
            <a:r>
              <a:rPr sz="4000" spc="220" dirty="0">
                <a:latin typeface="Times New Roman"/>
                <a:cs typeface="Times New Roman"/>
              </a:rPr>
              <a:t> </a:t>
            </a:r>
            <a:r>
              <a:rPr sz="4000" spc="-340" dirty="0">
                <a:latin typeface="Times New Roman"/>
                <a:cs typeface="Times New Roman"/>
              </a:rPr>
              <a:t>Team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993" y="1546859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00106" y="1966912"/>
          <a:ext cx="8701094" cy="4620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2252"/>
                <a:gridCol w="1166126"/>
                <a:gridCol w="1166126"/>
                <a:gridCol w="1524934"/>
                <a:gridCol w="1614636"/>
                <a:gridCol w="897020"/>
              </a:tblGrid>
              <a:tr h="923290">
                <a:tc>
                  <a:txBody>
                    <a:bodyPr/>
                    <a:lstStyle/>
                    <a:p>
                      <a:pPr marL="806450" marR="421005" indent="-350520">
                        <a:lnSpc>
                          <a:spcPts val="2300"/>
                        </a:lnSpc>
                        <a:spcBef>
                          <a:spcPts val="8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  team</a:t>
                      </a: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Waterfall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Prototype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90805" indent="1962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Iterative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132715" indent="-5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vo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development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Spiral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926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6370" marR="247015">
                        <a:lnSpc>
                          <a:spcPct val="1006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Less experience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on  similar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projects?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R="20955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257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923290">
                <a:tc>
                  <a:txBody>
                    <a:bodyPr/>
                    <a:lstStyle/>
                    <a:p>
                      <a:pPr marL="166370" marR="249554">
                        <a:lnSpc>
                          <a:spcPct val="100299"/>
                        </a:lnSpc>
                        <a:spcBef>
                          <a:spcPts val="97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Less domain  knowledge (new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to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technology)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29845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86409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924560">
                <a:tc>
                  <a:txBody>
                    <a:bodyPr/>
                    <a:lstStyle/>
                    <a:p>
                      <a:pPr marL="166370" marR="247015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Less experience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on  tools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used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0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26225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R="38735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486409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923290">
                <a:tc>
                  <a:txBody>
                    <a:bodyPr/>
                    <a:lstStyle/>
                    <a:p>
                      <a:pPr marL="166370" marR="266700">
                        <a:lnSpc>
                          <a:spcPct val="100600"/>
                        </a:lnSpc>
                        <a:spcBef>
                          <a:spcPts val="141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Availability of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training if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required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90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R="66675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38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8992" y="942847"/>
            <a:ext cx="5511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0" dirty="0">
                <a:latin typeface="Times New Roman"/>
                <a:cs typeface="Times New Roman"/>
              </a:rPr>
              <a:t>Based </a:t>
            </a:r>
            <a:r>
              <a:rPr sz="4000" spc="-330" dirty="0">
                <a:latin typeface="Times New Roman"/>
                <a:cs typeface="Times New Roman"/>
              </a:rPr>
              <a:t>On </a:t>
            </a:r>
            <a:r>
              <a:rPr sz="4000" spc="-275" dirty="0">
                <a:latin typeface="Times New Roman"/>
                <a:cs typeface="Times New Roman"/>
              </a:rPr>
              <a:t>User</a:t>
            </a:r>
            <a:r>
              <a:rPr sz="4000" b="1" spc="-275" dirty="0">
                <a:latin typeface="Times New Roman"/>
                <a:cs typeface="Times New Roman"/>
              </a:rPr>
              <a:t>’</a:t>
            </a:r>
            <a:r>
              <a:rPr sz="4000" spc="-275" dirty="0">
                <a:latin typeface="Times New Roman"/>
                <a:cs typeface="Times New Roman"/>
              </a:rPr>
              <a:t>s</a:t>
            </a:r>
            <a:r>
              <a:rPr sz="4000" spc="170" dirty="0">
                <a:latin typeface="Times New Roman"/>
                <a:cs typeface="Times New Roman"/>
              </a:rPr>
              <a:t> </a:t>
            </a:r>
            <a:r>
              <a:rPr sz="4000" spc="-200" dirty="0">
                <a:latin typeface="Times New Roman"/>
                <a:cs typeface="Times New Roman"/>
              </a:rPr>
              <a:t>Participation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993" y="1679447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76306" y="1890712"/>
          <a:ext cx="8320094" cy="4550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0128"/>
                <a:gridCol w="1115064"/>
                <a:gridCol w="1115064"/>
                <a:gridCol w="1458161"/>
                <a:gridCol w="1543935"/>
                <a:gridCol w="857742"/>
              </a:tblGrid>
              <a:tr h="923290">
                <a:tc>
                  <a:txBody>
                    <a:bodyPr/>
                    <a:lstStyle/>
                    <a:p>
                      <a:pPr marL="661670" marR="454659" indent="-172720">
                        <a:lnSpc>
                          <a:spcPts val="2300"/>
                        </a:lnSpc>
                        <a:spcBef>
                          <a:spcPts val="8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nvo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  of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Users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98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Waterfall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98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Prototype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98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90805" indent="1962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Iterative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98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132715" indent="-5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vo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development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98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Spiral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98"/>
                    </a:solidFill>
                  </a:tcPr>
                </a:tc>
              </a:tr>
              <a:tr h="726440">
                <a:tc>
                  <a:txBody>
                    <a:bodyPr/>
                    <a:lstStyle/>
                    <a:p>
                      <a:pPr marL="166370" marR="354330">
                        <a:lnSpc>
                          <a:spcPct val="100600"/>
                        </a:lnSpc>
                        <a:spcBef>
                          <a:spcPts val="106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User</a:t>
                      </a:r>
                      <a:r>
                        <a:rPr sz="16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involvement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phases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52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761365">
                <a:tc>
                  <a:txBody>
                    <a:bodyPr/>
                    <a:lstStyle/>
                    <a:p>
                      <a:pPr marL="166370" marR="771525">
                        <a:lnSpc>
                          <a:spcPct val="100600"/>
                        </a:lnSpc>
                        <a:spcBef>
                          <a:spcPts val="134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Limited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user 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0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marL="166370" marR="171450">
                        <a:lnSpc>
                          <a:spcPct val="100400"/>
                        </a:lnSpc>
                        <a:spcBef>
                          <a:spcPts val="134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User have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no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previous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experience  of participation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similar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projects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0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923290">
                <a:tc>
                  <a:txBody>
                    <a:bodyPr/>
                    <a:lstStyle/>
                    <a:p>
                      <a:pPr marL="166370" marR="245110">
                        <a:lnSpc>
                          <a:spcPct val="100600"/>
                        </a:lnSpc>
                        <a:spcBef>
                          <a:spcPts val="136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Users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experts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 problem</a:t>
                      </a:r>
                      <a:r>
                        <a:rPr sz="16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domain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3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39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905000"/>
            <a:ext cx="837692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lang="en-IN" sz="2400" spc="-5" dirty="0" smtClean="0">
                <a:solidFill>
                  <a:srgbClr val="3232FF"/>
                </a:solidFill>
                <a:latin typeface="Times New Roman"/>
                <a:cs typeface="Times New Roman"/>
              </a:rPr>
              <a:t>A framework that describes the activities performed at each stage of a software development process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3600" y="1066800"/>
            <a:ext cx="6705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10" dirty="0">
                <a:latin typeface="Verdana"/>
                <a:cs typeface="Verdana"/>
              </a:rPr>
              <a:t>Software </a:t>
            </a:r>
            <a:r>
              <a:rPr lang="en-IN" sz="2800" i="0" spc="10" dirty="0" smtClean="0">
                <a:latin typeface="Verdana"/>
                <a:cs typeface="Verdana"/>
              </a:rPr>
              <a:t>Development </a:t>
            </a:r>
            <a:r>
              <a:rPr sz="2800" i="0" spc="85" dirty="0" smtClean="0">
                <a:latin typeface="Verdana"/>
                <a:cs typeface="Verdana"/>
              </a:rPr>
              <a:t>Life </a:t>
            </a:r>
            <a:r>
              <a:rPr sz="2800" i="0" spc="25" dirty="0">
                <a:latin typeface="Verdana"/>
                <a:cs typeface="Verdana"/>
              </a:rPr>
              <a:t>Cycle</a:t>
            </a:r>
            <a:r>
              <a:rPr sz="2800" i="0" spc="-365" dirty="0">
                <a:latin typeface="Verdana"/>
                <a:cs typeface="Verdana"/>
              </a:rPr>
              <a:t> 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993" y="1664207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4316" y="702688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4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8992" y="942847"/>
            <a:ext cx="5511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0" dirty="0">
                <a:latin typeface="Times New Roman"/>
                <a:cs typeface="Times New Roman"/>
              </a:rPr>
              <a:t>Based </a:t>
            </a:r>
            <a:r>
              <a:rPr sz="4000" spc="-330" dirty="0">
                <a:latin typeface="Times New Roman"/>
                <a:cs typeface="Times New Roman"/>
              </a:rPr>
              <a:t>On </a:t>
            </a:r>
            <a:r>
              <a:rPr sz="4000" spc="-275" dirty="0">
                <a:latin typeface="Times New Roman"/>
                <a:cs typeface="Times New Roman"/>
              </a:rPr>
              <a:t>User</a:t>
            </a:r>
            <a:r>
              <a:rPr sz="4000" b="1" spc="-275" dirty="0">
                <a:latin typeface="Times New Roman"/>
                <a:cs typeface="Times New Roman"/>
              </a:rPr>
              <a:t>’</a:t>
            </a:r>
            <a:r>
              <a:rPr sz="4000" spc="-275" dirty="0">
                <a:latin typeface="Times New Roman"/>
                <a:cs typeface="Times New Roman"/>
              </a:rPr>
              <a:t>s</a:t>
            </a:r>
            <a:r>
              <a:rPr sz="4000" spc="170" dirty="0">
                <a:latin typeface="Times New Roman"/>
                <a:cs typeface="Times New Roman"/>
              </a:rPr>
              <a:t> </a:t>
            </a:r>
            <a:r>
              <a:rPr sz="4000" spc="-200" dirty="0">
                <a:latin typeface="Times New Roman"/>
                <a:cs typeface="Times New Roman"/>
              </a:rPr>
              <a:t>Participation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993" y="1679447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76306" y="1890712"/>
          <a:ext cx="8396294" cy="4550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0553"/>
                <a:gridCol w="1125277"/>
                <a:gridCol w="1125277"/>
                <a:gridCol w="1471515"/>
                <a:gridCol w="1558075"/>
                <a:gridCol w="865597"/>
              </a:tblGrid>
              <a:tr h="923290">
                <a:tc>
                  <a:txBody>
                    <a:bodyPr/>
                    <a:lstStyle/>
                    <a:p>
                      <a:pPr marL="661670" marR="454659" indent="-172720">
                        <a:lnSpc>
                          <a:spcPts val="2300"/>
                        </a:lnSpc>
                        <a:spcBef>
                          <a:spcPts val="8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nvo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  of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Users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98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Waterfall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98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Prototype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98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90805" indent="1962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Iterative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98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132715" indent="-5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vo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development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98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Spiral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98"/>
                    </a:solidFill>
                  </a:tcPr>
                </a:tc>
              </a:tr>
              <a:tr h="726440">
                <a:tc>
                  <a:txBody>
                    <a:bodyPr/>
                    <a:lstStyle/>
                    <a:p>
                      <a:pPr marL="166370" marR="354330">
                        <a:lnSpc>
                          <a:spcPct val="100600"/>
                        </a:lnSpc>
                        <a:spcBef>
                          <a:spcPts val="106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User</a:t>
                      </a:r>
                      <a:r>
                        <a:rPr sz="16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involvement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phases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52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0353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8445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095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761365">
                <a:tc>
                  <a:txBody>
                    <a:bodyPr/>
                    <a:lstStyle/>
                    <a:p>
                      <a:pPr marL="166370" marR="771525">
                        <a:lnSpc>
                          <a:spcPct val="100600"/>
                        </a:lnSpc>
                        <a:spcBef>
                          <a:spcPts val="134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Limited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user 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0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3035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5593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548005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Ye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4191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marL="166370" marR="171450">
                        <a:lnSpc>
                          <a:spcPct val="100400"/>
                        </a:lnSpc>
                        <a:spcBef>
                          <a:spcPts val="134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User have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no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previous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experience  of participation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similar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projects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0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0670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8128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4191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923290">
                <a:tc>
                  <a:txBody>
                    <a:bodyPr/>
                    <a:lstStyle/>
                    <a:p>
                      <a:pPr marL="166370" marR="245110">
                        <a:lnSpc>
                          <a:spcPct val="100600"/>
                        </a:lnSpc>
                        <a:spcBef>
                          <a:spcPts val="136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Users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experts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 problem</a:t>
                      </a:r>
                      <a:r>
                        <a:rPr sz="16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domain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33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CC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0670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516255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Ye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R="2095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40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898" y="735577"/>
            <a:ext cx="7809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75" dirty="0">
                <a:latin typeface="Times New Roman"/>
                <a:cs typeface="Times New Roman"/>
              </a:rPr>
              <a:t>Based </a:t>
            </a:r>
            <a:r>
              <a:rPr sz="3600" b="1" spc="-390" dirty="0">
                <a:latin typeface="Times New Roman"/>
                <a:cs typeface="Times New Roman"/>
              </a:rPr>
              <a:t>On </a:t>
            </a:r>
            <a:r>
              <a:rPr sz="3600" b="1" spc="-290" dirty="0">
                <a:latin typeface="Times New Roman"/>
                <a:cs typeface="Times New Roman"/>
              </a:rPr>
              <a:t>Type </a:t>
            </a:r>
            <a:r>
              <a:rPr sz="3600" b="1" spc="-245" dirty="0">
                <a:latin typeface="Times New Roman"/>
                <a:cs typeface="Times New Roman"/>
              </a:rPr>
              <a:t>Of </a:t>
            </a:r>
            <a:r>
              <a:rPr sz="3600" b="1" spc="-250" dirty="0">
                <a:latin typeface="Times New Roman"/>
                <a:cs typeface="Times New Roman"/>
              </a:rPr>
              <a:t>Project </a:t>
            </a:r>
            <a:r>
              <a:rPr sz="3600" b="1" spc="-110" dirty="0">
                <a:latin typeface="Times New Roman"/>
                <a:cs typeface="Times New Roman"/>
              </a:rPr>
              <a:t>With </a:t>
            </a:r>
            <a:r>
              <a:rPr sz="3600" b="1" spc="-229" dirty="0">
                <a:latin typeface="Times New Roman"/>
                <a:cs typeface="Times New Roman"/>
              </a:rPr>
              <a:t>Associated</a:t>
            </a:r>
            <a:r>
              <a:rPr sz="3600" b="1" spc="225" dirty="0">
                <a:latin typeface="Times New Roman"/>
                <a:cs typeface="Times New Roman"/>
              </a:rPr>
              <a:t> </a:t>
            </a:r>
            <a:r>
              <a:rPr sz="3600" b="1" spc="-215" dirty="0">
                <a:latin typeface="Times New Roman"/>
                <a:cs typeface="Times New Roman"/>
              </a:rPr>
              <a:t>Risk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993" y="153619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76306" y="1738312"/>
          <a:ext cx="8396294" cy="5182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0553"/>
                <a:gridCol w="1125277"/>
                <a:gridCol w="1125277"/>
                <a:gridCol w="1471515"/>
                <a:gridCol w="1558075"/>
                <a:gridCol w="865597"/>
              </a:tblGrid>
              <a:tr h="904875">
                <a:tc>
                  <a:txBody>
                    <a:bodyPr/>
                    <a:lstStyle/>
                    <a:p>
                      <a:pPr marL="678180" marR="480695" indent="-165100">
                        <a:lnSpc>
                          <a:spcPts val="2300"/>
                        </a:lnSpc>
                        <a:spcBef>
                          <a:spcPts val="8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Project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type  and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risk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Waterfall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Prototype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90805" indent="1962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Iterative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132715" indent="-5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vo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development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Spiral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</a:tr>
              <a:tr h="827405">
                <a:tc>
                  <a:txBody>
                    <a:bodyPr/>
                    <a:lstStyle/>
                    <a:p>
                      <a:pPr marL="166370" marR="212090">
                        <a:lnSpc>
                          <a:spcPct val="100299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Project is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enhancement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the  existing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system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2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marL="166370" marR="415290">
                        <a:lnSpc>
                          <a:spcPct val="100600"/>
                        </a:lnSpc>
                        <a:spcBef>
                          <a:spcPts val="69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Funding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6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stable  for the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project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2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  <a:tr h="685165">
                <a:tc>
                  <a:txBody>
                    <a:bodyPr/>
                    <a:lstStyle/>
                    <a:p>
                      <a:pPr marL="166370" marR="554355">
                        <a:lnSpc>
                          <a:spcPct val="100600"/>
                        </a:lnSpc>
                        <a:spcBef>
                          <a:spcPts val="24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reliability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requirements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2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166370" marR="748665">
                        <a:lnSpc>
                          <a:spcPts val="1930"/>
                        </a:lnSpc>
                        <a:spcBef>
                          <a:spcPts val="9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Tight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project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schedule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2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  <a:tr h="577087">
                <a:tc>
                  <a:txBody>
                    <a:bodyPr/>
                    <a:lstStyle/>
                    <a:p>
                      <a:pPr marL="166370" marR="541655">
                        <a:lnSpc>
                          <a:spcPct val="1006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Use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reusable  components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2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  <a:tr h="923290">
                <a:tc>
                  <a:txBody>
                    <a:bodyPr/>
                    <a:lstStyle/>
                    <a:p>
                      <a:pPr marL="166370" marR="297815">
                        <a:lnSpc>
                          <a:spcPct val="100299"/>
                        </a:lnSpc>
                        <a:spcBef>
                          <a:spcPts val="53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resources  (time,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money,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people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etc.)</a:t>
                      </a:r>
                      <a:r>
                        <a:rPr sz="16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scare?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2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41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898" y="735577"/>
            <a:ext cx="7809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75" dirty="0">
                <a:latin typeface="Times New Roman"/>
                <a:cs typeface="Times New Roman"/>
              </a:rPr>
              <a:t>Based </a:t>
            </a:r>
            <a:r>
              <a:rPr sz="3600" b="1" spc="-390" dirty="0">
                <a:latin typeface="Times New Roman"/>
                <a:cs typeface="Times New Roman"/>
              </a:rPr>
              <a:t>On </a:t>
            </a:r>
            <a:r>
              <a:rPr sz="3600" b="1" spc="-290" dirty="0">
                <a:latin typeface="Times New Roman"/>
                <a:cs typeface="Times New Roman"/>
              </a:rPr>
              <a:t>Type </a:t>
            </a:r>
            <a:r>
              <a:rPr sz="3600" b="1" spc="-245" dirty="0">
                <a:latin typeface="Times New Roman"/>
                <a:cs typeface="Times New Roman"/>
              </a:rPr>
              <a:t>Of </a:t>
            </a:r>
            <a:r>
              <a:rPr sz="3600" b="1" spc="-250" dirty="0">
                <a:latin typeface="Times New Roman"/>
                <a:cs typeface="Times New Roman"/>
              </a:rPr>
              <a:t>Project </a:t>
            </a:r>
            <a:r>
              <a:rPr sz="3600" b="1" spc="-110" dirty="0">
                <a:latin typeface="Times New Roman"/>
                <a:cs typeface="Times New Roman"/>
              </a:rPr>
              <a:t>With </a:t>
            </a:r>
            <a:r>
              <a:rPr sz="3600" b="1" spc="-229" dirty="0">
                <a:latin typeface="Times New Roman"/>
                <a:cs typeface="Times New Roman"/>
              </a:rPr>
              <a:t>Associated</a:t>
            </a:r>
            <a:r>
              <a:rPr sz="3600" b="1" spc="225" dirty="0">
                <a:latin typeface="Times New Roman"/>
                <a:cs typeface="Times New Roman"/>
              </a:rPr>
              <a:t> </a:t>
            </a:r>
            <a:r>
              <a:rPr sz="3600" b="1" spc="-215" dirty="0">
                <a:latin typeface="Times New Roman"/>
                <a:cs typeface="Times New Roman"/>
              </a:rPr>
              <a:t>Risk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993" y="153619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76306" y="1738312"/>
          <a:ext cx="8320094" cy="5182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0128"/>
                <a:gridCol w="1115064"/>
                <a:gridCol w="1115064"/>
                <a:gridCol w="1458161"/>
                <a:gridCol w="1543935"/>
                <a:gridCol w="857742"/>
              </a:tblGrid>
              <a:tr h="904875">
                <a:tc>
                  <a:txBody>
                    <a:bodyPr/>
                    <a:lstStyle/>
                    <a:p>
                      <a:pPr marL="678180" marR="480695" indent="-165100">
                        <a:lnSpc>
                          <a:spcPts val="2300"/>
                        </a:lnSpc>
                        <a:spcBef>
                          <a:spcPts val="8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Project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type  and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risk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Waterfall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Prototype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90805" indent="1962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Iterative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nh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132715" indent="-5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vo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development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Spiral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98FF"/>
                    </a:solidFill>
                  </a:tcPr>
                </a:tc>
              </a:tr>
              <a:tr h="827405">
                <a:tc>
                  <a:txBody>
                    <a:bodyPr/>
                    <a:lstStyle/>
                    <a:p>
                      <a:pPr marL="166370" marR="212090">
                        <a:lnSpc>
                          <a:spcPct val="100299"/>
                        </a:lnSpc>
                        <a:spcBef>
                          <a:spcPts val="6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Project is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enhancement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the  existing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system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2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559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5156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marL="166370" marR="415290">
                        <a:lnSpc>
                          <a:spcPct val="100600"/>
                        </a:lnSpc>
                        <a:spcBef>
                          <a:spcPts val="69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Funding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6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stable  for the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project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2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5593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515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  <a:tr h="685165">
                <a:tc>
                  <a:txBody>
                    <a:bodyPr/>
                    <a:lstStyle/>
                    <a:p>
                      <a:pPr marL="166370" marR="554355">
                        <a:lnSpc>
                          <a:spcPct val="100600"/>
                        </a:lnSpc>
                        <a:spcBef>
                          <a:spcPts val="24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reliability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requirements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2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66675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72390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83234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1653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166370" marR="748665">
                        <a:lnSpc>
                          <a:spcPts val="1930"/>
                        </a:lnSpc>
                        <a:spcBef>
                          <a:spcPts val="91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Tight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project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schedule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2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0353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41959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711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  <a:tr h="577087">
                <a:tc>
                  <a:txBody>
                    <a:bodyPr/>
                    <a:lstStyle/>
                    <a:p>
                      <a:pPr marL="166370" marR="541655">
                        <a:lnSpc>
                          <a:spcPct val="1006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Use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reusable  components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2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0353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870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267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6799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  <a:tr h="923290">
                <a:tc>
                  <a:txBody>
                    <a:bodyPr/>
                    <a:lstStyle/>
                    <a:p>
                      <a:pPr marL="166370" marR="297815">
                        <a:lnSpc>
                          <a:spcPct val="100299"/>
                        </a:lnSpc>
                        <a:spcBef>
                          <a:spcPts val="53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resources  (time,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money,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people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etc.)</a:t>
                      </a:r>
                      <a:r>
                        <a:rPr sz="16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scare?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32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267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5593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Yes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8CC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42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4674" y="500881"/>
            <a:ext cx="4751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40" dirty="0">
                <a:solidFill>
                  <a:srgbClr val="3232CC"/>
                </a:solidFill>
                <a:latin typeface="Times New Roman"/>
                <a:cs typeface="Times New Roman"/>
              </a:rPr>
              <a:t>Multiple </a:t>
            </a:r>
            <a:r>
              <a:rPr sz="4000" spc="-370" dirty="0">
                <a:solidFill>
                  <a:srgbClr val="3232CC"/>
                </a:solidFill>
                <a:latin typeface="Times New Roman"/>
                <a:cs typeface="Times New Roman"/>
              </a:rPr>
              <a:t>Choice</a:t>
            </a:r>
            <a:r>
              <a:rPr sz="4000" spc="-15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4000" spc="-245" dirty="0">
                <a:solidFill>
                  <a:srgbClr val="3232CC"/>
                </a:solidFill>
                <a:latin typeface="Times New Roman"/>
                <a:cs typeface="Times New Roman"/>
              </a:rPr>
              <a:t>Questions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093" y="1191653"/>
            <a:ext cx="7366634" cy="80200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740"/>
              </a:spcBef>
            </a:pPr>
            <a:r>
              <a:rPr sz="2200" spc="-5" dirty="0">
                <a:latin typeface="Times New Roman"/>
                <a:cs typeface="Times New Roman"/>
              </a:rPr>
              <a:t>Note: Select </a:t>
            </a:r>
            <a:r>
              <a:rPr sz="2200" spc="-10" dirty="0">
                <a:latin typeface="Times New Roman"/>
                <a:cs typeface="Times New Roman"/>
              </a:rPr>
              <a:t>most </a:t>
            </a:r>
            <a:r>
              <a:rPr sz="2200" dirty="0">
                <a:latin typeface="Times New Roman"/>
                <a:cs typeface="Times New Roman"/>
              </a:rPr>
              <a:t>appropriate </a:t>
            </a:r>
            <a:r>
              <a:rPr sz="2200" spc="-5" dirty="0">
                <a:latin typeface="Times New Roman"/>
                <a:cs typeface="Times New Roman"/>
              </a:rPr>
              <a:t>answer </a:t>
            </a:r>
            <a:r>
              <a:rPr sz="2200" spc="5" dirty="0">
                <a:latin typeface="Times New Roman"/>
                <a:cs typeface="Times New Roman"/>
              </a:rPr>
              <a:t>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following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questions: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900" dirty="0">
                <a:latin typeface="Times New Roman"/>
                <a:cs typeface="Times New Roman"/>
              </a:rPr>
              <a:t>2.1 </a:t>
            </a:r>
            <a:r>
              <a:rPr sz="1900" spc="-5" dirty="0">
                <a:latin typeface="Times New Roman"/>
                <a:cs typeface="Times New Roman"/>
              </a:rPr>
              <a:t>Spiral Model </a:t>
            </a:r>
            <a:r>
              <a:rPr sz="1900" spc="-10" dirty="0">
                <a:latin typeface="Times New Roman"/>
                <a:cs typeface="Times New Roman"/>
              </a:rPr>
              <a:t>was </a:t>
            </a:r>
            <a:r>
              <a:rPr sz="1900" spc="-5" dirty="0">
                <a:latin typeface="Times New Roman"/>
                <a:cs typeface="Times New Roman"/>
              </a:rPr>
              <a:t>developed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by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293" y="1968499"/>
            <a:ext cx="1925955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(a) </a:t>
            </a:r>
            <a:r>
              <a:rPr sz="1900" spc="-10" dirty="0">
                <a:latin typeface="Times New Roman"/>
                <a:cs typeface="Times New Roman"/>
              </a:rPr>
              <a:t>Bev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Littlewood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 Roger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Pressman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7011" y="1968499"/>
            <a:ext cx="1673225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Berry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Boehm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(d) Victor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Basili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093" y="2546094"/>
            <a:ext cx="60807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Times New Roman"/>
                <a:cs typeface="Times New Roman"/>
              </a:rPr>
              <a:t>2.2 </a:t>
            </a:r>
            <a:r>
              <a:rPr sz="1900" spc="-5" dirty="0">
                <a:latin typeface="Times New Roman"/>
                <a:cs typeface="Times New Roman"/>
              </a:rPr>
              <a:t>Which model is </a:t>
            </a:r>
            <a:r>
              <a:rPr sz="1900" spc="-15" dirty="0">
                <a:latin typeface="Times New Roman"/>
                <a:cs typeface="Times New Roman"/>
              </a:rPr>
              <a:t>most </a:t>
            </a:r>
            <a:r>
              <a:rPr sz="1900" spc="-5" dirty="0">
                <a:latin typeface="Times New Roman"/>
                <a:cs typeface="Times New Roman"/>
              </a:rPr>
              <a:t>popular for student’s </a:t>
            </a:r>
            <a:r>
              <a:rPr sz="1900" spc="-10" dirty="0">
                <a:latin typeface="Times New Roman"/>
                <a:cs typeface="Times New Roman"/>
              </a:rPr>
              <a:t>small</a:t>
            </a:r>
            <a:r>
              <a:rPr sz="1900" spc="7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projects?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7010" y="2834130"/>
            <a:ext cx="216852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Spiral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(d) Prototyping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7011" y="3701286"/>
            <a:ext cx="290576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Spiral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(d) </a:t>
            </a:r>
            <a:r>
              <a:rPr sz="1900" spc="-10" dirty="0">
                <a:latin typeface="Times New Roman"/>
                <a:cs typeface="Times New Roman"/>
              </a:rPr>
              <a:t>Capability </a:t>
            </a:r>
            <a:r>
              <a:rPr sz="1900" spc="-5" dirty="0">
                <a:latin typeface="Times New Roman"/>
                <a:cs typeface="Times New Roman"/>
              </a:rPr>
              <a:t>maturity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7011" y="4568442"/>
            <a:ext cx="3160395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Prototyping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(d) Iterative </a:t>
            </a:r>
            <a:r>
              <a:rPr sz="1900" spc="-10" dirty="0">
                <a:latin typeface="Times New Roman"/>
                <a:cs typeface="Times New Roman"/>
              </a:rPr>
              <a:t>enhancement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093" y="2834130"/>
            <a:ext cx="4450080" cy="3204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(a) Waterfall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 dirty="0">
              <a:latin typeface="Times New Roman"/>
              <a:cs typeface="Times New Roman"/>
            </a:endParaRPr>
          </a:p>
          <a:p>
            <a:pPr marL="469265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 </a:t>
            </a:r>
            <a:r>
              <a:rPr lang="en-IN" sz="1900" spc="-5" dirty="0" smtClean="0">
                <a:latin typeface="Times New Roman"/>
                <a:cs typeface="Times New Roman"/>
              </a:rPr>
              <a:t>Build </a:t>
            </a:r>
            <a:r>
              <a:rPr sz="1900" spc="-5" dirty="0" smtClean="0">
                <a:latin typeface="Times New Roman"/>
                <a:cs typeface="Times New Roman"/>
              </a:rPr>
              <a:t>and </a:t>
            </a:r>
            <a:r>
              <a:rPr sz="1900" spc="-10" dirty="0">
                <a:latin typeface="Times New Roman"/>
                <a:cs typeface="Times New Roman"/>
              </a:rPr>
              <a:t>fix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 dirty="0">
              <a:latin typeface="Times New Roman"/>
              <a:cs typeface="Times New Roman"/>
            </a:endParaRPr>
          </a:p>
          <a:p>
            <a:pPr marL="434340" lvl="1" indent="-421640">
              <a:lnSpc>
                <a:spcPts val="2275"/>
              </a:lnSpc>
              <a:buAutoNum type="arabicPeriod" startAt="3"/>
              <a:tabLst>
                <a:tab pos="434975" algn="l"/>
              </a:tabLst>
            </a:pPr>
            <a:r>
              <a:rPr sz="1900" spc="-5" dirty="0">
                <a:latin typeface="Times New Roman"/>
                <a:cs typeface="Times New Roman"/>
              </a:rPr>
              <a:t>Which is </a:t>
            </a:r>
            <a:r>
              <a:rPr sz="1900" spc="-10" dirty="0">
                <a:latin typeface="Times New Roman"/>
                <a:cs typeface="Times New Roman"/>
              </a:rPr>
              <a:t>not </a:t>
            </a:r>
            <a:r>
              <a:rPr sz="1900" spc="-5" dirty="0">
                <a:latin typeface="Times New Roman"/>
                <a:cs typeface="Times New Roman"/>
              </a:rPr>
              <a:t>a software life cycle </a:t>
            </a:r>
            <a:r>
              <a:rPr sz="1900" spc="-10" dirty="0">
                <a:latin typeface="Times New Roman"/>
                <a:cs typeface="Times New Roman"/>
              </a:rPr>
              <a:t>model?</a:t>
            </a:r>
            <a:endParaRPr sz="1900" dirty="0">
              <a:latin typeface="Times New Roman"/>
              <a:cs typeface="Times New Roman"/>
            </a:endParaRPr>
          </a:p>
          <a:p>
            <a:pPr marL="797560" lvl="2" indent="-327660">
              <a:lnSpc>
                <a:spcPct val="100000"/>
              </a:lnSpc>
              <a:buAutoNum type="alphaLcParenBoth"/>
              <a:tabLst>
                <a:tab pos="797560" algn="l"/>
              </a:tabLst>
            </a:pPr>
            <a:r>
              <a:rPr sz="1900" spc="-5" dirty="0">
                <a:latin typeface="Times New Roman"/>
                <a:cs typeface="Times New Roman"/>
              </a:rPr>
              <a:t>Waterfall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 dirty="0">
              <a:latin typeface="Times New Roman"/>
              <a:cs typeface="Times New Roman"/>
            </a:endParaRPr>
          </a:p>
          <a:p>
            <a:pPr marL="469265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 Prototyping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 dirty="0">
              <a:latin typeface="Times New Roman"/>
              <a:cs typeface="Times New Roman"/>
            </a:endParaRPr>
          </a:p>
          <a:p>
            <a:pPr marL="436245" lvl="1" indent="-423545">
              <a:lnSpc>
                <a:spcPts val="2275"/>
              </a:lnSpc>
              <a:buAutoNum type="arabicPeriod" startAt="4"/>
              <a:tabLst>
                <a:tab pos="436880" algn="l"/>
              </a:tabLst>
            </a:pPr>
            <a:r>
              <a:rPr sz="1900" spc="-5" dirty="0">
                <a:latin typeface="Times New Roman"/>
                <a:cs typeface="Times New Roman"/>
              </a:rPr>
              <a:t>Project </a:t>
            </a:r>
            <a:r>
              <a:rPr sz="1900" spc="-10" dirty="0">
                <a:latin typeface="Times New Roman"/>
                <a:cs typeface="Times New Roman"/>
              </a:rPr>
              <a:t>risk </a:t>
            </a:r>
            <a:r>
              <a:rPr sz="1900" spc="-5" dirty="0">
                <a:latin typeface="Times New Roman"/>
                <a:cs typeface="Times New Roman"/>
              </a:rPr>
              <a:t>factor is considered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in</a:t>
            </a:r>
            <a:endParaRPr sz="1900" dirty="0">
              <a:latin typeface="Times New Roman"/>
              <a:cs typeface="Times New Roman"/>
            </a:endParaRPr>
          </a:p>
          <a:p>
            <a:pPr marL="797560" lvl="2" indent="-327660">
              <a:lnSpc>
                <a:spcPts val="2275"/>
              </a:lnSpc>
              <a:buAutoNum type="alphaLcParenBoth"/>
              <a:tabLst>
                <a:tab pos="797560" algn="l"/>
              </a:tabLst>
            </a:pPr>
            <a:r>
              <a:rPr sz="1900" spc="-5" dirty="0">
                <a:latin typeface="Times New Roman"/>
                <a:cs typeface="Times New Roman"/>
              </a:rPr>
              <a:t>Waterfall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 dirty="0">
              <a:latin typeface="Times New Roman"/>
              <a:cs typeface="Times New Roman"/>
            </a:endParaRPr>
          </a:p>
          <a:p>
            <a:pPr marL="469265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 Spiral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 dirty="0">
              <a:latin typeface="Times New Roman"/>
              <a:cs typeface="Times New Roman"/>
            </a:endParaRPr>
          </a:p>
          <a:p>
            <a:pPr marL="436245" lvl="1" indent="-423545">
              <a:lnSpc>
                <a:spcPct val="100000"/>
              </a:lnSpc>
              <a:buAutoNum type="arabicPeriod" startAt="5"/>
              <a:tabLst>
                <a:tab pos="436880" algn="l"/>
              </a:tabLst>
            </a:pPr>
            <a:r>
              <a:rPr sz="1900" spc="-5" dirty="0">
                <a:latin typeface="Times New Roman"/>
                <a:cs typeface="Times New Roman"/>
              </a:rPr>
              <a:t>SDLC stands for</a:t>
            </a:r>
            <a:endParaRPr sz="1900" dirty="0">
              <a:latin typeface="Times New Roman"/>
              <a:cs typeface="Times New Roman"/>
            </a:endParaRPr>
          </a:p>
          <a:p>
            <a:pPr marL="798830" lvl="2" indent="-328930">
              <a:lnSpc>
                <a:spcPts val="2275"/>
              </a:lnSpc>
              <a:buAutoNum type="alphaLcParenBoth"/>
              <a:tabLst>
                <a:tab pos="799465" algn="l"/>
              </a:tabLst>
            </a:pPr>
            <a:r>
              <a:rPr sz="1900" spc="-5" dirty="0">
                <a:latin typeface="Times New Roman"/>
                <a:cs typeface="Times New Roman"/>
              </a:rPr>
              <a:t>Software design life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cycle</a:t>
            </a:r>
            <a:endParaRPr sz="1900" dirty="0">
              <a:latin typeface="Times New Roman"/>
              <a:cs typeface="Times New Roman"/>
            </a:endParaRPr>
          </a:p>
          <a:p>
            <a:pPr marL="469265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 System development life </a:t>
            </a:r>
            <a:r>
              <a:rPr sz="1900" spc="-10" dirty="0">
                <a:latin typeface="Times New Roman"/>
                <a:cs typeface="Times New Roman"/>
              </a:rPr>
              <a:t>cycle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7011" y="5435597"/>
            <a:ext cx="3491229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Software development life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cycle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(d) System design life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cycle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1993" y="121919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43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4674" y="500881"/>
            <a:ext cx="4751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40" dirty="0">
                <a:solidFill>
                  <a:srgbClr val="3232CC"/>
                </a:solidFill>
                <a:latin typeface="Times New Roman"/>
                <a:cs typeface="Times New Roman"/>
              </a:rPr>
              <a:t>Multiple </a:t>
            </a:r>
            <a:r>
              <a:rPr sz="4000" spc="-370" dirty="0">
                <a:solidFill>
                  <a:srgbClr val="3232CC"/>
                </a:solidFill>
                <a:latin typeface="Times New Roman"/>
                <a:cs typeface="Times New Roman"/>
              </a:rPr>
              <a:t>Choice</a:t>
            </a:r>
            <a:r>
              <a:rPr sz="4000" spc="-15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4000" spc="-245" dirty="0">
                <a:solidFill>
                  <a:srgbClr val="3232CC"/>
                </a:solidFill>
                <a:latin typeface="Times New Roman"/>
                <a:cs typeface="Times New Roman"/>
              </a:rPr>
              <a:t>Questions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093" y="1191653"/>
            <a:ext cx="7366634" cy="80200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740"/>
              </a:spcBef>
            </a:pPr>
            <a:r>
              <a:rPr sz="2200" spc="-5" dirty="0">
                <a:latin typeface="Times New Roman"/>
                <a:cs typeface="Times New Roman"/>
              </a:rPr>
              <a:t>Note: Select </a:t>
            </a:r>
            <a:r>
              <a:rPr sz="2200" spc="-10" dirty="0">
                <a:latin typeface="Times New Roman"/>
                <a:cs typeface="Times New Roman"/>
              </a:rPr>
              <a:t>most </a:t>
            </a:r>
            <a:r>
              <a:rPr sz="2200" dirty="0">
                <a:latin typeface="Times New Roman"/>
                <a:cs typeface="Times New Roman"/>
              </a:rPr>
              <a:t>appropriate </a:t>
            </a:r>
            <a:r>
              <a:rPr sz="2200" spc="-5" dirty="0">
                <a:latin typeface="Times New Roman"/>
                <a:cs typeface="Times New Roman"/>
              </a:rPr>
              <a:t>answer </a:t>
            </a:r>
            <a:r>
              <a:rPr sz="2200" spc="5" dirty="0">
                <a:latin typeface="Times New Roman"/>
                <a:cs typeface="Times New Roman"/>
              </a:rPr>
              <a:t>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following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questions: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900" dirty="0">
                <a:latin typeface="Times New Roman"/>
                <a:cs typeface="Times New Roman"/>
              </a:rPr>
              <a:t>2.6 </a:t>
            </a:r>
            <a:r>
              <a:rPr sz="1900" spc="-5" dirty="0">
                <a:latin typeface="Times New Roman"/>
                <a:cs typeface="Times New Roman"/>
              </a:rPr>
              <a:t>Build and fix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has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7003" y="1968499"/>
            <a:ext cx="1190625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1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phase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(d) 4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phases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7010" y="2834130"/>
            <a:ext cx="339344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Software requirements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solution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(d) none of the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above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7013" y="3701286"/>
            <a:ext cx="264731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accommodating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change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(d) none of the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above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7011" y="4568442"/>
            <a:ext cx="3690620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Relative application</a:t>
            </a:r>
            <a:r>
              <a:rPr sz="1900" spc="-10" dirty="0">
                <a:latin typeface="Times New Roman"/>
                <a:cs typeface="Times New Roman"/>
              </a:rPr>
              <a:t> development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(d) </a:t>
            </a:r>
            <a:r>
              <a:rPr sz="1900" spc="-10" dirty="0">
                <a:latin typeface="Times New Roman"/>
                <a:cs typeface="Times New Roman"/>
              </a:rPr>
              <a:t>Repeated </a:t>
            </a:r>
            <a:r>
              <a:rPr sz="1900" spc="-5" dirty="0">
                <a:latin typeface="Times New Roman"/>
                <a:cs typeface="Times New Roman"/>
              </a:rPr>
              <a:t>application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development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093" y="1968499"/>
            <a:ext cx="4291330" cy="4069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(a) 3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phases</a:t>
            </a:r>
            <a:endParaRPr sz="1900" dirty="0">
              <a:latin typeface="Times New Roman"/>
              <a:cs typeface="Times New Roman"/>
            </a:endParaRPr>
          </a:p>
          <a:p>
            <a:pPr marL="469265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 2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phases</a:t>
            </a:r>
            <a:endParaRPr sz="1900" dirty="0">
              <a:latin typeface="Times New Roman"/>
              <a:cs typeface="Times New Roman"/>
            </a:endParaRPr>
          </a:p>
          <a:p>
            <a:pPr marL="436245" lvl="1" indent="-423545">
              <a:lnSpc>
                <a:spcPts val="2275"/>
              </a:lnSpc>
              <a:buAutoNum type="arabicPeriod" startAt="7"/>
              <a:tabLst>
                <a:tab pos="436880" algn="l"/>
              </a:tabLst>
            </a:pPr>
            <a:r>
              <a:rPr sz="1900" spc="-5" dirty="0">
                <a:latin typeface="Times New Roman"/>
                <a:cs typeface="Times New Roman"/>
              </a:rPr>
              <a:t>SRS stands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for</a:t>
            </a:r>
            <a:endParaRPr sz="1900" dirty="0">
              <a:latin typeface="Times New Roman"/>
              <a:cs typeface="Times New Roman"/>
            </a:endParaRPr>
          </a:p>
          <a:p>
            <a:pPr marL="798830" lvl="2" indent="-328930">
              <a:lnSpc>
                <a:spcPts val="2275"/>
              </a:lnSpc>
              <a:buAutoNum type="alphaLcParenBoth"/>
              <a:tabLst>
                <a:tab pos="799465" algn="l"/>
              </a:tabLst>
            </a:pPr>
            <a:r>
              <a:rPr sz="1900" spc="-5" dirty="0">
                <a:latin typeface="Times New Roman"/>
                <a:cs typeface="Times New Roman"/>
              </a:rPr>
              <a:t>Software requirements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specification</a:t>
            </a:r>
            <a:endParaRPr sz="1900" dirty="0">
              <a:latin typeface="Times New Roman"/>
              <a:cs typeface="Times New Roman"/>
            </a:endParaRPr>
          </a:p>
          <a:p>
            <a:pPr marL="469265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 System requirements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specification</a:t>
            </a:r>
            <a:endParaRPr sz="1900" dirty="0">
              <a:latin typeface="Times New Roman"/>
              <a:cs typeface="Times New Roman"/>
            </a:endParaRPr>
          </a:p>
          <a:p>
            <a:pPr marL="434340" lvl="1" indent="-421640">
              <a:lnSpc>
                <a:spcPts val="2275"/>
              </a:lnSpc>
              <a:buAutoNum type="arabicPeriod" startAt="8"/>
              <a:tabLst>
                <a:tab pos="434975" algn="l"/>
              </a:tabLst>
            </a:pPr>
            <a:r>
              <a:rPr sz="1900" spc="-5" dirty="0">
                <a:latin typeface="Times New Roman"/>
                <a:cs typeface="Times New Roman"/>
              </a:rPr>
              <a:t>Waterfall </a:t>
            </a:r>
            <a:r>
              <a:rPr sz="1900" spc="-10" dirty="0">
                <a:latin typeface="Times New Roman"/>
                <a:cs typeface="Times New Roman"/>
              </a:rPr>
              <a:t>model </a:t>
            </a:r>
            <a:r>
              <a:rPr sz="1900" spc="-5" dirty="0">
                <a:latin typeface="Times New Roman"/>
                <a:cs typeface="Times New Roman"/>
              </a:rPr>
              <a:t>is not suitable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for</a:t>
            </a:r>
            <a:endParaRPr sz="1900" dirty="0">
              <a:latin typeface="Times New Roman"/>
              <a:cs typeface="Times New Roman"/>
            </a:endParaRPr>
          </a:p>
          <a:p>
            <a:pPr marL="798830" lvl="2" indent="-328930">
              <a:lnSpc>
                <a:spcPct val="100000"/>
              </a:lnSpc>
              <a:buAutoNum type="alphaLcParenBoth"/>
              <a:tabLst>
                <a:tab pos="799465" algn="l"/>
              </a:tabLst>
            </a:pPr>
            <a:r>
              <a:rPr sz="1900" spc="-10" dirty="0">
                <a:latin typeface="Times New Roman"/>
                <a:cs typeface="Times New Roman"/>
              </a:rPr>
              <a:t>small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projects</a:t>
            </a:r>
            <a:endParaRPr sz="1900" dirty="0">
              <a:latin typeface="Times New Roman"/>
              <a:cs typeface="Times New Roman"/>
            </a:endParaRPr>
          </a:p>
          <a:p>
            <a:pPr marL="469265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 </a:t>
            </a:r>
            <a:r>
              <a:rPr sz="1900" spc="-10" dirty="0">
                <a:latin typeface="Times New Roman"/>
                <a:cs typeface="Times New Roman"/>
              </a:rPr>
              <a:t>complex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projects</a:t>
            </a:r>
            <a:endParaRPr sz="1900" dirty="0">
              <a:latin typeface="Times New Roman"/>
              <a:cs typeface="Times New Roman"/>
            </a:endParaRPr>
          </a:p>
          <a:p>
            <a:pPr marL="436245" lvl="1" indent="-423545">
              <a:lnSpc>
                <a:spcPts val="2275"/>
              </a:lnSpc>
              <a:buAutoNum type="arabicPeriod" startAt="9"/>
              <a:tabLst>
                <a:tab pos="436880" algn="l"/>
              </a:tabLst>
            </a:pPr>
            <a:r>
              <a:rPr sz="1900" spc="-10" dirty="0">
                <a:latin typeface="Times New Roman"/>
                <a:cs typeface="Times New Roman"/>
              </a:rPr>
              <a:t>RAD </a:t>
            </a:r>
            <a:r>
              <a:rPr sz="1900" spc="-5" dirty="0">
                <a:latin typeface="Times New Roman"/>
                <a:cs typeface="Times New Roman"/>
              </a:rPr>
              <a:t>stands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for</a:t>
            </a:r>
            <a:endParaRPr sz="1900" dirty="0">
              <a:latin typeface="Times New Roman"/>
              <a:cs typeface="Times New Roman"/>
            </a:endParaRPr>
          </a:p>
          <a:p>
            <a:pPr marL="798830" lvl="2" indent="-328930">
              <a:lnSpc>
                <a:spcPts val="2275"/>
              </a:lnSpc>
              <a:buAutoNum type="alphaLcParenBoth"/>
              <a:tabLst>
                <a:tab pos="799465" algn="l"/>
              </a:tabLst>
            </a:pPr>
            <a:r>
              <a:rPr sz="1900" spc="-5" dirty="0">
                <a:latin typeface="Times New Roman"/>
                <a:cs typeface="Times New Roman"/>
              </a:rPr>
              <a:t>Rapid application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development</a:t>
            </a:r>
            <a:endParaRPr sz="1900" dirty="0">
              <a:latin typeface="Times New Roman"/>
              <a:cs typeface="Times New Roman"/>
            </a:endParaRPr>
          </a:p>
          <a:p>
            <a:pPr marL="469265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 Ready application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development</a:t>
            </a:r>
            <a:endParaRPr sz="1900" dirty="0">
              <a:latin typeface="Times New Roman"/>
              <a:cs typeface="Times New Roman"/>
            </a:endParaRPr>
          </a:p>
          <a:p>
            <a:pPr marL="495300" lvl="1" indent="-482600">
              <a:lnSpc>
                <a:spcPct val="100000"/>
              </a:lnSpc>
              <a:buAutoNum type="arabicPeriod" startAt="10"/>
              <a:tabLst>
                <a:tab pos="495934" algn="l"/>
              </a:tabLst>
            </a:pPr>
            <a:r>
              <a:rPr sz="1900" spc="-10" dirty="0">
                <a:latin typeface="Times New Roman"/>
                <a:cs typeface="Times New Roman"/>
              </a:rPr>
              <a:t>RAD </a:t>
            </a:r>
            <a:r>
              <a:rPr sz="1900" spc="-5" dirty="0">
                <a:latin typeface="Times New Roman"/>
                <a:cs typeface="Times New Roman"/>
              </a:rPr>
              <a:t>model </a:t>
            </a:r>
            <a:r>
              <a:rPr sz="1900" spc="-10" dirty="0">
                <a:latin typeface="Times New Roman"/>
                <a:cs typeface="Times New Roman"/>
              </a:rPr>
              <a:t>was </a:t>
            </a:r>
            <a:r>
              <a:rPr sz="1900" spc="-5" dirty="0">
                <a:latin typeface="Times New Roman"/>
                <a:cs typeface="Times New Roman"/>
              </a:rPr>
              <a:t>proposed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by</a:t>
            </a:r>
            <a:endParaRPr sz="1900" dirty="0">
              <a:latin typeface="Times New Roman"/>
              <a:cs typeface="Times New Roman"/>
            </a:endParaRPr>
          </a:p>
          <a:p>
            <a:pPr marL="798830" lvl="2" indent="-328930">
              <a:lnSpc>
                <a:spcPts val="2275"/>
              </a:lnSpc>
              <a:buAutoNum type="alphaLcParenBoth"/>
              <a:tabLst>
                <a:tab pos="799465" algn="l"/>
              </a:tabLst>
            </a:pPr>
            <a:r>
              <a:rPr sz="1900" spc="-5" dirty="0">
                <a:latin typeface="Times New Roman"/>
                <a:cs typeface="Times New Roman"/>
              </a:rPr>
              <a:t>Lucent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Technologies</a:t>
            </a:r>
            <a:endParaRPr sz="1900" dirty="0">
              <a:latin typeface="Times New Roman"/>
              <a:cs typeface="Times New Roman"/>
            </a:endParaRPr>
          </a:p>
          <a:p>
            <a:pPr marL="469265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IBM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7011" y="5435597"/>
            <a:ext cx="1318260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Motorola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(d)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Microsoft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993" y="121919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44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4674" y="500881"/>
            <a:ext cx="4751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40" dirty="0">
                <a:solidFill>
                  <a:srgbClr val="3232CC"/>
                </a:solidFill>
                <a:latin typeface="Times New Roman"/>
                <a:cs typeface="Times New Roman"/>
              </a:rPr>
              <a:t>Multiple </a:t>
            </a:r>
            <a:r>
              <a:rPr sz="4000" spc="-370" dirty="0">
                <a:solidFill>
                  <a:srgbClr val="3232CC"/>
                </a:solidFill>
                <a:latin typeface="Times New Roman"/>
                <a:cs typeface="Times New Roman"/>
              </a:rPr>
              <a:t>Choice</a:t>
            </a:r>
            <a:r>
              <a:rPr sz="4000" spc="-15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4000" spc="-245" dirty="0">
                <a:solidFill>
                  <a:srgbClr val="3232CC"/>
                </a:solidFill>
                <a:latin typeface="Times New Roman"/>
                <a:cs typeface="Times New Roman"/>
              </a:rPr>
              <a:t>Questions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093" y="1191653"/>
            <a:ext cx="8453755" cy="80200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740"/>
              </a:spcBef>
            </a:pPr>
            <a:r>
              <a:rPr sz="2200" spc="-5" dirty="0">
                <a:latin typeface="Times New Roman"/>
                <a:cs typeface="Times New Roman"/>
              </a:rPr>
              <a:t>Note: Select </a:t>
            </a:r>
            <a:r>
              <a:rPr sz="2200" spc="-10" dirty="0">
                <a:latin typeface="Times New Roman"/>
                <a:cs typeface="Times New Roman"/>
              </a:rPr>
              <a:t>most </a:t>
            </a:r>
            <a:r>
              <a:rPr sz="2200" dirty="0">
                <a:latin typeface="Times New Roman"/>
                <a:cs typeface="Times New Roman"/>
              </a:rPr>
              <a:t>appropriate </a:t>
            </a:r>
            <a:r>
              <a:rPr sz="2200" spc="-5" dirty="0">
                <a:latin typeface="Times New Roman"/>
                <a:cs typeface="Times New Roman"/>
              </a:rPr>
              <a:t>answer </a:t>
            </a:r>
            <a:r>
              <a:rPr sz="2200" spc="5" dirty="0">
                <a:latin typeface="Times New Roman"/>
                <a:cs typeface="Times New Roman"/>
              </a:rPr>
              <a:t>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following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questions: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900" spc="-5" dirty="0">
                <a:latin typeface="Times New Roman"/>
                <a:cs typeface="Times New Roman"/>
              </a:rPr>
              <a:t>2.11 If requirements are easily understandable and defined,which </a:t>
            </a:r>
            <a:r>
              <a:rPr sz="1900" spc="-10" dirty="0">
                <a:latin typeface="Times New Roman"/>
                <a:cs typeface="Times New Roman"/>
              </a:rPr>
              <a:t>model </a:t>
            </a:r>
            <a:r>
              <a:rPr sz="1900" spc="-5" dirty="0">
                <a:latin typeface="Times New Roman"/>
                <a:cs typeface="Times New Roman"/>
              </a:rPr>
              <a:t>is </a:t>
            </a:r>
            <a:r>
              <a:rPr sz="1900" spc="-10" dirty="0">
                <a:latin typeface="Times New Roman"/>
                <a:cs typeface="Times New Roman"/>
              </a:rPr>
              <a:t>best</a:t>
            </a:r>
            <a:r>
              <a:rPr sz="1900" spc="1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suited?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293" y="1968499"/>
            <a:ext cx="1924685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(a) Waterfall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 Spiral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7011" y="1968499"/>
            <a:ext cx="2168525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Prototyping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(d) None of </a:t>
            </a:r>
            <a:r>
              <a:rPr sz="1900" spc="-10" dirty="0">
                <a:latin typeface="Times New Roman"/>
                <a:cs typeface="Times New Roman"/>
              </a:rPr>
              <a:t>the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above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093" y="2546094"/>
            <a:ext cx="74631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2.12 If requirements are frequently changing, which </a:t>
            </a:r>
            <a:r>
              <a:rPr sz="1900" spc="-10" dirty="0">
                <a:latin typeface="Times New Roman"/>
                <a:cs typeface="Times New Roman"/>
              </a:rPr>
              <a:t>model </a:t>
            </a:r>
            <a:r>
              <a:rPr sz="1900" spc="-5" dirty="0">
                <a:latin typeface="Times New Roman"/>
                <a:cs typeface="Times New Roman"/>
              </a:rPr>
              <a:t>is to be</a:t>
            </a:r>
            <a:r>
              <a:rPr sz="1900" spc="1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selected?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293" y="2834130"/>
            <a:ext cx="192468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(a) Waterfall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(c) </a:t>
            </a:r>
            <a:r>
              <a:rPr sz="1900" spc="-10" dirty="0">
                <a:latin typeface="Times New Roman"/>
                <a:cs typeface="Times New Roman"/>
              </a:rPr>
              <a:t>RAD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7011" y="2834130"/>
            <a:ext cx="316039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Prototyping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(d) Iterative </a:t>
            </a:r>
            <a:r>
              <a:rPr sz="1900" spc="-10" dirty="0">
                <a:latin typeface="Times New Roman"/>
                <a:cs typeface="Times New Roman"/>
              </a:rPr>
              <a:t>enhancement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093" y="3411726"/>
            <a:ext cx="657605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2.13 If </a:t>
            </a:r>
            <a:r>
              <a:rPr sz="1900" spc="-10" dirty="0">
                <a:latin typeface="Times New Roman"/>
                <a:cs typeface="Times New Roman"/>
              </a:rPr>
              <a:t>user </a:t>
            </a:r>
            <a:r>
              <a:rPr sz="1900" spc="-5" dirty="0">
                <a:latin typeface="Times New Roman"/>
                <a:cs typeface="Times New Roman"/>
              </a:rPr>
              <a:t>participation is available, which </a:t>
            </a:r>
            <a:r>
              <a:rPr sz="1900" spc="-10" dirty="0">
                <a:latin typeface="Times New Roman"/>
                <a:cs typeface="Times New Roman"/>
              </a:rPr>
              <a:t>model </a:t>
            </a:r>
            <a:r>
              <a:rPr sz="1900" spc="-5" dirty="0">
                <a:latin typeface="Times New Roman"/>
                <a:cs typeface="Times New Roman"/>
              </a:rPr>
              <a:t>is to be</a:t>
            </a:r>
            <a:r>
              <a:rPr sz="1900" spc="9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chosen?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293" y="3701286"/>
            <a:ext cx="192468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(a) Waterfall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(c) Spiral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7011" y="3701286"/>
            <a:ext cx="316039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Iterative </a:t>
            </a:r>
            <a:r>
              <a:rPr sz="1900" spc="-10" dirty="0">
                <a:latin typeface="Times New Roman"/>
                <a:cs typeface="Times New Roman"/>
              </a:rPr>
              <a:t>enhancement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(d) </a:t>
            </a:r>
            <a:r>
              <a:rPr sz="1900" spc="-10" dirty="0">
                <a:latin typeface="Times New Roman"/>
                <a:cs typeface="Times New Roman"/>
              </a:rPr>
              <a:t>RAD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093" y="4278882"/>
            <a:ext cx="74250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2.14 If </a:t>
            </a:r>
            <a:r>
              <a:rPr sz="1900" spc="-10" dirty="0">
                <a:latin typeface="Times New Roman"/>
                <a:cs typeface="Times New Roman"/>
              </a:rPr>
              <a:t>limited user </a:t>
            </a:r>
            <a:r>
              <a:rPr sz="1900" spc="-5" dirty="0">
                <a:latin typeface="Times New Roman"/>
                <a:cs typeface="Times New Roman"/>
              </a:rPr>
              <a:t>participation is available, which </a:t>
            </a:r>
            <a:r>
              <a:rPr sz="1900" spc="-10" dirty="0">
                <a:latin typeface="Times New Roman"/>
                <a:cs typeface="Times New Roman"/>
              </a:rPr>
              <a:t>model </a:t>
            </a:r>
            <a:r>
              <a:rPr sz="1900" spc="-5" dirty="0">
                <a:latin typeface="Times New Roman"/>
                <a:cs typeface="Times New Roman"/>
              </a:rPr>
              <a:t>is to be</a:t>
            </a:r>
            <a:r>
              <a:rPr sz="1900" spc="16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selected?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293" y="4568442"/>
            <a:ext cx="3147060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(a) Waterfall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 Iterative </a:t>
            </a:r>
            <a:r>
              <a:rPr sz="1900" spc="-10" dirty="0">
                <a:latin typeface="Times New Roman"/>
                <a:cs typeface="Times New Roman"/>
              </a:rPr>
              <a:t>enhancement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67011" y="4568442"/>
            <a:ext cx="1965960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Spiral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(d) </a:t>
            </a:r>
            <a:r>
              <a:rPr sz="1900" spc="-10" dirty="0">
                <a:latin typeface="Times New Roman"/>
                <a:cs typeface="Times New Roman"/>
              </a:rPr>
              <a:t>any </a:t>
            </a:r>
            <a:r>
              <a:rPr sz="1900" spc="-5" dirty="0">
                <a:latin typeface="Times New Roman"/>
                <a:cs typeface="Times New Roman"/>
              </a:rPr>
              <a:t>of the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above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3093" y="5146037"/>
            <a:ext cx="78943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2.15 If project </a:t>
            </a:r>
            <a:r>
              <a:rPr sz="1900" spc="-10" dirty="0">
                <a:latin typeface="Times New Roman"/>
                <a:cs typeface="Times New Roman"/>
              </a:rPr>
              <a:t>is </a:t>
            </a:r>
            <a:r>
              <a:rPr sz="1900" spc="-5" dirty="0">
                <a:latin typeface="Times New Roman"/>
                <a:cs typeface="Times New Roman"/>
              </a:rPr>
              <a:t>the </a:t>
            </a:r>
            <a:r>
              <a:rPr sz="1900" spc="-10" dirty="0">
                <a:latin typeface="Times New Roman"/>
                <a:cs typeface="Times New Roman"/>
              </a:rPr>
              <a:t>enhancement </a:t>
            </a:r>
            <a:r>
              <a:rPr sz="1900" spc="-5" dirty="0">
                <a:latin typeface="Times New Roman"/>
                <a:cs typeface="Times New Roman"/>
              </a:rPr>
              <a:t>of existing </a:t>
            </a:r>
            <a:r>
              <a:rPr sz="1900" spc="-10" dirty="0">
                <a:latin typeface="Times New Roman"/>
                <a:cs typeface="Times New Roman"/>
              </a:rPr>
              <a:t>system, </a:t>
            </a:r>
            <a:r>
              <a:rPr sz="1900" spc="-5" dirty="0">
                <a:latin typeface="Times New Roman"/>
                <a:cs typeface="Times New Roman"/>
              </a:rPr>
              <a:t>which </a:t>
            </a:r>
            <a:r>
              <a:rPr sz="1900" spc="-10" dirty="0">
                <a:latin typeface="Times New Roman"/>
                <a:cs typeface="Times New Roman"/>
              </a:rPr>
              <a:t>model </a:t>
            </a:r>
            <a:r>
              <a:rPr sz="1900" spc="-5" dirty="0">
                <a:latin typeface="Times New Roman"/>
                <a:cs typeface="Times New Roman"/>
              </a:rPr>
              <a:t>is </a:t>
            </a:r>
            <a:r>
              <a:rPr sz="1900" spc="-10" dirty="0">
                <a:latin typeface="Times New Roman"/>
                <a:cs typeface="Times New Roman"/>
              </a:rPr>
              <a:t>best</a:t>
            </a:r>
            <a:r>
              <a:rPr sz="1900" spc="2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suited?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0293" y="5435597"/>
            <a:ext cx="3147060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(a) Waterfall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 Iterative </a:t>
            </a:r>
            <a:r>
              <a:rPr sz="1900" spc="-10" dirty="0">
                <a:latin typeface="Times New Roman"/>
                <a:cs typeface="Times New Roman"/>
              </a:rPr>
              <a:t>enhancement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67011" y="5435597"/>
            <a:ext cx="2168525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Prototyping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(d) Spiral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1993" y="121919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45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4674" y="500881"/>
            <a:ext cx="4751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40" dirty="0">
                <a:solidFill>
                  <a:srgbClr val="3232CC"/>
                </a:solidFill>
                <a:latin typeface="Times New Roman"/>
                <a:cs typeface="Times New Roman"/>
              </a:rPr>
              <a:t>Multiple </a:t>
            </a:r>
            <a:r>
              <a:rPr sz="4000" spc="-370" dirty="0">
                <a:solidFill>
                  <a:srgbClr val="3232CC"/>
                </a:solidFill>
                <a:latin typeface="Times New Roman"/>
                <a:cs typeface="Times New Roman"/>
              </a:rPr>
              <a:t>Choice</a:t>
            </a:r>
            <a:r>
              <a:rPr sz="4000" spc="-15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4000" spc="-245" dirty="0">
                <a:solidFill>
                  <a:srgbClr val="3232CC"/>
                </a:solidFill>
                <a:latin typeface="Times New Roman"/>
                <a:cs typeface="Times New Roman"/>
              </a:rPr>
              <a:t>Questions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093" y="1191653"/>
            <a:ext cx="7366634" cy="80200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740"/>
              </a:spcBef>
            </a:pPr>
            <a:r>
              <a:rPr sz="2200" spc="-5" dirty="0">
                <a:latin typeface="Times New Roman"/>
                <a:cs typeface="Times New Roman"/>
              </a:rPr>
              <a:t>Note: Select </a:t>
            </a:r>
            <a:r>
              <a:rPr sz="2200" spc="-10" dirty="0">
                <a:latin typeface="Times New Roman"/>
                <a:cs typeface="Times New Roman"/>
              </a:rPr>
              <a:t>most </a:t>
            </a:r>
            <a:r>
              <a:rPr sz="2200" dirty="0">
                <a:latin typeface="Times New Roman"/>
                <a:cs typeface="Times New Roman"/>
              </a:rPr>
              <a:t>appropriate </a:t>
            </a:r>
            <a:r>
              <a:rPr sz="2200" spc="-5" dirty="0">
                <a:latin typeface="Times New Roman"/>
                <a:cs typeface="Times New Roman"/>
              </a:rPr>
              <a:t>answer </a:t>
            </a:r>
            <a:r>
              <a:rPr sz="2200" spc="5" dirty="0">
                <a:latin typeface="Times New Roman"/>
                <a:cs typeface="Times New Roman"/>
              </a:rPr>
              <a:t>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following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questions: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900" spc="-5" dirty="0">
                <a:latin typeface="Times New Roman"/>
                <a:cs typeface="Times New Roman"/>
              </a:rPr>
              <a:t>2.16 Which </a:t>
            </a:r>
            <a:r>
              <a:rPr sz="1900" spc="-10" dirty="0">
                <a:latin typeface="Times New Roman"/>
                <a:cs typeface="Times New Roman"/>
              </a:rPr>
              <a:t>one </a:t>
            </a:r>
            <a:r>
              <a:rPr sz="1900" spc="-5" dirty="0">
                <a:latin typeface="Times New Roman"/>
                <a:cs typeface="Times New Roman"/>
              </a:rPr>
              <a:t>is the </a:t>
            </a:r>
            <a:r>
              <a:rPr sz="1900" spc="-10" dirty="0">
                <a:latin typeface="Times New Roman"/>
                <a:cs typeface="Times New Roman"/>
              </a:rPr>
              <a:t>most </a:t>
            </a:r>
            <a:r>
              <a:rPr sz="1900" spc="-5" dirty="0">
                <a:latin typeface="Times New Roman"/>
                <a:cs typeface="Times New Roman"/>
              </a:rPr>
              <a:t>important feature of spiral</a:t>
            </a:r>
            <a:r>
              <a:rPr sz="1900" spc="7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model?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293" y="1968499"/>
            <a:ext cx="2874010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(a) Quality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management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 Performance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management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7010" y="1968499"/>
            <a:ext cx="2657475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</a:t>
            </a:r>
            <a:r>
              <a:rPr sz="1900" spc="-10" dirty="0">
                <a:latin typeface="Times New Roman"/>
                <a:cs typeface="Times New Roman"/>
              </a:rPr>
              <a:t>Risk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management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(d) Efficiency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management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093" y="2546094"/>
            <a:ext cx="73710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2.17 </a:t>
            </a:r>
            <a:r>
              <a:rPr sz="1900" spc="-10" dirty="0">
                <a:latin typeface="Times New Roman"/>
                <a:cs typeface="Times New Roman"/>
              </a:rPr>
              <a:t>Most </a:t>
            </a:r>
            <a:r>
              <a:rPr sz="1900" spc="-5" dirty="0">
                <a:latin typeface="Times New Roman"/>
                <a:cs typeface="Times New Roman"/>
              </a:rPr>
              <a:t>suitable </a:t>
            </a:r>
            <a:r>
              <a:rPr sz="1900" spc="-10" dirty="0">
                <a:latin typeface="Times New Roman"/>
                <a:cs typeface="Times New Roman"/>
              </a:rPr>
              <a:t>model </a:t>
            </a:r>
            <a:r>
              <a:rPr sz="1900" spc="-5" dirty="0">
                <a:latin typeface="Times New Roman"/>
                <a:cs typeface="Times New Roman"/>
              </a:rPr>
              <a:t>for new technology </a:t>
            </a:r>
            <a:r>
              <a:rPr sz="1900" spc="-10" dirty="0">
                <a:latin typeface="Times New Roman"/>
                <a:cs typeface="Times New Roman"/>
              </a:rPr>
              <a:t>that </a:t>
            </a:r>
            <a:r>
              <a:rPr sz="1900" spc="-5" dirty="0">
                <a:latin typeface="Times New Roman"/>
                <a:cs typeface="Times New Roman"/>
              </a:rPr>
              <a:t>is not well understood</a:t>
            </a:r>
            <a:r>
              <a:rPr sz="1900" spc="14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is: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293" y="2834130"/>
            <a:ext cx="314706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(a) Waterfall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(c) Iterative </a:t>
            </a:r>
            <a:r>
              <a:rPr sz="1900" spc="-10" dirty="0">
                <a:latin typeface="Times New Roman"/>
                <a:cs typeface="Times New Roman"/>
              </a:rPr>
              <a:t>enhancement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7011" y="2834130"/>
            <a:ext cx="359029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</a:t>
            </a:r>
            <a:r>
              <a:rPr sz="1900" spc="-10" dirty="0">
                <a:latin typeface="Times New Roman"/>
                <a:cs typeface="Times New Roman"/>
              </a:rPr>
              <a:t>RAD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(d) Evolutionary </a:t>
            </a:r>
            <a:r>
              <a:rPr sz="1900" spc="-10" dirty="0">
                <a:latin typeface="Times New Roman"/>
                <a:cs typeface="Times New Roman"/>
              </a:rPr>
              <a:t>development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093" y="3411726"/>
            <a:ext cx="8326120" cy="54800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69265" marR="5080" indent="-457200">
              <a:lnSpc>
                <a:spcPts val="1839"/>
              </a:lnSpc>
              <a:spcBef>
                <a:spcPts val="520"/>
              </a:spcBef>
            </a:pPr>
            <a:r>
              <a:rPr sz="1900" spc="-5" dirty="0">
                <a:latin typeface="Times New Roman"/>
                <a:cs typeface="Times New Roman"/>
              </a:rPr>
              <a:t>2.18 Statistically, the </a:t>
            </a:r>
            <a:r>
              <a:rPr sz="1900" spc="-10" dirty="0">
                <a:latin typeface="Times New Roman"/>
                <a:cs typeface="Times New Roman"/>
              </a:rPr>
              <a:t>maximum </a:t>
            </a:r>
            <a:r>
              <a:rPr sz="1900" spc="-5" dirty="0">
                <a:latin typeface="Times New Roman"/>
                <a:cs typeface="Times New Roman"/>
              </a:rPr>
              <a:t>percentage of errors belong </a:t>
            </a:r>
            <a:r>
              <a:rPr sz="1900" spc="-10" dirty="0">
                <a:latin typeface="Times New Roman"/>
                <a:cs typeface="Times New Roman"/>
              </a:rPr>
              <a:t>to </a:t>
            </a:r>
            <a:r>
              <a:rPr sz="1900" spc="-5" dirty="0">
                <a:latin typeface="Times New Roman"/>
                <a:cs typeface="Times New Roman"/>
              </a:rPr>
              <a:t>the following phase of  SDLC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293" y="3932934"/>
            <a:ext cx="171831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(a) Coding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(c)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Specifications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7009" y="3932934"/>
            <a:ext cx="313499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Design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(d) Installation and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maintenance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093" y="4510530"/>
            <a:ext cx="55257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2.19 Which </a:t>
            </a:r>
            <a:r>
              <a:rPr sz="1900" spc="-10" dirty="0">
                <a:latin typeface="Times New Roman"/>
                <a:cs typeface="Times New Roman"/>
              </a:rPr>
              <a:t>phase </a:t>
            </a:r>
            <a:r>
              <a:rPr sz="1900" spc="-5" dirty="0">
                <a:latin typeface="Times New Roman"/>
                <a:cs typeface="Times New Roman"/>
              </a:rPr>
              <a:t>is not </a:t>
            </a:r>
            <a:r>
              <a:rPr sz="1900" spc="-10" dirty="0">
                <a:latin typeface="Times New Roman"/>
                <a:cs typeface="Times New Roman"/>
              </a:rPr>
              <a:t>available </a:t>
            </a:r>
            <a:r>
              <a:rPr sz="1900" spc="-5" dirty="0">
                <a:latin typeface="Times New Roman"/>
                <a:cs typeface="Times New Roman"/>
              </a:rPr>
              <a:t>in software life</a:t>
            </a:r>
            <a:r>
              <a:rPr sz="1900" spc="8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cycle?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293" y="4800089"/>
            <a:ext cx="1595755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(a) Coding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Maintenance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67009" y="4800089"/>
            <a:ext cx="1490345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Testing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(d)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Abstraction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3093" y="5377685"/>
            <a:ext cx="72510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2.20 The </a:t>
            </a:r>
            <a:r>
              <a:rPr sz="1900" spc="-10" dirty="0">
                <a:latin typeface="Times New Roman"/>
                <a:cs typeface="Times New Roman"/>
              </a:rPr>
              <a:t>development </a:t>
            </a:r>
            <a:r>
              <a:rPr sz="1900" spc="-5" dirty="0">
                <a:latin typeface="Times New Roman"/>
                <a:cs typeface="Times New Roman"/>
              </a:rPr>
              <a:t>is supposed to proceed linearly through </a:t>
            </a:r>
            <a:r>
              <a:rPr sz="1900" spc="-10" dirty="0">
                <a:latin typeface="Times New Roman"/>
                <a:cs typeface="Times New Roman"/>
              </a:rPr>
              <a:t>the </a:t>
            </a:r>
            <a:r>
              <a:rPr sz="1900" spc="-5" dirty="0">
                <a:latin typeface="Times New Roman"/>
                <a:cs typeface="Times New Roman"/>
              </a:rPr>
              <a:t>phase</a:t>
            </a:r>
            <a:r>
              <a:rPr sz="1900" spc="1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0293" y="5667245"/>
            <a:ext cx="2154555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(a) Spiral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(c) Prototyping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67010" y="5667245"/>
            <a:ext cx="2141220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95"/>
              </a:spcBef>
            </a:pPr>
            <a:r>
              <a:rPr sz="1900" spc="-5" dirty="0">
                <a:latin typeface="Times New Roman"/>
                <a:cs typeface="Times New Roman"/>
              </a:rPr>
              <a:t>(b) Waterfall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model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5"/>
              </a:lnSpc>
            </a:pPr>
            <a:r>
              <a:rPr sz="1900" spc="-5" dirty="0">
                <a:latin typeface="Times New Roman"/>
                <a:cs typeface="Times New Roman"/>
              </a:rPr>
              <a:t>(d) None of </a:t>
            </a:r>
            <a:r>
              <a:rPr sz="1900" spc="-10" dirty="0">
                <a:latin typeface="Times New Roman"/>
                <a:cs typeface="Times New Roman"/>
              </a:rPr>
              <a:t>the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above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1993" y="121919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46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3914" y="500881"/>
            <a:ext cx="1671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70" dirty="0">
                <a:solidFill>
                  <a:srgbClr val="3232CC"/>
                </a:solidFill>
                <a:latin typeface="Times New Roman"/>
                <a:cs typeface="Times New Roman"/>
              </a:rPr>
              <a:t>Exercises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993" y="129539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3093" y="1448815"/>
            <a:ext cx="8714105" cy="447548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6350" lvl="1" algn="just">
              <a:lnSpc>
                <a:spcPct val="80000"/>
              </a:lnSpc>
              <a:spcBef>
                <a:spcPts val="620"/>
              </a:spcBef>
              <a:buAutoNum type="arabicPeriod"/>
              <a:tabLst>
                <a:tab pos="457834" algn="l"/>
              </a:tabLst>
            </a:pPr>
            <a:r>
              <a:rPr sz="2200" spc="-5" dirty="0">
                <a:latin typeface="Times New Roman"/>
                <a:cs typeface="Times New Roman"/>
              </a:rPr>
              <a:t>What </a:t>
            </a:r>
            <a:r>
              <a:rPr sz="2200" spc="-10" dirty="0">
                <a:latin typeface="Times New Roman"/>
                <a:cs typeface="Times New Roman"/>
              </a:rPr>
              <a:t>do </a:t>
            </a:r>
            <a:r>
              <a:rPr sz="2200" dirty="0">
                <a:latin typeface="Times New Roman"/>
                <a:cs typeface="Times New Roman"/>
              </a:rPr>
              <a:t>you </a:t>
            </a:r>
            <a:r>
              <a:rPr sz="2200" spc="-5" dirty="0">
                <a:latin typeface="Times New Roman"/>
                <a:cs typeface="Times New Roman"/>
              </a:rPr>
              <a:t>understand </a:t>
            </a:r>
            <a:r>
              <a:rPr sz="2200" spc="-10" dirty="0">
                <a:latin typeface="Times New Roman"/>
                <a:cs typeface="Times New Roman"/>
              </a:rPr>
              <a:t>by </a:t>
            </a:r>
            <a:r>
              <a:rPr sz="2200" spc="-5" dirty="0">
                <a:latin typeface="Times New Roman"/>
                <a:cs typeface="Times New Roman"/>
              </a:rPr>
              <a:t>the term </a:t>
            </a:r>
            <a:r>
              <a:rPr sz="2200" dirty="0">
                <a:latin typeface="Times New Roman"/>
                <a:cs typeface="Times New Roman"/>
              </a:rPr>
              <a:t>Software </a:t>
            </a:r>
            <a:r>
              <a:rPr sz="2200" spc="-5" dirty="0">
                <a:latin typeface="Times New Roman"/>
                <a:cs typeface="Times New Roman"/>
              </a:rPr>
              <a:t>Development Life Cycle  (SDLC)? </a:t>
            </a:r>
            <a:r>
              <a:rPr sz="2200" spc="-10" dirty="0">
                <a:latin typeface="Times New Roman"/>
                <a:cs typeface="Times New Roman"/>
              </a:rPr>
              <a:t>Why </a:t>
            </a:r>
            <a:r>
              <a:rPr sz="2200" spc="-5" dirty="0">
                <a:latin typeface="Times New Roman"/>
                <a:cs typeface="Times New Roman"/>
              </a:rPr>
              <a:t>is it important to adhere to a life cycle model while  developing a large software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product?</a:t>
            </a:r>
            <a:endParaRPr sz="2200">
              <a:latin typeface="Times New Roman"/>
              <a:cs typeface="Times New Roman"/>
            </a:endParaRPr>
          </a:p>
          <a:p>
            <a:pPr marL="433070" lvl="1" indent="-42037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433705" algn="l"/>
              </a:tabLst>
            </a:pPr>
            <a:r>
              <a:rPr sz="2200" spc="-5" dirty="0">
                <a:latin typeface="Times New Roman"/>
                <a:cs typeface="Times New Roman"/>
              </a:rPr>
              <a:t>What is software </a:t>
            </a:r>
            <a:r>
              <a:rPr sz="2200" dirty="0">
                <a:latin typeface="Times New Roman"/>
                <a:cs typeface="Times New Roman"/>
              </a:rPr>
              <a:t>life </a:t>
            </a:r>
            <a:r>
              <a:rPr sz="2200" spc="-5" dirty="0">
                <a:latin typeface="Times New Roman"/>
                <a:cs typeface="Times New Roman"/>
              </a:rPr>
              <a:t>cycle? Discuss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generic waterfall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model.</a:t>
            </a:r>
            <a:endParaRPr sz="2200">
              <a:latin typeface="Times New Roman"/>
              <a:cs typeface="Times New Roman"/>
            </a:endParaRPr>
          </a:p>
          <a:p>
            <a:pPr marL="12700" marR="5715" lvl="1">
              <a:lnSpc>
                <a:spcPct val="80000"/>
              </a:lnSpc>
              <a:spcBef>
                <a:spcPts val="1485"/>
              </a:spcBef>
              <a:buAutoNum type="arabicPeriod"/>
              <a:tabLst>
                <a:tab pos="456565" algn="l"/>
              </a:tabLst>
            </a:pPr>
            <a:r>
              <a:rPr sz="2200" spc="-5" dirty="0">
                <a:latin typeface="Times New Roman"/>
                <a:cs typeface="Times New Roman"/>
              </a:rPr>
              <a:t>List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advantages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using waterfall model instead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adhoc </a:t>
            </a:r>
            <a:r>
              <a:rPr sz="2200" dirty="0">
                <a:latin typeface="Times New Roman"/>
                <a:cs typeface="Times New Roman"/>
              </a:rPr>
              <a:t>build </a:t>
            </a:r>
            <a:r>
              <a:rPr sz="2200" spc="-5" dirty="0">
                <a:latin typeface="Times New Roman"/>
                <a:cs typeface="Times New Roman"/>
              </a:rPr>
              <a:t>and  fix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model.</a:t>
            </a:r>
            <a:endParaRPr sz="2200">
              <a:latin typeface="Times New Roman"/>
              <a:cs typeface="Times New Roman"/>
            </a:endParaRPr>
          </a:p>
          <a:p>
            <a:pPr marL="12700" marR="5080" lvl="1">
              <a:lnSpc>
                <a:spcPct val="80000"/>
              </a:lnSpc>
              <a:spcBef>
                <a:spcPts val="1755"/>
              </a:spcBef>
              <a:buAutoNum type="arabicPeriod"/>
              <a:tabLst>
                <a:tab pos="532130" algn="l"/>
                <a:tab pos="532765" algn="l"/>
                <a:tab pos="1565275" algn="l"/>
                <a:tab pos="2075814" algn="l"/>
                <a:tab pos="3549650" algn="l"/>
                <a:tab pos="4483735" algn="l"/>
                <a:tab pos="5257800" algn="l"/>
                <a:tab pos="5612765" algn="l"/>
                <a:tab pos="6120765" algn="l"/>
                <a:tab pos="6922134" algn="l"/>
                <a:tab pos="7322820" algn="l"/>
                <a:tab pos="8576945" algn="l"/>
              </a:tabLst>
            </a:pPr>
            <a:r>
              <a:rPr sz="2200" spc="-10" dirty="0">
                <a:latin typeface="Times New Roman"/>
                <a:cs typeface="Times New Roman"/>
              </a:rPr>
              <a:t>D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spc="-10" dirty="0">
                <a:latin typeface="Times New Roman"/>
                <a:cs typeface="Times New Roman"/>
              </a:rPr>
              <a:t>sc</a:t>
            </a:r>
            <a:r>
              <a:rPr sz="2200" spc="-15" dirty="0">
                <a:latin typeface="Times New Roman"/>
                <a:cs typeface="Times New Roman"/>
              </a:rPr>
              <a:t>u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p</a:t>
            </a:r>
            <a:r>
              <a:rPr sz="2200" spc="-5" dirty="0">
                <a:latin typeface="Times New Roman"/>
                <a:cs typeface="Times New Roman"/>
              </a:rPr>
              <a:t>r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20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yp</a:t>
            </a:r>
            <a:r>
              <a:rPr sz="2200" spc="-20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od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l.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W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ff</a:t>
            </a:r>
            <a:r>
              <a:rPr sz="2200" spc="-10" dirty="0">
                <a:latin typeface="Times New Roman"/>
                <a:cs typeface="Times New Roman"/>
              </a:rPr>
              <a:t>ec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o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dirty="0">
                <a:latin typeface="Times New Roman"/>
                <a:cs typeface="Times New Roman"/>
              </a:rPr>
              <a:t>	d</a:t>
            </a:r>
            <a:r>
              <a:rPr sz="2200" spc="-10" dirty="0">
                <a:latin typeface="Times New Roman"/>
                <a:cs typeface="Times New Roman"/>
              </a:rPr>
              <a:t>es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gn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g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a  </a:t>
            </a:r>
            <a:r>
              <a:rPr sz="2200" dirty="0">
                <a:latin typeface="Times New Roman"/>
                <a:cs typeface="Times New Roman"/>
              </a:rPr>
              <a:t>prototype </a:t>
            </a:r>
            <a:r>
              <a:rPr sz="2200" spc="-10" dirty="0">
                <a:latin typeface="Times New Roman"/>
                <a:cs typeface="Times New Roman"/>
              </a:rPr>
              <a:t>on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overall cost </a:t>
            </a:r>
            <a:r>
              <a:rPr sz="2200" dirty="0">
                <a:latin typeface="Times New Roman"/>
                <a:cs typeface="Times New Roman"/>
              </a:rPr>
              <a:t>of the</a:t>
            </a:r>
            <a:r>
              <a:rPr sz="2200" spc="-5" dirty="0">
                <a:latin typeface="Times New Roman"/>
                <a:cs typeface="Times New Roman"/>
              </a:rPr>
              <a:t> project?</a:t>
            </a:r>
            <a:endParaRPr sz="2200">
              <a:latin typeface="Times New Roman"/>
              <a:cs typeface="Times New Roman"/>
            </a:endParaRPr>
          </a:p>
          <a:p>
            <a:pPr marL="433070" lvl="1" indent="-420370">
              <a:lnSpc>
                <a:spcPct val="100000"/>
              </a:lnSpc>
              <a:spcBef>
                <a:spcPts val="1270"/>
              </a:spcBef>
              <a:buAutoNum type="arabicPeriod"/>
              <a:tabLst>
                <a:tab pos="433705" algn="l"/>
              </a:tabLst>
            </a:pPr>
            <a:r>
              <a:rPr sz="2200" spc="-5" dirty="0">
                <a:latin typeface="Times New Roman"/>
                <a:cs typeface="Times New Roman"/>
              </a:rPr>
              <a:t>What are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advantages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developing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prototype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system?</a:t>
            </a:r>
            <a:endParaRPr sz="2200">
              <a:latin typeface="Times New Roman"/>
              <a:cs typeface="Times New Roman"/>
            </a:endParaRPr>
          </a:p>
          <a:p>
            <a:pPr marL="12700" marR="8255" lvl="1">
              <a:lnSpc>
                <a:spcPct val="80000"/>
              </a:lnSpc>
              <a:spcBef>
                <a:spcPts val="1490"/>
              </a:spcBef>
              <a:buAutoNum type="arabicPeriod"/>
              <a:tabLst>
                <a:tab pos="442595" algn="l"/>
              </a:tabLst>
            </a:pPr>
            <a:r>
              <a:rPr sz="2200" spc="-5" dirty="0">
                <a:latin typeface="Times New Roman"/>
                <a:cs typeface="Times New Roman"/>
              </a:rPr>
              <a:t>Describe </a:t>
            </a:r>
            <a:r>
              <a:rPr sz="2200" dirty="0">
                <a:latin typeface="Times New Roman"/>
                <a:cs typeface="Times New Roman"/>
              </a:rPr>
              <a:t>the type of </a:t>
            </a:r>
            <a:r>
              <a:rPr sz="2200" spc="-5" dirty="0">
                <a:latin typeface="Times New Roman"/>
                <a:cs typeface="Times New Roman"/>
              </a:rPr>
              <a:t>situations where iterative enhancement </a:t>
            </a:r>
            <a:r>
              <a:rPr sz="2200" dirty="0">
                <a:latin typeface="Times New Roman"/>
                <a:cs typeface="Times New Roman"/>
              </a:rPr>
              <a:t>model </a:t>
            </a:r>
            <a:r>
              <a:rPr sz="2200" spc="-5" dirty="0">
                <a:latin typeface="Times New Roman"/>
                <a:cs typeface="Times New Roman"/>
              </a:rPr>
              <a:t>might  lead to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difficulties.</a:t>
            </a:r>
            <a:endParaRPr sz="2200">
              <a:latin typeface="Times New Roman"/>
              <a:cs typeface="Times New Roman"/>
            </a:endParaRPr>
          </a:p>
          <a:p>
            <a:pPr marL="433070" lvl="1" indent="-420370" algn="just">
              <a:lnSpc>
                <a:spcPct val="100000"/>
              </a:lnSpc>
              <a:spcBef>
                <a:spcPts val="1245"/>
              </a:spcBef>
              <a:buAutoNum type="arabicPeriod"/>
              <a:tabLst>
                <a:tab pos="433705" algn="l"/>
              </a:tabLst>
            </a:pPr>
            <a:r>
              <a:rPr sz="2200" spc="-5" dirty="0">
                <a:latin typeface="Times New Roman"/>
                <a:cs typeface="Times New Roman"/>
              </a:rPr>
              <a:t>Compare iterative enhancement model and evolutionary process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model.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47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3914" y="500881"/>
            <a:ext cx="1671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70" dirty="0">
                <a:solidFill>
                  <a:srgbClr val="3232CC"/>
                </a:solidFill>
                <a:latin typeface="Times New Roman"/>
                <a:cs typeface="Times New Roman"/>
              </a:rPr>
              <a:t>Exercises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993" y="129539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3093" y="2515615"/>
            <a:ext cx="8711565" cy="38290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715" lvl="1">
              <a:lnSpc>
                <a:spcPct val="80000"/>
              </a:lnSpc>
              <a:spcBef>
                <a:spcPts val="620"/>
              </a:spcBef>
              <a:buAutoNum type="arabicPeriod" startAt="10"/>
              <a:tabLst>
                <a:tab pos="589280" algn="l"/>
              </a:tabLst>
            </a:pPr>
            <a:r>
              <a:rPr sz="2200" spc="-10" dirty="0">
                <a:latin typeface="Times New Roman"/>
                <a:cs typeface="Times New Roman"/>
              </a:rPr>
              <a:t>As </a:t>
            </a:r>
            <a:r>
              <a:rPr sz="2200" spc="-5" dirty="0">
                <a:latin typeface="Times New Roman"/>
                <a:cs typeface="Times New Roman"/>
              </a:rPr>
              <a:t>we move outward along with process flow path </a:t>
            </a:r>
            <a:r>
              <a:rPr sz="2200" dirty="0">
                <a:latin typeface="Times New Roman"/>
                <a:cs typeface="Times New Roman"/>
              </a:rPr>
              <a:t>of the </a:t>
            </a:r>
            <a:r>
              <a:rPr sz="2200" spc="-5" dirty="0">
                <a:latin typeface="Times New Roman"/>
                <a:cs typeface="Times New Roman"/>
              </a:rPr>
              <a:t>spiral model,  what can we </a:t>
            </a:r>
            <a:r>
              <a:rPr sz="2200" spc="-10" dirty="0">
                <a:latin typeface="Times New Roman"/>
                <a:cs typeface="Times New Roman"/>
              </a:rPr>
              <a:t>say </a:t>
            </a:r>
            <a:r>
              <a:rPr sz="2200" spc="-5" dirty="0">
                <a:latin typeface="Times New Roman"/>
                <a:cs typeface="Times New Roman"/>
              </a:rPr>
              <a:t>about software that is being developed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maintained.</a:t>
            </a:r>
            <a:endParaRPr sz="2200">
              <a:latin typeface="Times New Roman"/>
              <a:cs typeface="Times New Roman"/>
            </a:endParaRPr>
          </a:p>
          <a:p>
            <a:pPr marL="12700" marR="5080" lvl="1">
              <a:lnSpc>
                <a:spcPct val="80000"/>
              </a:lnSpc>
              <a:spcBef>
                <a:spcPts val="580"/>
              </a:spcBef>
              <a:buAutoNum type="arabicPeriod" startAt="10"/>
              <a:tabLst>
                <a:tab pos="631190" algn="l"/>
                <a:tab pos="631825" algn="l"/>
                <a:tab pos="1301750" algn="l"/>
                <a:tab pos="1941830" algn="l"/>
                <a:tab pos="2968625" algn="l"/>
                <a:tab pos="3642360" algn="l"/>
                <a:tab pos="4424045" algn="l"/>
                <a:tab pos="5191125" algn="l"/>
                <a:tab pos="5663565" algn="l"/>
                <a:tab pos="6414770" algn="l"/>
                <a:tab pos="7371715" algn="l"/>
                <a:tab pos="7736205" algn="l"/>
              </a:tabLst>
            </a:pPr>
            <a:r>
              <a:rPr sz="2200" spc="-10" dirty="0">
                <a:latin typeface="Times New Roman"/>
                <a:cs typeface="Times New Roman"/>
              </a:rPr>
              <a:t>H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w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Times New Roman"/>
                <a:cs typeface="Times New Roman"/>
              </a:rPr>
              <a:t>d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“</a:t>
            </a:r>
            <a:r>
              <a:rPr sz="2200" dirty="0">
                <a:latin typeface="Times New Roman"/>
                <a:cs typeface="Times New Roman"/>
              </a:rPr>
              <a:t>p</a:t>
            </a:r>
            <a:r>
              <a:rPr sz="2200" spc="-5" dirty="0">
                <a:latin typeface="Times New Roman"/>
                <a:cs typeface="Times New Roman"/>
              </a:rPr>
              <a:t>r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j</a:t>
            </a:r>
            <a:r>
              <a:rPr sz="2200" spc="-10" dirty="0">
                <a:latin typeface="Times New Roman"/>
                <a:cs typeface="Times New Roman"/>
              </a:rPr>
              <a:t>ec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ri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k</a:t>
            </a:r>
            <a:r>
              <a:rPr sz="2200" spc="-5" dirty="0">
                <a:latin typeface="Times New Roman"/>
                <a:cs typeface="Times New Roman"/>
              </a:rPr>
              <a:t>”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spc="-10" dirty="0">
                <a:latin typeface="Times New Roman"/>
                <a:cs typeface="Times New Roman"/>
              </a:rPr>
              <a:t>ac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r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ff</a:t>
            </a:r>
            <a:r>
              <a:rPr sz="2200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c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15" dirty="0">
                <a:latin typeface="Times New Roman"/>
                <a:cs typeface="Times New Roman"/>
              </a:rPr>
              <a:t>p</a:t>
            </a:r>
            <a:r>
              <a:rPr sz="2200" spc="-5" dirty="0">
                <a:latin typeface="Times New Roman"/>
                <a:cs typeface="Times New Roman"/>
              </a:rPr>
              <a:t>ir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od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	o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ft</a:t>
            </a:r>
            <a:r>
              <a:rPr sz="2200" spc="-10" dirty="0">
                <a:latin typeface="Times New Roman"/>
                <a:cs typeface="Times New Roman"/>
              </a:rPr>
              <a:t>wa</a:t>
            </a:r>
            <a:r>
              <a:rPr sz="2200" spc="5" dirty="0">
                <a:latin typeface="Times New Roman"/>
                <a:cs typeface="Times New Roman"/>
              </a:rPr>
              <a:t>r</a:t>
            </a:r>
            <a:r>
              <a:rPr sz="2200" spc="-5" dirty="0">
                <a:latin typeface="Times New Roman"/>
                <a:cs typeface="Times New Roman"/>
              </a:rPr>
              <a:t>e  development.</a:t>
            </a:r>
            <a:endParaRPr sz="2200">
              <a:latin typeface="Times New Roman"/>
              <a:cs typeface="Times New Roman"/>
            </a:endParaRPr>
          </a:p>
          <a:p>
            <a:pPr marL="12700" marR="5715" lvl="1">
              <a:lnSpc>
                <a:spcPct val="80000"/>
              </a:lnSpc>
              <a:spcBef>
                <a:spcPts val="575"/>
              </a:spcBef>
              <a:buAutoNum type="arabicPeriod" startAt="10"/>
              <a:tabLst>
                <a:tab pos="589280" algn="l"/>
              </a:tabLst>
            </a:pPr>
            <a:r>
              <a:rPr sz="2200" spc="-5" dirty="0">
                <a:latin typeface="Times New Roman"/>
                <a:cs typeface="Times New Roman"/>
              </a:rPr>
              <a:t>List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advantages and disadvantages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involving a software engineer  </a:t>
            </a:r>
            <a:r>
              <a:rPr sz="2200" dirty="0">
                <a:latin typeface="Times New Roman"/>
                <a:cs typeface="Times New Roman"/>
              </a:rPr>
              <a:t>throughout </a:t>
            </a:r>
            <a:r>
              <a:rPr sz="2200" spc="-5" dirty="0">
                <a:latin typeface="Times New Roman"/>
                <a:cs typeface="Times New Roman"/>
              </a:rPr>
              <a:t>the software development </a:t>
            </a:r>
            <a:r>
              <a:rPr sz="2200" dirty="0">
                <a:latin typeface="Times New Roman"/>
                <a:cs typeface="Times New Roman"/>
              </a:rPr>
              <a:t>planning</a:t>
            </a:r>
            <a:r>
              <a:rPr sz="2200" spc="-5" dirty="0">
                <a:latin typeface="Times New Roman"/>
                <a:cs typeface="Times New Roman"/>
              </a:rPr>
              <a:t> process.</a:t>
            </a:r>
            <a:endParaRPr sz="2200">
              <a:latin typeface="Times New Roman"/>
              <a:cs typeface="Times New Roman"/>
            </a:endParaRPr>
          </a:p>
          <a:p>
            <a:pPr marL="12700" marR="5080" lvl="1">
              <a:lnSpc>
                <a:spcPct val="80000"/>
              </a:lnSpc>
              <a:spcBef>
                <a:spcPts val="1175"/>
              </a:spcBef>
              <a:buAutoNum type="arabicPeriod" startAt="10"/>
              <a:tabLst>
                <a:tab pos="655320" algn="l"/>
                <a:tab pos="655955" algn="l"/>
                <a:tab pos="1676400" algn="l"/>
                <a:tab pos="2170430" algn="l"/>
                <a:tab pos="2943225" algn="l"/>
                <a:tab pos="3943985" algn="l"/>
                <a:tab pos="4330065" algn="l"/>
                <a:tab pos="5443855" algn="l"/>
                <a:tab pos="7108190" algn="l"/>
                <a:tab pos="7863840" algn="l"/>
                <a:tab pos="8354695" algn="l"/>
              </a:tabLst>
            </a:pP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xp</a:t>
            </a:r>
            <a:r>
              <a:rPr sz="2200" spc="-5" dirty="0">
                <a:latin typeface="Times New Roman"/>
                <a:cs typeface="Times New Roman"/>
              </a:rPr>
              <a:t>l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p</a:t>
            </a:r>
            <a:r>
              <a:rPr sz="2200" spc="-5" dirty="0">
                <a:latin typeface="Times New Roman"/>
                <a:cs typeface="Times New Roman"/>
              </a:rPr>
              <a:t>ir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od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	o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dirty="0">
                <a:latin typeface="Times New Roman"/>
                <a:cs typeface="Times New Roman"/>
              </a:rPr>
              <a:t>	so</a:t>
            </a:r>
            <a:r>
              <a:rPr sz="2200" spc="-5" dirty="0">
                <a:latin typeface="Times New Roman"/>
                <a:cs typeface="Times New Roman"/>
              </a:rPr>
              <a:t>ft</a:t>
            </a:r>
            <a:r>
              <a:rPr sz="2200" spc="-10" dirty="0">
                <a:latin typeface="Times New Roman"/>
                <a:cs typeface="Times New Roman"/>
              </a:rPr>
              <a:t>wa</a:t>
            </a:r>
            <a:r>
              <a:rPr sz="2200" spc="-5" dirty="0">
                <a:latin typeface="Times New Roman"/>
                <a:cs typeface="Times New Roman"/>
              </a:rPr>
              <a:t>re</a:t>
            </a:r>
            <a:r>
              <a:rPr sz="2200" dirty="0">
                <a:latin typeface="Times New Roman"/>
                <a:cs typeface="Times New Roman"/>
              </a:rPr>
              <a:t>	d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ve</a:t>
            </a:r>
            <a:r>
              <a:rPr sz="2200" spc="-5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op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t.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W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re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spc="1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  limitations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such 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model?</a:t>
            </a:r>
            <a:endParaRPr sz="2200">
              <a:latin typeface="Times New Roman"/>
              <a:cs typeface="Times New Roman"/>
            </a:endParaRPr>
          </a:p>
          <a:p>
            <a:pPr marL="12700" marR="5080" lvl="1">
              <a:lnSpc>
                <a:spcPct val="80000"/>
              </a:lnSpc>
              <a:spcBef>
                <a:spcPts val="575"/>
              </a:spcBef>
              <a:buAutoNum type="arabicPeriod" startAt="10"/>
              <a:tabLst>
                <a:tab pos="587375" algn="l"/>
              </a:tabLst>
            </a:pPr>
            <a:r>
              <a:rPr sz="2200" spc="-5" dirty="0">
                <a:latin typeface="Times New Roman"/>
                <a:cs typeface="Times New Roman"/>
              </a:rPr>
              <a:t>Describe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rapid application development (RAD) model.Discuss </a:t>
            </a:r>
            <a:r>
              <a:rPr sz="2200" spc="-10" dirty="0">
                <a:latin typeface="Times New Roman"/>
                <a:cs typeface="Times New Roman"/>
              </a:rPr>
              <a:t>each  </a:t>
            </a:r>
            <a:r>
              <a:rPr sz="2200" spc="-5" dirty="0">
                <a:latin typeface="Times New Roman"/>
                <a:cs typeface="Times New Roman"/>
              </a:rPr>
              <a:t>phase in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detail.</a:t>
            </a:r>
            <a:endParaRPr sz="2200">
              <a:latin typeface="Times New Roman"/>
              <a:cs typeface="Times New Roman"/>
            </a:endParaRPr>
          </a:p>
          <a:p>
            <a:pPr marL="12700" marR="5080" lvl="1">
              <a:lnSpc>
                <a:spcPct val="80000"/>
              </a:lnSpc>
              <a:spcBef>
                <a:spcPts val="1175"/>
              </a:spcBef>
              <a:buAutoNum type="arabicPeriod" startAt="10"/>
              <a:tabLst>
                <a:tab pos="581660" algn="l"/>
              </a:tabLst>
            </a:pPr>
            <a:r>
              <a:rPr sz="2200" spc="-5" dirty="0">
                <a:latin typeface="Times New Roman"/>
                <a:cs typeface="Times New Roman"/>
              </a:rPr>
              <a:t>What are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characteristics to </a:t>
            </a:r>
            <a:r>
              <a:rPr sz="2200" dirty="0">
                <a:latin typeface="Times New Roman"/>
                <a:cs typeface="Times New Roman"/>
              </a:rPr>
              <a:t>be </a:t>
            </a:r>
            <a:r>
              <a:rPr sz="2200" spc="-5" dirty="0">
                <a:latin typeface="Times New Roman"/>
                <a:cs typeface="Times New Roman"/>
              </a:rPr>
              <a:t>considered </a:t>
            </a:r>
            <a:r>
              <a:rPr sz="2200" dirty="0">
                <a:latin typeface="Times New Roman"/>
                <a:cs typeface="Times New Roman"/>
              </a:rPr>
              <a:t>for the </a:t>
            </a:r>
            <a:r>
              <a:rPr sz="2200" spc="-5" dirty="0">
                <a:latin typeface="Times New Roman"/>
                <a:cs typeface="Times New Roman"/>
              </a:rPr>
              <a:t>selection </a:t>
            </a:r>
            <a:r>
              <a:rPr sz="2200" dirty="0">
                <a:latin typeface="Times New Roman"/>
                <a:cs typeface="Times New Roman"/>
              </a:rPr>
              <a:t>of the life  </a:t>
            </a:r>
            <a:r>
              <a:rPr sz="2200" spc="-5" dirty="0">
                <a:latin typeface="Times New Roman"/>
                <a:cs typeface="Times New Roman"/>
              </a:rPr>
              <a:t>cycle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model?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48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962382" y="1829815"/>
            <a:ext cx="14217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6405" algn="l"/>
              </a:tabLst>
            </a:pPr>
            <a:r>
              <a:rPr sz="2200" dirty="0">
                <a:latin typeface="Times New Roman"/>
                <a:cs typeface="Times New Roman"/>
              </a:rPr>
              <a:t>of	</a:t>
            </a:r>
            <a:r>
              <a:rPr sz="2200" spc="-5" dirty="0">
                <a:latin typeface="Times New Roman"/>
                <a:cs typeface="Times New Roman"/>
              </a:rPr>
              <a:t>software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093" y="1402485"/>
            <a:ext cx="7188200" cy="10560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lvl="1">
              <a:lnSpc>
                <a:spcPct val="100000"/>
              </a:lnSpc>
              <a:spcBef>
                <a:spcPts val="459"/>
              </a:spcBef>
              <a:buAutoNum type="arabicPeriod" startAt="8"/>
              <a:tabLst>
                <a:tab pos="433705" algn="l"/>
              </a:tabLst>
            </a:pPr>
            <a:r>
              <a:rPr sz="2200" spc="-5" dirty="0">
                <a:latin typeface="Times New Roman"/>
                <a:cs typeface="Times New Roman"/>
              </a:rPr>
              <a:t>Sketch a neat diagram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spiral model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software life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cycle.</a:t>
            </a:r>
            <a:endParaRPr sz="2200">
              <a:latin typeface="Times New Roman"/>
              <a:cs typeface="Times New Roman"/>
            </a:endParaRPr>
          </a:p>
          <a:p>
            <a:pPr marL="12700" marR="80645" lvl="1">
              <a:lnSpc>
                <a:spcPct val="80000"/>
              </a:lnSpc>
              <a:spcBef>
                <a:spcPts val="885"/>
              </a:spcBef>
              <a:buAutoNum type="arabicPeriod" startAt="8"/>
              <a:tabLst>
                <a:tab pos="565785" algn="l"/>
                <a:tab pos="566420" algn="l"/>
                <a:tab pos="1790700" algn="l"/>
                <a:tab pos="2334895" algn="l"/>
                <a:tab pos="3531235" algn="l"/>
                <a:tab pos="4431665" algn="l"/>
                <a:tab pos="5036820" algn="l"/>
                <a:tab pos="5579745" algn="l"/>
                <a:tab pos="6402705" algn="l"/>
              </a:tabLst>
            </a:pPr>
            <a:r>
              <a:rPr sz="2200" spc="-10" dirty="0">
                <a:latin typeface="Times New Roman"/>
                <a:cs typeface="Times New Roman"/>
              </a:rPr>
              <a:t>C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p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r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wa</a:t>
            </a:r>
            <a:r>
              <a:rPr sz="2200" spc="5" dirty="0">
                <a:latin typeface="Times New Roman"/>
                <a:cs typeface="Times New Roman"/>
              </a:rPr>
              <a:t>t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5" dirty="0">
                <a:latin typeface="Times New Roman"/>
                <a:cs typeface="Times New Roman"/>
              </a:rPr>
              <a:t>r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ll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od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d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p</a:t>
            </a:r>
            <a:r>
              <a:rPr sz="2200" spc="-5" dirty="0">
                <a:latin typeface="Times New Roman"/>
                <a:cs typeface="Times New Roman"/>
              </a:rPr>
              <a:t>ir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dirty="0">
                <a:latin typeface="Times New Roman"/>
                <a:cs typeface="Times New Roman"/>
              </a:rPr>
              <a:t>od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l  development.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3914" y="500881"/>
            <a:ext cx="1671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70" dirty="0">
                <a:solidFill>
                  <a:srgbClr val="3232CC"/>
                </a:solidFill>
                <a:latin typeface="Times New Roman"/>
                <a:cs typeface="Times New Roman"/>
              </a:rPr>
              <a:t>Exercises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993" y="1295393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3093" y="1448815"/>
            <a:ext cx="8714105" cy="42100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lvl="1">
              <a:lnSpc>
                <a:spcPct val="80000"/>
              </a:lnSpc>
              <a:spcBef>
                <a:spcPts val="620"/>
              </a:spcBef>
              <a:buAutoNum type="arabicPeriod" startAt="16"/>
              <a:tabLst>
                <a:tab pos="621030" algn="l"/>
              </a:tabLst>
            </a:pPr>
            <a:r>
              <a:rPr sz="2200" spc="-5" dirty="0">
                <a:latin typeface="Times New Roman"/>
                <a:cs typeface="Times New Roman"/>
              </a:rPr>
              <a:t>What is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role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user participation in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selection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a life cycle  model?.</a:t>
            </a:r>
            <a:endParaRPr sz="2200">
              <a:latin typeface="Times New Roman"/>
              <a:cs typeface="Times New Roman"/>
            </a:endParaRPr>
          </a:p>
          <a:p>
            <a:pPr marL="669290" lvl="1" indent="-656590">
              <a:lnSpc>
                <a:spcPts val="1825"/>
              </a:lnSpc>
              <a:buAutoNum type="arabicPeriod" startAt="16"/>
              <a:tabLst>
                <a:tab pos="669290" algn="l"/>
                <a:tab pos="669925" algn="l"/>
                <a:tab pos="1377950" algn="l"/>
                <a:tab pos="1824355" algn="l"/>
                <a:tab pos="2313305" algn="l"/>
                <a:tab pos="2895600" algn="l"/>
                <a:tab pos="3481070" algn="l"/>
                <a:tab pos="5242560" algn="l"/>
                <a:tab pos="5640705" algn="l"/>
                <a:tab pos="7263765" algn="l"/>
                <a:tab pos="7912734" algn="l"/>
                <a:tab pos="8201025" algn="l"/>
              </a:tabLst>
            </a:pPr>
            <a:r>
              <a:rPr sz="2200" spc="-10" dirty="0">
                <a:latin typeface="Times New Roman"/>
                <a:cs typeface="Times New Roman"/>
              </a:rPr>
              <a:t>Why	do	</a:t>
            </a:r>
            <a:r>
              <a:rPr sz="2200" spc="-5" dirty="0">
                <a:latin typeface="Times New Roman"/>
                <a:cs typeface="Times New Roman"/>
              </a:rPr>
              <a:t>we	feel	</a:t>
            </a:r>
            <a:r>
              <a:rPr sz="2200" dirty="0">
                <a:latin typeface="Times New Roman"/>
                <a:cs typeface="Times New Roman"/>
              </a:rPr>
              <a:t>that	</a:t>
            </a:r>
            <a:r>
              <a:rPr sz="2200" spc="-5" dirty="0">
                <a:latin typeface="Times New Roman"/>
                <a:cs typeface="Times New Roman"/>
              </a:rPr>
              <a:t>characteristics	</a:t>
            </a:r>
            <a:r>
              <a:rPr sz="2200" dirty="0">
                <a:latin typeface="Times New Roman"/>
                <a:cs typeface="Times New Roman"/>
              </a:rPr>
              <a:t>of	</a:t>
            </a:r>
            <a:r>
              <a:rPr sz="2200" spc="-5" dirty="0">
                <a:latin typeface="Times New Roman"/>
                <a:cs typeface="Times New Roman"/>
              </a:rPr>
              <a:t>requirements	</a:t>
            </a:r>
            <a:r>
              <a:rPr sz="2200" dirty="0">
                <a:latin typeface="Times New Roman"/>
                <a:cs typeface="Times New Roman"/>
              </a:rPr>
              <a:t>play	</a:t>
            </a:r>
            <a:r>
              <a:rPr sz="2200" spc="-5" dirty="0">
                <a:latin typeface="Times New Roman"/>
                <a:cs typeface="Times New Roman"/>
              </a:rPr>
              <a:t>a	very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375"/>
              </a:lnSpc>
            </a:pPr>
            <a:r>
              <a:rPr sz="2200" spc="-5" dirty="0">
                <a:latin typeface="Times New Roman"/>
                <a:cs typeface="Times New Roman"/>
              </a:rPr>
              <a:t>significant role in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selection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a life cycle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model?</a:t>
            </a:r>
            <a:endParaRPr sz="2200">
              <a:latin typeface="Times New Roman"/>
              <a:cs typeface="Times New Roman"/>
            </a:endParaRPr>
          </a:p>
          <a:p>
            <a:pPr marL="12700" marR="7620" lvl="1">
              <a:lnSpc>
                <a:spcPct val="80000"/>
              </a:lnSpc>
              <a:spcBef>
                <a:spcPts val="1180"/>
              </a:spcBef>
              <a:buAutoNum type="arabicPeriod" startAt="18"/>
              <a:tabLst>
                <a:tab pos="589280" algn="l"/>
              </a:tabLst>
            </a:pPr>
            <a:r>
              <a:rPr sz="2200" spc="-5" dirty="0">
                <a:latin typeface="Times New Roman"/>
                <a:cs typeface="Times New Roman"/>
              </a:rPr>
              <a:t>Write short </a:t>
            </a:r>
            <a:r>
              <a:rPr sz="2200" dirty="0">
                <a:latin typeface="Times New Roman"/>
                <a:cs typeface="Times New Roman"/>
              </a:rPr>
              <a:t>note on </a:t>
            </a:r>
            <a:r>
              <a:rPr sz="2200" spc="-5" dirty="0">
                <a:latin typeface="Times New Roman"/>
                <a:cs typeface="Times New Roman"/>
              </a:rPr>
              <a:t>“status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development team” </a:t>
            </a:r>
            <a:r>
              <a:rPr sz="2200" dirty="0">
                <a:latin typeface="Times New Roman"/>
                <a:cs typeface="Times New Roman"/>
              </a:rPr>
              <a:t>for the </a:t>
            </a:r>
            <a:r>
              <a:rPr sz="2200" spc="-5" dirty="0">
                <a:latin typeface="Times New Roman"/>
                <a:cs typeface="Times New Roman"/>
              </a:rPr>
              <a:t>selection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a  life cycle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model?.</a:t>
            </a:r>
            <a:endParaRPr sz="2200">
              <a:latin typeface="Times New Roman"/>
              <a:cs typeface="Times New Roman"/>
            </a:endParaRPr>
          </a:p>
          <a:p>
            <a:pPr marL="573405" lvl="1" indent="-560705">
              <a:lnSpc>
                <a:spcPct val="100000"/>
              </a:lnSpc>
              <a:spcBef>
                <a:spcPts val="45"/>
              </a:spcBef>
              <a:buAutoNum type="arabicPeriod" startAt="18"/>
              <a:tabLst>
                <a:tab pos="574040" algn="l"/>
              </a:tabLst>
            </a:pPr>
            <a:r>
              <a:rPr sz="2200" spc="-10" dirty="0">
                <a:latin typeface="Times New Roman"/>
                <a:cs typeface="Times New Roman"/>
              </a:rPr>
              <a:t>Discuss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selection process parameters </a:t>
            </a:r>
            <a:r>
              <a:rPr sz="2200" dirty="0">
                <a:latin typeface="Times New Roman"/>
                <a:cs typeface="Times New Roman"/>
              </a:rPr>
              <a:t>for </a:t>
            </a:r>
            <a:r>
              <a:rPr sz="2200" spc="-5" dirty="0">
                <a:latin typeface="Times New Roman"/>
                <a:cs typeface="Times New Roman"/>
              </a:rPr>
              <a:t>a </a:t>
            </a:r>
            <a:r>
              <a:rPr sz="2200" dirty="0">
                <a:latin typeface="Times New Roman"/>
                <a:cs typeface="Times New Roman"/>
              </a:rPr>
              <a:t>life </a:t>
            </a:r>
            <a:r>
              <a:rPr sz="2200" spc="-5" dirty="0">
                <a:latin typeface="Times New Roman"/>
                <a:cs typeface="Times New Roman"/>
              </a:rPr>
              <a:t>cycle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model.</a:t>
            </a:r>
            <a:endParaRPr sz="2200">
              <a:latin typeface="Times New Roman"/>
              <a:cs typeface="Times New Roman"/>
            </a:endParaRPr>
          </a:p>
          <a:p>
            <a:pPr marL="12700" marR="7620" lvl="1">
              <a:lnSpc>
                <a:spcPct val="80000"/>
              </a:lnSpc>
              <a:spcBef>
                <a:spcPts val="1490"/>
              </a:spcBef>
              <a:buAutoNum type="arabicPeriod" startAt="18"/>
              <a:tabLst>
                <a:tab pos="575310" algn="l"/>
              </a:tabLst>
            </a:pPr>
            <a:r>
              <a:rPr sz="2200" spc="-5" dirty="0">
                <a:latin typeface="Times New Roman"/>
                <a:cs typeface="Times New Roman"/>
              </a:rPr>
              <a:t>What is unified process? Explain various phases along with the outcome 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10" dirty="0">
                <a:latin typeface="Times New Roman"/>
                <a:cs typeface="Times New Roman"/>
              </a:rPr>
              <a:t>each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phase.</a:t>
            </a:r>
            <a:endParaRPr sz="2200">
              <a:latin typeface="Times New Roman"/>
              <a:cs typeface="Times New Roman"/>
            </a:endParaRPr>
          </a:p>
          <a:p>
            <a:pPr marL="12700" marR="7620" lvl="1">
              <a:lnSpc>
                <a:spcPct val="80000"/>
              </a:lnSpc>
              <a:spcBef>
                <a:spcPts val="1175"/>
              </a:spcBef>
              <a:buAutoNum type="arabicPeriod" startAt="18"/>
              <a:tabLst>
                <a:tab pos="594995" algn="l"/>
              </a:tabLst>
            </a:pPr>
            <a:r>
              <a:rPr sz="2200" spc="-5" dirty="0">
                <a:latin typeface="Times New Roman"/>
                <a:cs typeface="Times New Roman"/>
              </a:rPr>
              <a:t>Describe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unified process work </a:t>
            </a:r>
            <a:r>
              <a:rPr sz="2200" dirty="0">
                <a:latin typeface="Times New Roman"/>
                <a:cs typeface="Times New Roman"/>
              </a:rPr>
              <a:t>products </a:t>
            </a:r>
            <a:r>
              <a:rPr sz="2200" spc="-5" dirty="0">
                <a:latin typeface="Times New Roman"/>
                <a:cs typeface="Times New Roman"/>
              </a:rPr>
              <a:t>after </a:t>
            </a:r>
            <a:r>
              <a:rPr sz="2200" spc="-10" dirty="0">
                <a:latin typeface="Times New Roman"/>
                <a:cs typeface="Times New Roman"/>
              </a:rPr>
              <a:t>each </a:t>
            </a:r>
            <a:r>
              <a:rPr sz="2200" spc="-5" dirty="0">
                <a:latin typeface="Times New Roman"/>
                <a:cs typeface="Times New Roman"/>
              </a:rPr>
              <a:t>phase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unified  process.</a:t>
            </a:r>
            <a:endParaRPr sz="2200">
              <a:latin typeface="Times New Roman"/>
              <a:cs typeface="Times New Roman"/>
            </a:endParaRPr>
          </a:p>
          <a:p>
            <a:pPr marL="12700" marR="6350" lvl="1">
              <a:lnSpc>
                <a:spcPct val="80000"/>
              </a:lnSpc>
              <a:spcBef>
                <a:spcPts val="575"/>
              </a:spcBef>
              <a:buAutoNum type="arabicPeriod" startAt="18"/>
              <a:tabLst>
                <a:tab pos="575310" algn="l"/>
              </a:tabLst>
            </a:pPr>
            <a:r>
              <a:rPr sz="2200" spc="-5" dirty="0">
                <a:latin typeface="Times New Roman"/>
                <a:cs typeface="Times New Roman"/>
              </a:rPr>
              <a:t>What are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advantages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iterative approach over sequential approach?  </a:t>
            </a:r>
            <a:r>
              <a:rPr sz="2200" spc="-10" dirty="0">
                <a:latin typeface="Times New Roman"/>
                <a:cs typeface="Times New Roman"/>
              </a:rPr>
              <a:t>Why </a:t>
            </a:r>
            <a:r>
              <a:rPr sz="2200" spc="-5" dirty="0">
                <a:latin typeface="Times New Roman"/>
                <a:cs typeface="Times New Roman"/>
              </a:rPr>
              <a:t>is unified process called as iterative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incremental?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dirty="0"/>
              <a:pPr marL="25400">
                <a:lnSpc>
                  <a:spcPts val="1445"/>
                </a:lnSpc>
              </a:pPr>
              <a:t>49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1998" y="1078483"/>
            <a:ext cx="33775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/>
              <a:t>Build </a:t>
            </a:r>
            <a:r>
              <a:rPr spc="95" dirty="0"/>
              <a:t>&amp; </a:t>
            </a:r>
            <a:r>
              <a:rPr spc="5" dirty="0"/>
              <a:t>Fix</a:t>
            </a:r>
            <a:r>
              <a:rPr spc="-375" dirty="0"/>
              <a:t> </a:t>
            </a:r>
            <a:r>
              <a:rPr spc="5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6537" y="2232151"/>
            <a:ext cx="4414520" cy="112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marR="5080" indent="-571500" algn="just">
              <a:lnSpc>
                <a:spcPct val="99800"/>
              </a:lnSpc>
              <a:spcBef>
                <a:spcPts val="105"/>
              </a:spcBef>
              <a:buFont typeface="DejaVu Sans"/>
              <a:buChar char="❖"/>
              <a:tabLst>
                <a:tab pos="584200" algn="l"/>
              </a:tabLst>
            </a:pPr>
            <a:r>
              <a:rPr sz="2400" spc="-5" dirty="0">
                <a:latin typeface="Times New Roman"/>
                <a:cs typeface="Times New Roman"/>
              </a:rPr>
              <a:t>Product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constructed without  specifications </a:t>
            </a:r>
            <a:r>
              <a:rPr sz="2400" dirty="0">
                <a:latin typeface="Times New Roman"/>
                <a:cs typeface="Times New Roman"/>
              </a:rPr>
              <a:t>or any </a:t>
            </a:r>
            <a:r>
              <a:rPr sz="2400" spc="-10" dirty="0">
                <a:latin typeface="Times New Roman"/>
                <a:cs typeface="Times New Roman"/>
              </a:rPr>
              <a:t>attempt </a:t>
            </a:r>
            <a:r>
              <a:rPr sz="2400" dirty="0">
                <a:latin typeface="Times New Roman"/>
                <a:cs typeface="Times New Roman"/>
              </a:rPr>
              <a:t>at  design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33" y="3756150"/>
            <a:ext cx="4488815" cy="7556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20065" marR="5080" indent="-507365">
              <a:lnSpc>
                <a:spcPts val="2870"/>
              </a:lnSpc>
              <a:spcBef>
                <a:spcPts val="200"/>
              </a:spcBef>
              <a:buFont typeface="DejaVu Sans"/>
              <a:buChar char="❖"/>
              <a:tabLst>
                <a:tab pos="520065" algn="l"/>
                <a:tab pos="520700" algn="l"/>
                <a:tab pos="1501140" algn="l"/>
                <a:tab pos="2787650" algn="l"/>
                <a:tab pos="3395345" algn="l"/>
                <a:tab pos="3951604" algn="l"/>
              </a:tabLst>
            </a:pP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dhoc	approach	and	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ot	</a:t>
            </a:r>
            <a:r>
              <a:rPr sz="2400" spc="-1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l  </a:t>
            </a:r>
            <a:r>
              <a:rPr sz="2400" spc="-5" dirty="0">
                <a:latin typeface="Times New Roman"/>
                <a:cs typeface="Times New Roman"/>
              </a:rPr>
              <a:t>defined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6537" y="4822950"/>
            <a:ext cx="3600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DejaVu Sans"/>
              <a:buChar char="❖"/>
              <a:tabLst>
                <a:tab pos="583565" algn="l"/>
                <a:tab pos="584200" algn="l"/>
              </a:tabLst>
            </a:pPr>
            <a:r>
              <a:rPr sz="2400" spc="-5" dirty="0">
                <a:latin typeface="Times New Roman"/>
                <a:cs typeface="Times New Roman"/>
              </a:rPr>
              <a:t>Simple two </a:t>
            </a:r>
            <a:r>
              <a:rPr sz="2400" dirty="0">
                <a:latin typeface="Times New Roman"/>
                <a:cs typeface="Times New Roman"/>
              </a:rPr>
              <a:t>phase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model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44840" y="4524755"/>
            <a:ext cx="822960" cy="939165"/>
          </a:xfrm>
          <a:custGeom>
            <a:avLst/>
            <a:gdLst/>
            <a:ahLst/>
            <a:cxnLst/>
            <a:rect l="l" t="t" r="r" b="b"/>
            <a:pathLst>
              <a:path w="822959" h="939164">
                <a:moveTo>
                  <a:pt x="822960" y="469392"/>
                </a:moveTo>
                <a:lnTo>
                  <a:pt x="820543" y="418274"/>
                </a:lnTo>
                <a:lnTo>
                  <a:pt x="813461" y="368743"/>
                </a:lnTo>
                <a:lnTo>
                  <a:pt x="801965" y="321088"/>
                </a:lnTo>
                <a:lnTo>
                  <a:pt x="786308" y="275595"/>
                </a:lnTo>
                <a:lnTo>
                  <a:pt x="766741" y="232551"/>
                </a:lnTo>
                <a:lnTo>
                  <a:pt x="743516" y="192243"/>
                </a:lnTo>
                <a:lnTo>
                  <a:pt x="716886" y="154959"/>
                </a:lnTo>
                <a:lnTo>
                  <a:pt x="687103" y="120986"/>
                </a:lnTo>
                <a:lnTo>
                  <a:pt x="654417" y="90610"/>
                </a:lnTo>
                <a:lnTo>
                  <a:pt x="619082" y="64120"/>
                </a:lnTo>
                <a:lnTo>
                  <a:pt x="581349" y="41803"/>
                </a:lnTo>
                <a:lnTo>
                  <a:pt x="541471" y="23945"/>
                </a:lnTo>
                <a:lnTo>
                  <a:pt x="499698" y="10833"/>
                </a:lnTo>
                <a:lnTo>
                  <a:pt x="456284" y="2756"/>
                </a:lnTo>
                <a:lnTo>
                  <a:pt x="411480" y="0"/>
                </a:lnTo>
                <a:lnTo>
                  <a:pt x="366675" y="2756"/>
                </a:lnTo>
                <a:lnTo>
                  <a:pt x="323261" y="10833"/>
                </a:lnTo>
                <a:lnTo>
                  <a:pt x="281488" y="23945"/>
                </a:lnTo>
                <a:lnTo>
                  <a:pt x="241610" y="41803"/>
                </a:lnTo>
                <a:lnTo>
                  <a:pt x="203877" y="64120"/>
                </a:lnTo>
                <a:lnTo>
                  <a:pt x="168542" y="90610"/>
                </a:lnTo>
                <a:lnTo>
                  <a:pt x="135856" y="120986"/>
                </a:lnTo>
                <a:lnTo>
                  <a:pt x="106073" y="154959"/>
                </a:lnTo>
                <a:lnTo>
                  <a:pt x="79443" y="192243"/>
                </a:lnTo>
                <a:lnTo>
                  <a:pt x="56218" y="232551"/>
                </a:lnTo>
                <a:lnTo>
                  <a:pt x="36651" y="275595"/>
                </a:lnTo>
                <a:lnTo>
                  <a:pt x="20994" y="321088"/>
                </a:lnTo>
                <a:lnTo>
                  <a:pt x="9498" y="368743"/>
                </a:lnTo>
                <a:lnTo>
                  <a:pt x="2416" y="418274"/>
                </a:lnTo>
                <a:lnTo>
                  <a:pt x="0" y="469392"/>
                </a:lnTo>
                <a:lnTo>
                  <a:pt x="2416" y="520509"/>
                </a:lnTo>
                <a:lnTo>
                  <a:pt x="9498" y="570040"/>
                </a:lnTo>
                <a:lnTo>
                  <a:pt x="20994" y="617695"/>
                </a:lnTo>
                <a:lnTo>
                  <a:pt x="36651" y="663188"/>
                </a:lnTo>
                <a:lnTo>
                  <a:pt x="56218" y="706232"/>
                </a:lnTo>
                <a:lnTo>
                  <a:pt x="79443" y="746540"/>
                </a:lnTo>
                <a:lnTo>
                  <a:pt x="106073" y="783824"/>
                </a:lnTo>
                <a:lnTo>
                  <a:pt x="135856" y="817797"/>
                </a:lnTo>
                <a:lnTo>
                  <a:pt x="168542" y="848173"/>
                </a:lnTo>
                <a:lnTo>
                  <a:pt x="203877" y="874663"/>
                </a:lnTo>
                <a:lnTo>
                  <a:pt x="241610" y="896980"/>
                </a:lnTo>
                <a:lnTo>
                  <a:pt x="281488" y="914838"/>
                </a:lnTo>
                <a:lnTo>
                  <a:pt x="323261" y="927950"/>
                </a:lnTo>
                <a:lnTo>
                  <a:pt x="366675" y="936027"/>
                </a:lnTo>
                <a:lnTo>
                  <a:pt x="411480" y="938784"/>
                </a:lnTo>
                <a:lnTo>
                  <a:pt x="456284" y="936027"/>
                </a:lnTo>
                <a:lnTo>
                  <a:pt x="499698" y="927950"/>
                </a:lnTo>
                <a:lnTo>
                  <a:pt x="541471" y="914838"/>
                </a:lnTo>
                <a:lnTo>
                  <a:pt x="581349" y="896980"/>
                </a:lnTo>
                <a:lnTo>
                  <a:pt x="619082" y="874663"/>
                </a:lnTo>
                <a:lnTo>
                  <a:pt x="654417" y="848173"/>
                </a:lnTo>
                <a:lnTo>
                  <a:pt x="687103" y="817797"/>
                </a:lnTo>
                <a:lnTo>
                  <a:pt x="716886" y="783824"/>
                </a:lnTo>
                <a:lnTo>
                  <a:pt x="743516" y="746540"/>
                </a:lnTo>
                <a:lnTo>
                  <a:pt x="766741" y="706232"/>
                </a:lnTo>
                <a:lnTo>
                  <a:pt x="786308" y="663188"/>
                </a:lnTo>
                <a:lnTo>
                  <a:pt x="801965" y="617695"/>
                </a:lnTo>
                <a:lnTo>
                  <a:pt x="813461" y="570040"/>
                </a:lnTo>
                <a:lnTo>
                  <a:pt x="820543" y="520509"/>
                </a:lnTo>
                <a:lnTo>
                  <a:pt x="822960" y="46939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4840" y="4524755"/>
            <a:ext cx="822960" cy="939165"/>
          </a:xfrm>
          <a:custGeom>
            <a:avLst/>
            <a:gdLst/>
            <a:ahLst/>
            <a:cxnLst/>
            <a:rect l="l" t="t" r="r" b="b"/>
            <a:pathLst>
              <a:path w="822959" h="939164">
                <a:moveTo>
                  <a:pt x="411479" y="0"/>
                </a:moveTo>
                <a:lnTo>
                  <a:pt x="366675" y="2756"/>
                </a:lnTo>
                <a:lnTo>
                  <a:pt x="323261" y="10833"/>
                </a:lnTo>
                <a:lnTo>
                  <a:pt x="281488" y="23945"/>
                </a:lnTo>
                <a:lnTo>
                  <a:pt x="241610" y="41803"/>
                </a:lnTo>
                <a:lnTo>
                  <a:pt x="203877" y="64120"/>
                </a:lnTo>
                <a:lnTo>
                  <a:pt x="168542" y="90610"/>
                </a:lnTo>
                <a:lnTo>
                  <a:pt x="135856" y="120986"/>
                </a:lnTo>
                <a:lnTo>
                  <a:pt x="106073" y="154959"/>
                </a:lnTo>
                <a:lnTo>
                  <a:pt x="79443" y="192243"/>
                </a:lnTo>
                <a:lnTo>
                  <a:pt x="56218" y="232551"/>
                </a:lnTo>
                <a:lnTo>
                  <a:pt x="36651" y="275595"/>
                </a:lnTo>
                <a:lnTo>
                  <a:pt x="20994" y="321088"/>
                </a:lnTo>
                <a:lnTo>
                  <a:pt x="9498" y="368743"/>
                </a:lnTo>
                <a:lnTo>
                  <a:pt x="2416" y="418274"/>
                </a:lnTo>
                <a:lnTo>
                  <a:pt x="0" y="469391"/>
                </a:lnTo>
                <a:lnTo>
                  <a:pt x="2416" y="520509"/>
                </a:lnTo>
                <a:lnTo>
                  <a:pt x="9498" y="570040"/>
                </a:lnTo>
                <a:lnTo>
                  <a:pt x="20994" y="617695"/>
                </a:lnTo>
                <a:lnTo>
                  <a:pt x="36651" y="663188"/>
                </a:lnTo>
                <a:lnTo>
                  <a:pt x="56218" y="706232"/>
                </a:lnTo>
                <a:lnTo>
                  <a:pt x="79443" y="746540"/>
                </a:lnTo>
                <a:lnTo>
                  <a:pt x="106073" y="783824"/>
                </a:lnTo>
                <a:lnTo>
                  <a:pt x="135856" y="817797"/>
                </a:lnTo>
                <a:lnTo>
                  <a:pt x="168542" y="848173"/>
                </a:lnTo>
                <a:lnTo>
                  <a:pt x="203877" y="874663"/>
                </a:lnTo>
                <a:lnTo>
                  <a:pt x="241610" y="896980"/>
                </a:lnTo>
                <a:lnTo>
                  <a:pt x="281488" y="914838"/>
                </a:lnTo>
                <a:lnTo>
                  <a:pt x="323261" y="927950"/>
                </a:lnTo>
                <a:lnTo>
                  <a:pt x="366675" y="936027"/>
                </a:lnTo>
                <a:lnTo>
                  <a:pt x="411479" y="938783"/>
                </a:lnTo>
                <a:lnTo>
                  <a:pt x="456284" y="936027"/>
                </a:lnTo>
                <a:lnTo>
                  <a:pt x="499698" y="927950"/>
                </a:lnTo>
                <a:lnTo>
                  <a:pt x="541471" y="914838"/>
                </a:lnTo>
                <a:lnTo>
                  <a:pt x="581349" y="896980"/>
                </a:lnTo>
                <a:lnTo>
                  <a:pt x="619082" y="874663"/>
                </a:lnTo>
                <a:lnTo>
                  <a:pt x="654417" y="848173"/>
                </a:lnTo>
                <a:lnTo>
                  <a:pt x="687103" y="817797"/>
                </a:lnTo>
                <a:lnTo>
                  <a:pt x="716886" y="783824"/>
                </a:lnTo>
                <a:lnTo>
                  <a:pt x="743516" y="746540"/>
                </a:lnTo>
                <a:lnTo>
                  <a:pt x="766741" y="706232"/>
                </a:lnTo>
                <a:lnTo>
                  <a:pt x="786308" y="663188"/>
                </a:lnTo>
                <a:lnTo>
                  <a:pt x="801965" y="617695"/>
                </a:lnTo>
                <a:lnTo>
                  <a:pt x="813461" y="570040"/>
                </a:lnTo>
                <a:lnTo>
                  <a:pt x="820543" y="520509"/>
                </a:lnTo>
                <a:lnTo>
                  <a:pt x="822959" y="469391"/>
                </a:lnTo>
                <a:lnTo>
                  <a:pt x="820543" y="418274"/>
                </a:lnTo>
                <a:lnTo>
                  <a:pt x="813461" y="368743"/>
                </a:lnTo>
                <a:lnTo>
                  <a:pt x="801965" y="321088"/>
                </a:lnTo>
                <a:lnTo>
                  <a:pt x="786308" y="275595"/>
                </a:lnTo>
                <a:lnTo>
                  <a:pt x="766741" y="232551"/>
                </a:lnTo>
                <a:lnTo>
                  <a:pt x="743516" y="192243"/>
                </a:lnTo>
                <a:lnTo>
                  <a:pt x="716886" y="154959"/>
                </a:lnTo>
                <a:lnTo>
                  <a:pt x="687103" y="120986"/>
                </a:lnTo>
                <a:lnTo>
                  <a:pt x="654417" y="90610"/>
                </a:lnTo>
                <a:lnTo>
                  <a:pt x="619082" y="64120"/>
                </a:lnTo>
                <a:lnTo>
                  <a:pt x="581349" y="41803"/>
                </a:lnTo>
                <a:lnTo>
                  <a:pt x="541471" y="23945"/>
                </a:lnTo>
                <a:lnTo>
                  <a:pt x="499698" y="10833"/>
                </a:lnTo>
                <a:lnTo>
                  <a:pt x="456284" y="2756"/>
                </a:lnTo>
                <a:lnTo>
                  <a:pt x="411479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85120" y="4899150"/>
            <a:ext cx="344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Fix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75960" y="3316223"/>
            <a:ext cx="822960" cy="940435"/>
          </a:xfrm>
          <a:custGeom>
            <a:avLst/>
            <a:gdLst/>
            <a:ahLst/>
            <a:cxnLst/>
            <a:rect l="l" t="t" r="r" b="b"/>
            <a:pathLst>
              <a:path w="822959" h="940435">
                <a:moveTo>
                  <a:pt x="822960" y="469392"/>
                </a:moveTo>
                <a:lnTo>
                  <a:pt x="820543" y="418274"/>
                </a:lnTo>
                <a:lnTo>
                  <a:pt x="813461" y="368743"/>
                </a:lnTo>
                <a:lnTo>
                  <a:pt x="801965" y="321088"/>
                </a:lnTo>
                <a:lnTo>
                  <a:pt x="786308" y="275595"/>
                </a:lnTo>
                <a:lnTo>
                  <a:pt x="766741" y="232551"/>
                </a:lnTo>
                <a:lnTo>
                  <a:pt x="743516" y="192243"/>
                </a:lnTo>
                <a:lnTo>
                  <a:pt x="716886" y="154959"/>
                </a:lnTo>
                <a:lnTo>
                  <a:pt x="687103" y="120986"/>
                </a:lnTo>
                <a:lnTo>
                  <a:pt x="654417" y="90610"/>
                </a:lnTo>
                <a:lnTo>
                  <a:pt x="619082" y="64120"/>
                </a:lnTo>
                <a:lnTo>
                  <a:pt x="581349" y="41803"/>
                </a:lnTo>
                <a:lnTo>
                  <a:pt x="541471" y="23945"/>
                </a:lnTo>
                <a:lnTo>
                  <a:pt x="499698" y="10833"/>
                </a:lnTo>
                <a:lnTo>
                  <a:pt x="456284" y="2756"/>
                </a:lnTo>
                <a:lnTo>
                  <a:pt x="411480" y="0"/>
                </a:lnTo>
                <a:lnTo>
                  <a:pt x="366675" y="2756"/>
                </a:lnTo>
                <a:lnTo>
                  <a:pt x="323261" y="10833"/>
                </a:lnTo>
                <a:lnTo>
                  <a:pt x="281488" y="23945"/>
                </a:lnTo>
                <a:lnTo>
                  <a:pt x="241610" y="41803"/>
                </a:lnTo>
                <a:lnTo>
                  <a:pt x="203877" y="64120"/>
                </a:lnTo>
                <a:lnTo>
                  <a:pt x="168542" y="90610"/>
                </a:lnTo>
                <a:lnTo>
                  <a:pt x="135856" y="120986"/>
                </a:lnTo>
                <a:lnTo>
                  <a:pt x="106073" y="154959"/>
                </a:lnTo>
                <a:lnTo>
                  <a:pt x="79443" y="192243"/>
                </a:lnTo>
                <a:lnTo>
                  <a:pt x="56218" y="232551"/>
                </a:lnTo>
                <a:lnTo>
                  <a:pt x="36651" y="275595"/>
                </a:lnTo>
                <a:lnTo>
                  <a:pt x="20994" y="321088"/>
                </a:lnTo>
                <a:lnTo>
                  <a:pt x="9498" y="368743"/>
                </a:lnTo>
                <a:lnTo>
                  <a:pt x="2416" y="418274"/>
                </a:lnTo>
                <a:lnTo>
                  <a:pt x="0" y="469392"/>
                </a:lnTo>
                <a:lnTo>
                  <a:pt x="2416" y="520794"/>
                </a:lnTo>
                <a:lnTo>
                  <a:pt x="9498" y="570572"/>
                </a:lnTo>
                <a:lnTo>
                  <a:pt x="20994" y="618439"/>
                </a:lnTo>
                <a:lnTo>
                  <a:pt x="36651" y="664111"/>
                </a:lnTo>
                <a:lnTo>
                  <a:pt x="56218" y="707305"/>
                </a:lnTo>
                <a:lnTo>
                  <a:pt x="79443" y="747735"/>
                </a:lnTo>
                <a:lnTo>
                  <a:pt x="106073" y="785117"/>
                </a:lnTo>
                <a:lnTo>
                  <a:pt x="135856" y="819166"/>
                </a:lnTo>
                <a:lnTo>
                  <a:pt x="168542" y="849599"/>
                </a:lnTo>
                <a:lnTo>
                  <a:pt x="203877" y="876130"/>
                </a:lnTo>
                <a:lnTo>
                  <a:pt x="241610" y="898475"/>
                </a:lnTo>
                <a:lnTo>
                  <a:pt x="281488" y="916350"/>
                </a:lnTo>
                <a:lnTo>
                  <a:pt x="323261" y="929470"/>
                </a:lnTo>
                <a:lnTo>
                  <a:pt x="366675" y="937551"/>
                </a:lnTo>
                <a:lnTo>
                  <a:pt x="411480" y="940308"/>
                </a:lnTo>
                <a:lnTo>
                  <a:pt x="456284" y="937551"/>
                </a:lnTo>
                <a:lnTo>
                  <a:pt x="499698" y="929470"/>
                </a:lnTo>
                <a:lnTo>
                  <a:pt x="541471" y="916350"/>
                </a:lnTo>
                <a:lnTo>
                  <a:pt x="581349" y="898475"/>
                </a:lnTo>
                <a:lnTo>
                  <a:pt x="619082" y="876130"/>
                </a:lnTo>
                <a:lnTo>
                  <a:pt x="654417" y="849599"/>
                </a:lnTo>
                <a:lnTo>
                  <a:pt x="687103" y="819166"/>
                </a:lnTo>
                <a:lnTo>
                  <a:pt x="716886" y="785117"/>
                </a:lnTo>
                <a:lnTo>
                  <a:pt x="743516" y="747735"/>
                </a:lnTo>
                <a:lnTo>
                  <a:pt x="766741" y="707305"/>
                </a:lnTo>
                <a:lnTo>
                  <a:pt x="786308" y="664111"/>
                </a:lnTo>
                <a:lnTo>
                  <a:pt x="801965" y="618439"/>
                </a:lnTo>
                <a:lnTo>
                  <a:pt x="813461" y="570572"/>
                </a:lnTo>
                <a:lnTo>
                  <a:pt x="820543" y="520794"/>
                </a:lnTo>
                <a:lnTo>
                  <a:pt x="822960" y="469392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75959" y="3316223"/>
            <a:ext cx="822960" cy="940435"/>
          </a:xfrm>
          <a:custGeom>
            <a:avLst/>
            <a:gdLst/>
            <a:ahLst/>
            <a:cxnLst/>
            <a:rect l="l" t="t" r="r" b="b"/>
            <a:pathLst>
              <a:path w="822959" h="940435">
                <a:moveTo>
                  <a:pt x="411479" y="0"/>
                </a:moveTo>
                <a:lnTo>
                  <a:pt x="366675" y="2756"/>
                </a:lnTo>
                <a:lnTo>
                  <a:pt x="323261" y="10833"/>
                </a:lnTo>
                <a:lnTo>
                  <a:pt x="281488" y="23945"/>
                </a:lnTo>
                <a:lnTo>
                  <a:pt x="241610" y="41803"/>
                </a:lnTo>
                <a:lnTo>
                  <a:pt x="203877" y="64120"/>
                </a:lnTo>
                <a:lnTo>
                  <a:pt x="168542" y="90610"/>
                </a:lnTo>
                <a:lnTo>
                  <a:pt x="135856" y="120986"/>
                </a:lnTo>
                <a:lnTo>
                  <a:pt x="106073" y="154959"/>
                </a:lnTo>
                <a:lnTo>
                  <a:pt x="79443" y="192243"/>
                </a:lnTo>
                <a:lnTo>
                  <a:pt x="56218" y="232551"/>
                </a:lnTo>
                <a:lnTo>
                  <a:pt x="36651" y="275595"/>
                </a:lnTo>
                <a:lnTo>
                  <a:pt x="20994" y="321088"/>
                </a:lnTo>
                <a:lnTo>
                  <a:pt x="9498" y="368743"/>
                </a:lnTo>
                <a:lnTo>
                  <a:pt x="2416" y="418274"/>
                </a:lnTo>
                <a:lnTo>
                  <a:pt x="0" y="469391"/>
                </a:lnTo>
                <a:lnTo>
                  <a:pt x="2416" y="520794"/>
                </a:lnTo>
                <a:lnTo>
                  <a:pt x="9498" y="570572"/>
                </a:lnTo>
                <a:lnTo>
                  <a:pt x="20994" y="618439"/>
                </a:lnTo>
                <a:lnTo>
                  <a:pt x="36651" y="664111"/>
                </a:lnTo>
                <a:lnTo>
                  <a:pt x="56218" y="707305"/>
                </a:lnTo>
                <a:lnTo>
                  <a:pt x="79443" y="747735"/>
                </a:lnTo>
                <a:lnTo>
                  <a:pt x="106073" y="785117"/>
                </a:lnTo>
                <a:lnTo>
                  <a:pt x="135856" y="819166"/>
                </a:lnTo>
                <a:lnTo>
                  <a:pt x="168542" y="849599"/>
                </a:lnTo>
                <a:lnTo>
                  <a:pt x="203877" y="876130"/>
                </a:lnTo>
                <a:lnTo>
                  <a:pt x="241610" y="898475"/>
                </a:lnTo>
                <a:lnTo>
                  <a:pt x="281488" y="916350"/>
                </a:lnTo>
                <a:lnTo>
                  <a:pt x="323261" y="929470"/>
                </a:lnTo>
                <a:lnTo>
                  <a:pt x="366675" y="937551"/>
                </a:lnTo>
                <a:lnTo>
                  <a:pt x="411479" y="940307"/>
                </a:lnTo>
                <a:lnTo>
                  <a:pt x="456284" y="937551"/>
                </a:lnTo>
                <a:lnTo>
                  <a:pt x="499698" y="929470"/>
                </a:lnTo>
                <a:lnTo>
                  <a:pt x="541471" y="916350"/>
                </a:lnTo>
                <a:lnTo>
                  <a:pt x="581349" y="898475"/>
                </a:lnTo>
                <a:lnTo>
                  <a:pt x="619082" y="876130"/>
                </a:lnTo>
                <a:lnTo>
                  <a:pt x="654417" y="849599"/>
                </a:lnTo>
                <a:lnTo>
                  <a:pt x="687103" y="819166"/>
                </a:lnTo>
                <a:lnTo>
                  <a:pt x="716886" y="785117"/>
                </a:lnTo>
                <a:lnTo>
                  <a:pt x="743516" y="747735"/>
                </a:lnTo>
                <a:lnTo>
                  <a:pt x="766741" y="707305"/>
                </a:lnTo>
                <a:lnTo>
                  <a:pt x="786308" y="664111"/>
                </a:lnTo>
                <a:lnTo>
                  <a:pt x="801965" y="618439"/>
                </a:lnTo>
                <a:lnTo>
                  <a:pt x="813461" y="570572"/>
                </a:lnTo>
                <a:lnTo>
                  <a:pt x="820543" y="520794"/>
                </a:lnTo>
                <a:lnTo>
                  <a:pt x="822959" y="469391"/>
                </a:lnTo>
                <a:lnTo>
                  <a:pt x="820543" y="418274"/>
                </a:lnTo>
                <a:lnTo>
                  <a:pt x="813461" y="368743"/>
                </a:lnTo>
                <a:lnTo>
                  <a:pt x="801965" y="321088"/>
                </a:lnTo>
                <a:lnTo>
                  <a:pt x="786308" y="275595"/>
                </a:lnTo>
                <a:lnTo>
                  <a:pt x="766741" y="232551"/>
                </a:lnTo>
                <a:lnTo>
                  <a:pt x="743516" y="192243"/>
                </a:lnTo>
                <a:lnTo>
                  <a:pt x="716886" y="154959"/>
                </a:lnTo>
                <a:lnTo>
                  <a:pt x="687103" y="120986"/>
                </a:lnTo>
                <a:lnTo>
                  <a:pt x="654417" y="90610"/>
                </a:lnTo>
                <a:lnTo>
                  <a:pt x="619082" y="64120"/>
                </a:lnTo>
                <a:lnTo>
                  <a:pt x="581349" y="41803"/>
                </a:lnTo>
                <a:lnTo>
                  <a:pt x="541471" y="23945"/>
                </a:lnTo>
                <a:lnTo>
                  <a:pt x="499698" y="10833"/>
                </a:lnTo>
                <a:lnTo>
                  <a:pt x="456284" y="2756"/>
                </a:lnTo>
                <a:lnTo>
                  <a:pt x="411479" y="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38517" y="3585462"/>
            <a:ext cx="4997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Build  </a:t>
            </a:r>
            <a:r>
              <a:rPr sz="1600" b="1" spc="-10" dirty="0">
                <a:latin typeface="Times New Roman"/>
                <a:cs typeface="Times New Roman"/>
              </a:rPr>
              <a:t>C</a:t>
            </a:r>
            <a:r>
              <a:rPr sz="1600" b="1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de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18988" y="4017264"/>
            <a:ext cx="2717800" cy="1868805"/>
          </a:xfrm>
          <a:custGeom>
            <a:avLst/>
            <a:gdLst/>
            <a:ahLst/>
            <a:cxnLst/>
            <a:rect l="l" t="t" r="r" b="b"/>
            <a:pathLst>
              <a:path w="2717800" h="1868804">
                <a:moveTo>
                  <a:pt x="236220" y="21336"/>
                </a:moveTo>
                <a:lnTo>
                  <a:pt x="204216" y="0"/>
                </a:lnTo>
                <a:lnTo>
                  <a:pt x="179832" y="35052"/>
                </a:lnTo>
                <a:lnTo>
                  <a:pt x="156972" y="73152"/>
                </a:lnTo>
                <a:lnTo>
                  <a:pt x="135636" y="109728"/>
                </a:lnTo>
                <a:lnTo>
                  <a:pt x="115824" y="147828"/>
                </a:lnTo>
                <a:lnTo>
                  <a:pt x="97536" y="185928"/>
                </a:lnTo>
                <a:lnTo>
                  <a:pt x="80772" y="224028"/>
                </a:lnTo>
                <a:lnTo>
                  <a:pt x="65532" y="263652"/>
                </a:lnTo>
                <a:lnTo>
                  <a:pt x="41148" y="342900"/>
                </a:lnTo>
                <a:lnTo>
                  <a:pt x="30480" y="384048"/>
                </a:lnTo>
                <a:lnTo>
                  <a:pt x="21336" y="423672"/>
                </a:lnTo>
                <a:lnTo>
                  <a:pt x="13716" y="464820"/>
                </a:lnTo>
                <a:lnTo>
                  <a:pt x="7620" y="505968"/>
                </a:lnTo>
                <a:lnTo>
                  <a:pt x="1524" y="588264"/>
                </a:lnTo>
                <a:lnTo>
                  <a:pt x="0" y="630936"/>
                </a:lnTo>
                <a:lnTo>
                  <a:pt x="4572" y="725424"/>
                </a:lnTo>
                <a:lnTo>
                  <a:pt x="7620" y="757428"/>
                </a:lnTo>
                <a:lnTo>
                  <a:pt x="12192" y="787908"/>
                </a:lnTo>
                <a:lnTo>
                  <a:pt x="30480" y="880872"/>
                </a:lnTo>
                <a:lnTo>
                  <a:pt x="38100" y="911352"/>
                </a:lnTo>
                <a:lnTo>
                  <a:pt x="38100" y="629412"/>
                </a:lnTo>
                <a:lnTo>
                  <a:pt x="39624" y="589788"/>
                </a:lnTo>
                <a:lnTo>
                  <a:pt x="45720" y="510540"/>
                </a:lnTo>
                <a:lnTo>
                  <a:pt x="57912" y="431292"/>
                </a:lnTo>
                <a:lnTo>
                  <a:pt x="67056" y="391668"/>
                </a:lnTo>
                <a:lnTo>
                  <a:pt x="77724" y="353568"/>
                </a:lnTo>
                <a:lnTo>
                  <a:pt x="88392" y="313944"/>
                </a:lnTo>
                <a:lnTo>
                  <a:pt x="102108" y="275844"/>
                </a:lnTo>
                <a:lnTo>
                  <a:pt x="117348" y="237744"/>
                </a:lnTo>
                <a:lnTo>
                  <a:pt x="132588" y="201168"/>
                </a:lnTo>
                <a:lnTo>
                  <a:pt x="169164" y="128016"/>
                </a:lnTo>
                <a:lnTo>
                  <a:pt x="190500" y="91440"/>
                </a:lnTo>
                <a:lnTo>
                  <a:pt x="211836" y="56388"/>
                </a:lnTo>
                <a:lnTo>
                  <a:pt x="236220" y="21336"/>
                </a:lnTo>
                <a:close/>
              </a:path>
              <a:path w="2717800" h="1868804">
                <a:moveTo>
                  <a:pt x="2663203" y="1339034"/>
                </a:moveTo>
                <a:lnTo>
                  <a:pt x="2633252" y="1316571"/>
                </a:lnTo>
                <a:lnTo>
                  <a:pt x="2624328" y="1328928"/>
                </a:lnTo>
                <a:lnTo>
                  <a:pt x="2596896" y="1359408"/>
                </a:lnTo>
                <a:lnTo>
                  <a:pt x="2537460" y="1421892"/>
                </a:lnTo>
                <a:lnTo>
                  <a:pt x="2505456" y="1450848"/>
                </a:lnTo>
                <a:lnTo>
                  <a:pt x="2473452" y="1478280"/>
                </a:lnTo>
                <a:lnTo>
                  <a:pt x="2439924" y="1505712"/>
                </a:lnTo>
                <a:lnTo>
                  <a:pt x="2369820" y="1557528"/>
                </a:lnTo>
                <a:lnTo>
                  <a:pt x="2333244" y="1581912"/>
                </a:lnTo>
                <a:lnTo>
                  <a:pt x="2296668" y="1604772"/>
                </a:lnTo>
                <a:lnTo>
                  <a:pt x="2258568" y="1627632"/>
                </a:lnTo>
                <a:lnTo>
                  <a:pt x="2218944" y="1648968"/>
                </a:lnTo>
                <a:lnTo>
                  <a:pt x="2139696" y="1688592"/>
                </a:lnTo>
                <a:lnTo>
                  <a:pt x="2098548" y="1705356"/>
                </a:lnTo>
                <a:lnTo>
                  <a:pt x="2013204" y="1738884"/>
                </a:lnTo>
                <a:lnTo>
                  <a:pt x="1970532" y="1752600"/>
                </a:lnTo>
                <a:lnTo>
                  <a:pt x="1926336" y="1766316"/>
                </a:lnTo>
                <a:lnTo>
                  <a:pt x="1882140" y="1778508"/>
                </a:lnTo>
                <a:lnTo>
                  <a:pt x="1837944" y="1789176"/>
                </a:lnTo>
                <a:lnTo>
                  <a:pt x="1746504" y="1807464"/>
                </a:lnTo>
                <a:lnTo>
                  <a:pt x="1700784" y="1815084"/>
                </a:lnTo>
                <a:lnTo>
                  <a:pt x="1653540" y="1821180"/>
                </a:lnTo>
                <a:lnTo>
                  <a:pt x="1606296" y="1825752"/>
                </a:lnTo>
                <a:lnTo>
                  <a:pt x="1559052" y="1828800"/>
                </a:lnTo>
                <a:lnTo>
                  <a:pt x="1513332" y="1830274"/>
                </a:lnTo>
                <a:lnTo>
                  <a:pt x="1426464" y="1830324"/>
                </a:lnTo>
                <a:lnTo>
                  <a:pt x="1353312" y="1827276"/>
                </a:lnTo>
                <a:lnTo>
                  <a:pt x="1318260" y="1824228"/>
                </a:lnTo>
                <a:lnTo>
                  <a:pt x="1281684" y="1821180"/>
                </a:lnTo>
                <a:lnTo>
                  <a:pt x="1211580" y="1812036"/>
                </a:lnTo>
                <a:lnTo>
                  <a:pt x="1106424" y="1793748"/>
                </a:lnTo>
                <a:lnTo>
                  <a:pt x="1072896" y="1784604"/>
                </a:lnTo>
                <a:lnTo>
                  <a:pt x="1039368" y="1776984"/>
                </a:lnTo>
                <a:lnTo>
                  <a:pt x="1005840" y="1767840"/>
                </a:lnTo>
                <a:lnTo>
                  <a:pt x="972312" y="1757172"/>
                </a:lnTo>
                <a:lnTo>
                  <a:pt x="940308" y="1748028"/>
                </a:lnTo>
                <a:lnTo>
                  <a:pt x="908304" y="1735836"/>
                </a:lnTo>
                <a:lnTo>
                  <a:pt x="876300" y="1725168"/>
                </a:lnTo>
                <a:lnTo>
                  <a:pt x="844296" y="1711452"/>
                </a:lnTo>
                <a:lnTo>
                  <a:pt x="752856" y="1671828"/>
                </a:lnTo>
                <a:lnTo>
                  <a:pt x="694944" y="1641348"/>
                </a:lnTo>
                <a:lnTo>
                  <a:pt x="609600" y="1591056"/>
                </a:lnTo>
                <a:lnTo>
                  <a:pt x="556260" y="1556004"/>
                </a:lnTo>
                <a:lnTo>
                  <a:pt x="504444" y="1517904"/>
                </a:lnTo>
                <a:lnTo>
                  <a:pt x="455676" y="1478280"/>
                </a:lnTo>
                <a:lnTo>
                  <a:pt x="362712" y="1392936"/>
                </a:lnTo>
                <a:lnTo>
                  <a:pt x="321564" y="1347216"/>
                </a:lnTo>
                <a:lnTo>
                  <a:pt x="300228" y="1324356"/>
                </a:lnTo>
                <a:lnTo>
                  <a:pt x="281940" y="1299972"/>
                </a:lnTo>
                <a:lnTo>
                  <a:pt x="262128" y="1275588"/>
                </a:lnTo>
                <a:lnTo>
                  <a:pt x="243840" y="1251204"/>
                </a:lnTo>
                <a:lnTo>
                  <a:pt x="193548" y="1175004"/>
                </a:lnTo>
                <a:lnTo>
                  <a:pt x="164592" y="1123188"/>
                </a:lnTo>
                <a:lnTo>
                  <a:pt x="150876" y="1095756"/>
                </a:lnTo>
                <a:lnTo>
                  <a:pt x="137160" y="1069848"/>
                </a:lnTo>
                <a:lnTo>
                  <a:pt x="124968" y="1042416"/>
                </a:lnTo>
                <a:lnTo>
                  <a:pt x="112776" y="1013460"/>
                </a:lnTo>
                <a:lnTo>
                  <a:pt x="102108" y="986028"/>
                </a:lnTo>
                <a:lnTo>
                  <a:pt x="92964" y="957072"/>
                </a:lnTo>
                <a:lnTo>
                  <a:pt x="83820" y="929640"/>
                </a:lnTo>
                <a:lnTo>
                  <a:pt x="74676" y="900684"/>
                </a:lnTo>
                <a:lnTo>
                  <a:pt x="67056" y="871728"/>
                </a:lnTo>
                <a:lnTo>
                  <a:pt x="60960" y="841248"/>
                </a:lnTo>
                <a:lnTo>
                  <a:pt x="54864" y="812292"/>
                </a:lnTo>
                <a:lnTo>
                  <a:pt x="45720" y="752856"/>
                </a:lnTo>
                <a:lnTo>
                  <a:pt x="42672" y="722376"/>
                </a:lnTo>
                <a:lnTo>
                  <a:pt x="38100" y="629412"/>
                </a:lnTo>
                <a:lnTo>
                  <a:pt x="38100" y="911352"/>
                </a:lnTo>
                <a:lnTo>
                  <a:pt x="47244" y="940308"/>
                </a:lnTo>
                <a:lnTo>
                  <a:pt x="56388" y="970788"/>
                </a:lnTo>
                <a:lnTo>
                  <a:pt x="77724" y="1028700"/>
                </a:lnTo>
                <a:lnTo>
                  <a:pt x="102108" y="1085088"/>
                </a:lnTo>
                <a:lnTo>
                  <a:pt x="161544" y="1196340"/>
                </a:lnTo>
                <a:lnTo>
                  <a:pt x="195072" y="1248156"/>
                </a:lnTo>
                <a:lnTo>
                  <a:pt x="231648" y="1299972"/>
                </a:lnTo>
                <a:lnTo>
                  <a:pt x="271272" y="1348740"/>
                </a:lnTo>
                <a:lnTo>
                  <a:pt x="313944" y="1395984"/>
                </a:lnTo>
                <a:lnTo>
                  <a:pt x="336804" y="1418844"/>
                </a:lnTo>
                <a:lnTo>
                  <a:pt x="358140" y="1441704"/>
                </a:lnTo>
                <a:lnTo>
                  <a:pt x="405384" y="1485900"/>
                </a:lnTo>
                <a:lnTo>
                  <a:pt x="431292" y="1507236"/>
                </a:lnTo>
                <a:lnTo>
                  <a:pt x="455676" y="1528572"/>
                </a:lnTo>
                <a:lnTo>
                  <a:pt x="534924" y="1588008"/>
                </a:lnTo>
                <a:lnTo>
                  <a:pt x="589788" y="1624584"/>
                </a:lnTo>
                <a:lnTo>
                  <a:pt x="676656" y="1674876"/>
                </a:lnTo>
                <a:lnTo>
                  <a:pt x="768096" y="1720596"/>
                </a:lnTo>
                <a:lnTo>
                  <a:pt x="830580" y="1748028"/>
                </a:lnTo>
                <a:lnTo>
                  <a:pt x="896112" y="1772412"/>
                </a:lnTo>
                <a:lnTo>
                  <a:pt x="995172" y="1804416"/>
                </a:lnTo>
                <a:lnTo>
                  <a:pt x="1030224" y="1813560"/>
                </a:lnTo>
                <a:lnTo>
                  <a:pt x="1063752" y="1822704"/>
                </a:lnTo>
                <a:lnTo>
                  <a:pt x="1133856" y="1837944"/>
                </a:lnTo>
                <a:lnTo>
                  <a:pt x="1170432" y="1844040"/>
                </a:lnTo>
                <a:lnTo>
                  <a:pt x="1205484" y="1850136"/>
                </a:lnTo>
                <a:lnTo>
                  <a:pt x="1278636" y="1859280"/>
                </a:lnTo>
                <a:lnTo>
                  <a:pt x="1351788" y="1865376"/>
                </a:lnTo>
                <a:lnTo>
                  <a:pt x="1389888" y="1866900"/>
                </a:lnTo>
                <a:lnTo>
                  <a:pt x="1426464" y="1868424"/>
                </a:lnTo>
                <a:lnTo>
                  <a:pt x="1513332" y="1868424"/>
                </a:lnTo>
                <a:lnTo>
                  <a:pt x="1562100" y="1866900"/>
                </a:lnTo>
                <a:lnTo>
                  <a:pt x="1610868" y="1862328"/>
                </a:lnTo>
                <a:lnTo>
                  <a:pt x="1658112" y="1857756"/>
                </a:lnTo>
                <a:lnTo>
                  <a:pt x="1705356" y="1851660"/>
                </a:lnTo>
                <a:lnTo>
                  <a:pt x="1799844" y="1836420"/>
                </a:lnTo>
                <a:lnTo>
                  <a:pt x="1847088" y="1825752"/>
                </a:lnTo>
                <a:lnTo>
                  <a:pt x="1892808" y="1815084"/>
                </a:lnTo>
                <a:lnTo>
                  <a:pt x="1938528" y="1802892"/>
                </a:lnTo>
                <a:lnTo>
                  <a:pt x="1982724" y="1789176"/>
                </a:lnTo>
                <a:lnTo>
                  <a:pt x="2026920" y="1773936"/>
                </a:lnTo>
                <a:lnTo>
                  <a:pt x="2069592" y="1758696"/>
                </a:lnTo>
                <a:lnTo>
                  <a:pt x="2113788" y="1740408"/>
                </a:lnTo>
                <a:lnTo>
                  <a:pt x="2154936" y="1722120"/>
                </a:lnTo>
                <a:lnTo>
                  <a:pt x="2237232" y="1682496"/>
                </a:lnTo>
                <a:lnTo>
                  <a:pt x="2276856" y="1661160"/>
                </a:lnTo>
                <a:lnTo>
                  <a:pt x="2316480" y="1638300"/>
                </a:lnTo>
                <a:lnTo>
                  <a:pt x="2354580" y="1613916"/>
                </a:lnTo>
                <a:lnTo>
                  <a:pt x="2464308" y="1536192"/>
                </a:lnTo>
                <a:lnTo>
                  <a:pt x="2531364" y="1478280"/>
                </a:lnTo>
                <a:lnTo>
                  <a:pt x="2595372" y="1417320"/>
                </a:lnTo>
                <a:lnTo>
                  <a:pt x="2624328" y="1385316"/>
                </a:lnTo>
                <a:lnTo>
                  <a:pt x="2653284" y="1351788"/>
                </a:lnTo>
                <a:lnTo>
                  <a:pt x="2663203" y="1339034"/>
                </a:lnTo>
                <a:close/>
              </a:path>
              <a:path w="2717800" h="1868804">
                <a:moveTo>
                  <a:pt x="2717292" y="1237488"/>
                </a:moveTo>
                <a:lnTo>
                  <a:pt x="2602992" y="1293876"/>
                </a:lnTo>
                <a:lnTo>
                  <a:pt x="2633252" y="1316571"/>
                </a:lnTo>
                <a:lnTo>
                  <a:pt x="2644140" y="1301496"/>
                </a:lnTo>
                <a:lnTo>
                  <a:pt x="2674620" y="1324356"/>
                </a:lnTo>
                <a:lnTo>
                  <a:pt x="2674620" y="1347597"/>
                </a:lnTo>
                <a:lnTo>
                  <a:pt x="2694432" y="1362456"/>
                </a:lnTo>
                <a:lnTo>
                  <a:pt x="2717292" y="1237488"/>
                </a:lnTo>
                <a:close/>
              </a:path>
              <a:path w="2717800" h="1868804">
                <a:moveTo>
                  <a:pt x="2674620" y="1324356"/>
                </a:moveTo>
                <a:lnTo>
                  <a:pt x="2644140" y="1301496"/>
                </a:lnTo>
                <a:lnTo>
                  <a:pt x="2633252" y="1316571"/>
                </a:lnTo>
                <a:lnTo>
                  <a:pt x="2663203" y="1339034"/>
                </a:lnTo>
                <a:lnTo>
                  <a:pt x="2674620" y="1324356"/>
                </a:lnTo>
                <a:close/>
              </a:path>
              <a:path w="2717800" h="1868804">
                <a:moveTo>
                  <a:pt x="2674620" y="1347597"/>
                </a:moveTo>
                <a:lnTo>
                  <a:pt x="2674620" y="1324356"/>
                </a:lnTo>
                <a:lnTo>
                  <a:pt x="2663203" y="1339034"/>
                </a:lnTo>
                <a:lnTo>
                  <a:pt x="2674620" y="1347597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37732" y="2799588"/>
            <a:ext cx="2714625" cy="1752600"/>
          </a:xfrm>
          <a:custGeom>
            <a:avLst/>
            <a:gdLst/>
            <a:ahLst/>
            <a:cxnLst/>
            <a:rect l="l" t="t" r="r" b="b"/>
            <a:pathLst>
              <a:path w="2714625" h="1752600">
                <a:moveTo>
                  <a:pt x="65273" y="425454"/>
                </a:moveTo>
                <a:lnTo>
                  <a:pt x="38100" y="399288"/>
                </a:lnTo>
                <a:lnTo>
                  <a:pt x="0" y="521208"/>
                </a:lnTo>
                <a:lnTo>
                  <a:pt x="51816" y="502842"/>
                </a:lnTo>
                <a:lnTo>
                  <a:pt x="51816" y="438912"/>
                </a:lnTo>
                <a:lnTo>
                  <a:pt x="65273" y="425454"/>
                </a:lnTo>
                <a:close/>
              </a:path>
              <a:path w="2714625" h="1752600">
                <a:moveTo>
                  <a:pt x="92604" y="451773"/>
                </a:moveTo>
                <a:lnTo>
                  <a:pt x="65273" y="425454"/>
                </a:lnTo>
                <a:lnTo>
                  <a:pt x="51816" y="438912"/>
                </a:lnTo>
                <a:lnTo>
                  <a:pt x="79248" y="466344"/>
                </a:lnTo>
                <a:lnTo>
                  <a:pt x="92604" y="451773"/>
                </a:lnTo>
                <a:close/>
              </a:path>
              <a:path w="2714625" h="1752600">
                <a:moveTo>
                  <a:pt x="120396" y="478536"/>
                </a:moveTo>
                <a:lnTo>
                  <a:pt x="92604" y="451773"/>
                </a:lnTo>
                <a:lnTo>
                  <a:pt x="79248" y="466344"/>
                </a:lnTo>
                <a:lnTo>
                  <a:pt x="51816" y="438912"/>
                </a:lnTo>
                <a:lnTo>
                  <a:pt x="51816" y="502842"/>
                </a:lnTo>
                <a:lnTo>
                  <a:pt x="120396" y="478536"/>
                </a:lnTo>
                <a:close/>
              </a:path>
              <a:path w="2714625" h="1752600">
                <a:moveTo>
                  <a:pt x="2714244" y="1263396"/>
                </a:moveTo>
                <a:lnTo>
                  <a:pt x="2714244" y="1228344"/>
                </a:lnTo>
                <a:lnTo>
                  <a:pt x="2709672" y="1133856"/>
                </a:lnTo>
                <a:lnTo>
                  <a:pt x="2706624" y="1103376"/>
                </a:lnTo>
                <a:lnTo>
                  <a:pt x="2702052" y="1071372"/>
                </a:lnTo>
                <a:lnTo>
                  <a:pt x="2683764" y="979932"/>
                </a:lnTo>
                <a:lnTo>
                  <a:pt x="2674620" y="950976"/>
                </a:lnTo>
                <a:lnTo>
                  <a:pt x="2665476" y="920496"/>
                </a:lnTo>
                <a:lnTo>
                  <a:pt x="2656332" y="891540"/>
                </a:lnTo>
                <a:lnTo>
                  <a:pt x="2634996" y="833628"/>
                </a:lnTo>
                <a:lnTo>
                  <a:pt x="2621280" y="804672"/>
                </a:lnTo>
                <a:lnTo>
                  <a:pt x="2609088" y="777240"/>
                </a:lnTo>
                <a:lnTo>
                  <a:pt x="2564892" y="694944"/>
                </a:lnTo>
                <a:lnTo>
                  <a:pt x="2531364" y="641604"/>
                </a:lnTo>
                <a:lnTo>
                  <a:pt x="2494788" y="589788"/>
                </a:lnTo>
                <a:lnTo>
                  <a:pt x="2455164" y="541020"/>
                </a:lnTo>
                <a:lnTo>
                  <a:pt x="2412492" y="492252"/>
                </a:lnTo>
                <a:lnTo>
                  <a:pt x="2345436" y="423672"/>
                </a:lnTo>
                <a:lnTo>
                  <a:pt x="2321052" y="402336"/>
                </a:lnTo>
                <a:lnTo>
                  <a:pt x="2296668" y="379476"/>
                </a:lnTo>
                <a:lnTo>
                  <a:pt x="2270760" y="359664"/>
                </a:lnTo>
                <a:lnTo>
                  <a:pt x="2244852" y="338328"/>
                </a:lnTo>
                <a:lnTo>
                  <a:pt x="2218944" y="318516"/>
                </a:lnTo>
                <a:lnTo>
                  <a:pt x="2164080" y="280416"/>
                </a:lnTo>
                <a:lnTo>
                  <a:pt x="2106168" y="243840"/>
                </a:lnTo>
                <a:lnTo>
                  <a:pt x="2048256" y="210312"/>
                </a:lnTo>
                <a:lnTo>
                  <a:pt x="1985772" y="178308"/>
                </a:lnTo>
                <a:lnTo>
                  <a:pt x="1955292" y="163068"/>
                </a:lnTo>
                <a:lnTo>
                  <a:pt x="1923288" y="147828"/>
                </a:lnTo>
                <a:lnTo>
                  <a:pt x="1891284" y="134112"/>
                </a:lnTo>
                <a:lnTo>
                  <a:pt x="1857756" y="121920"/>
                </a:lnTo>
                <a:lnTo>
                  <a:pt x="1825752" y="108204"/>
                </a:lnTo>
                <a:lnTo>
                  <a:pt x="1792224" y="96012"/>
                </a:lnTo>
                <a:lnTo>
                  <a:pt x="1757172" y="85344"/>
                </a:lnTo>
                <a:lnTo>
                  <a:pt x="1723644" y="74676"/>
                </a:lnTo>
                <a:lnTo>
                  <a:pt x="1618488" y="47244"/>
                </a:lnTo>
                <a:lnTo>
                  <a:pt x="1545336" y="32004"/>
                </a:lnTo>
                <a:lnTo>
                  <a:pt x="1472184" y="19812"/>
                </a:lnTo>
                <a:lnTo>
                  <a:pt x="1397508" y="10668"/>
                </a:lnTo>
                <a:lnTo>
                  <a:pt x="1321308" y="4572"/>
                </a:lnTo>
                <a:lnTo>
                  <a:pt x="1243584" y="1465"/>
                </a:lnTo>
                <a:lnTo>
                  <a:pt x="1205484" y="0"/>
                </a:lnTo>
                <a:lnTo>
                  <a:pt x="1161288" y="1524"/>
                </a:lnTo>
                <a:lnTo>
                  <a:pt x="1115568" y="3048"/>
                </a:lnTo>
                <a:lnTo>
                  <a:pt x="1027176" y="9144"/>
                </a:lnTo>
                <a:lnTo>
                  <a:pt x="981456" y="13716"/>
                </a:lnTo>
                <a:lnTo>
                  <a:pt x="938784" y="19812"/>
                </a:lnTo>
                <a:lnTo>
                  <a:pt x="894588" y="27432"/>
                </a:lnTo>
                <a:lnTo>
                  <a:pt x="851916" y="35052"/>
                </a:lnTo>
                <a:lnTo>
                  <a:pt x="809244" y="44196"/>
                </a:lnTo>
                <a:lnTo>
                  <a:pt x="723900" y="65532"/>
                </a:lnTo>
                <a:lnTo>
                  <a:pt x="641604" y="89916"/>
                </a:lnTo>
                <a:lnTo>
                  <a:pt x="600456" y="103632"/>
                </a:lnTo>
                <a:lnTo>
                  <a:pt x="521208" y="134112"/>
                </a:lnTo>
                <a:lnTo>
                  <a:pt x="481584" y="150876"/>
                </a:lnTo>
                <a:lnTo>
                  <a:pt x="405384" y="187452"/>
                </a:lnTo>
                <a:lnTo>
                  <a:pt x="332232" y="227076"/>
                </a:lnTo>
                <a:lnTo>
                  <a:pt x="297180" y="248412"/>
                </a:lnTo>
                <a:lnTo>
                  <a:pt x="262128" y="271272"/>
                </a:lnTo>
                <a:lnTo>
                  <a:pt x="228600" y="294132"/>
                </a:lnTo>
                <a:lnTo>
                  <a:pt x="161544" y="342900"/>
                </a:lnTo>
                <a:lnTo>
                  <a:pt x="129540" y="368808"/>
                </a:lnTo>
                <a:lnTo>
                  <a:pt x="99060" y="394716"/>
                </a:lnTo>
                <a:lnTo>
                  <a:pt x="68580" y="422148"/>
                </a:lnTo>
                <a:lnTo>
                  <a:pt x="65273" y="425454"/>
                </a:lnTo>
                <a:lnTo>
                  <a:pt x="92604" y="451773"/>
                </a:lnTo>
                <a:lnTo>
                  <a:pt x="96012" y="448056"/>
                </a:lnTo>
                <a:lnTo>
                  <a:pt x="124968" y="422148"/>
                </a:lnTo>
                <a:lnTo>
                  <a:pt x="155448" y="397764"/>
                </a:lnTo>
                <a:lnTo>
                  <a:pt x="185928" y="371856"/>
                </a:lnTo>
                <a:lnTo>
                  <a:pt x="217932" y="348996"/>
                </a:lnTo>
                <a:lnTo>
                  <a:pt x="249936" y="324612"/>
                </a:lnTo>
                <a:lnTo>
                  <a:pt x="283464" y="303276"/>
                </a:lnTo>
                <a:lnTo>
                  <a:pt x="316992" y="280416"/>
                </a:lnTo>
                <a:lnTo>
                  <a:pt x="387096" y="240792"/>
                </a:lnTo>
                <a:lnTo>
                  <a:pt x="423672" y="220980"/>
                </a:lnTo>
                <a:lnTo>
                  <a:pt x="460248" y="202692"/>
                </a:lnTo>
                <a:lnTo>
                  <a:pt x="536448" y="169164"/>
                </a:lnTo>
                <a:lnTo>
                  <a:pt x="574548" y="153924"/>
                </a:lnTo>
                <a:lnTo>
                  <a:pt x="693420" y="112776"/>
                </a:lnTo>
                <a:lnTo>
                  <a:pt x="816864" y="80772"/>
                </a:lnTo>
                <a:lnTo>
                  <a:pt x="859536" y="73152"/>
                </a:lnTo>
                <a:lnTo>
                  <a:pt x="902208" y="64008"/>
                </a:lnTo>
                <a:lnTo>
                  <a:pt x="987552" y="51816"/>
                </a:lnTo>
                <a:lnTo>
                  <a:pt x="1030224" y="47244"/>
                </a:lnTo>
                <a:lnTo>
                  <a:pt x="1118616" y="41148"/>
                </a:lnTo>
                <a:lnTo>
                  <a:pt x="1161288" y="39624"/>
                </a:lnTo>
                <a:lnTo>
                  <a:pt x="1207008" y="38100"/>
                </a:lnTo>
                <a:lnTo>
                  <a:pt x="1245108" y="39684"/>
                </a:lnTo>
                <a:lnTo>
                  <a:pt x="1319784" y="42672"/>
                </a:lnTo>
                <a:lnTo>
                  <a:pt x="1356360" y="45720"/>
                </a:lnTo>
                <a:lnTo>
                  <a:pt x="1394460" y="48768"/>
                </a:lnTo>
                <a:lnTo>
                  <a:pt x="1467612" y="57912"/>
                </a:lnTo>
                <a:lnTo>
                  <a:pt x="1502664" y="62484"/>
                </a:lnTo>
                <a:lnTo>
                  <a:pt x="1539240" y="70104"/>
                </a:lnTo>
                <a:lnTo>
                  <a:pt x="1574292" y="76200"/>
                </a:lnTo>
                <a:lnTo>
                  <a:pt x="1679448" y="102108"/>
                </a:lnTo>
                <a:lnTo>
                  <a:pt x="1780032" y="132588"/>
                </a:lnTo>
                <a:lnTo>
                  <a:pt x="1812036" y="144780"/>
                </a:lnTo>
                <a:lnTo>
                  <a:pt x="1845564" y="156972"/>
                </a:lnTo>
                <a:lnTo>
                  <a:pt x="1940052" y="196596"/>
                </a:lnTo>
                <a:lnTo>
                  <a:pt x="1999488" y="227076"/>
                </a:lnTo>
                <a:lnTo>
                  <a:pt x="2087880" y="275844"/>
                </a:lnTo>
                <a:lnTo>
                  <a:pt x="2170176" y="330708"/>
                </a:lnTo>
                <a:lnTo>
                  <a:pt x="2221992" y="368808"/>
                </a:lnTo>
                <a:lnTo>
                  <a:pt x="2272284" y="409956"/>
                </a:lnTo>
                <a:lnTo>
                  <a:pt x="2319528" y="451104"/>
                </a:lnTo>
                <a:lnTo>
                  <a:pt x="2363724" y="495300"/>
                </a:lnTo>
                <a:lnTo>
                  <a:pt x="2426208" y="565404"/>
                </a:lnTo>
                <a:lnTo>
                  <a:pt x="2482596" y="638556"/>
                </a:lnTo>
                <a:lnTo>
                  <a:pt x="2516124" y="688848"/>
                </a:lnTo>
                <a:lnTo>
                  <a:pt x="2546604" y="740664"/>
                </a:lnTo>
                <a:lnTo>
                  <a:pt x="2574036" y="794004"/>
                </a:lnTo>
                <a:lnTo>
                  <a:pt x="2587752" y="821436"/>
                </a:lnTo>
                <a:lnTo>
                  <a:pt x="2610612" y="876300"/>
                </a:lnTo>
                <a:lnTo>
                  <a:pt x="2630424" y="932688"/>
                </a:lnTo>
                <a:lnTo>
                  <a:pt x="2653284" y="1019556"/>
                </a:lnTo>
                <a:lnTo>
                  <a:pt x="2668524" y="1107948"/>
                </a:lnTo>
                <a:lnTo>
                  <a:pt x="2674620" y="1168908"/>
                </a:lnTo>
                <a:lnTo>
                  <a:pt x="2674620" y="1199388"/>
                </a:lnTo>
                <a:lnTo>
                  <a:pt x="2676144" y="1229868"/>
                </a:lnTo>
                <a:lnTo>
                  <a:pt x="2676144" y="1503426"/>
                </a:lnTo>
                <a:lnTo>
                  <a:pt x="2677668" y="1498092"/>
                </a:lnTo>
                <a:lnTo>
                  <a:pt x="2694432" y="1431036"/>
                </a:lnTo>
                <a:lnTo>
                  <a:pt x="2709672" y="1330452"/>
                </a:lnTo>
                <a:lnTo>
                  <a:pt x="2711196" y="1296924"/>
                </a:lnTo>
                <a:lnTo>
                  <a:pt x="2714244" y="1263396"/>
                </a:lnTo>
                <a:close/>
              </a:path>
              <a:path w="2714625" h="1752600">
                <a:moveTo>
                  <a:pt x="2676144" y="1503426"/>
                </a:moveTo>
                <a:lnTo>
                  <a:pt x="2676144" y="1261872"/>
                </a:lnTo>
                <a:lnTo>
                  <a:pt x="2673096" y="1295400"/>
                </a:lnTo>
                <a:lnTo>
                  <a:pt x="2671572" y="1327404"/>
                </a:lnTo>
                <a:lnTo>
                  <a:pt x="2662428" y="1392936"/>
                </a:lnTo>
                <a:lnTo>
                  <a:pt x="2641092" y="1488948"/>
                </a:lnTo>
                <a:lnTo>
                  <a:pt x="2621280" y="1551432"/>
                </a:lnTo>
                <a:lnTo>
                  <a:pt x="2609088" y="1581912"/>
                </a:lnTo>
                <a:lnTo>
                  <a:pt x="2596896" y="1613916"/>
                </a:lnTo>
                <a:lnTo>
                  <a:pt x="2569464" y="1674876"/>
                </a:lnTo>
                <a:lnTo>
                  <a:pt x="2554224" y="1705356"/>
                </a:lnTo>
                <a:lnTo>
                  <a:pt x="2537460" y="1734312"/>
                </a:lnTo>
                <a:lnTo>
                  <a:pt x="2570988" y="1752600"/>
                </a:lnTo>
                <a:lnTo>
                  <a:pt x="2602992" y="1691640"/>
                </a:lnTo>
                <a:lnTo>
                  <a:pt x="2633472" y="1627632"/>
                </a:lnTo>
                <a:lnTo>
                  <a:pt x="2657856" y="1563624"/>
                </a:lnTo>
                <a:lnTo>
                  <a:pt x="2668524" y="1530096"/>
                </a:lnTo>
                <a:lnTo>
                  <a:pt x="2676144" y="1503426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1993" y="1726691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64316" y="702688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5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973" y="2396743"/>
            <a:ext cx="8128634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700" indent="-635000">
              <a:lnSpc>
                <a:spcPct val="100000"/>
              </a:lnSpc>
              <a:spcBef>
                <a:spcPts val="100"/>
              </a:spcBef>
              <a:buFont typeface="DejaVu Sans"/>
              <a:buChar char="❖"/>
              <a:tabLst>
                <a:tab pos="647700" algn="l"/>
                <a:tab pos="648335" algn="l"/>
              </a:tabLst>
            </a:pPr>
            <a:r>
              <a:rPr sz="2400" spc="-5" dirty="0">
                <a:solidFill>
                  <a:srgbClr val="323299"/>
                </a:solidFill>
                <a:latin typeface="Times New Roman"/>
                <a:cs typeface="Times New Roman"/>
              </a:rPr>
              <a:t>Suitable for small programming exercises </a:t>
            </a:r>
            <a:r>
              <a:rPr sz="2400" dirty="0">
                <a:solidFill>
                  <a:srgbClr val="323299"/>
                </a:solidFill>
                <a:latin typeface="Times New Roman"/>
                <a:cs typeface="Times New Roman"/>
              </a:rPr>
              <a:t>of 100 or 200</a:t>
            </a:r>
            <a:r>
              <a:rPr sz="2400" spc="-20" dirty="0">
                <a:solidFill>
                  <a:srgbClr val="32329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23299"/>
                </a:solidFill>
                <a:latin typeface="Times New Roman"/>
                <a:cs typeface="Times New Roman"/>
              </a:rPr>
              <a:t>lines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664845" indent="-635635">
              <a:lnSpc>
                <a:spcPct val="100000"/>
              </a:lnSpc>
              <a:buFont typeface="DejaVu Sans"/>
              <a:buChar char="❖"/>
              <a:tabLst>
                <a:tab pos="664845" algn="l"/>
                <a:tab pos="665480" algn="l"/>
              </a:tabLst>
            </a:pPr>
            <a:r>
              <a:rPr sz="2400" spc="-5" dirty="0">
                <a:latin typeface="Times New Roman"/>
                <a:cs typeface="Times New Roman"/>
              </a:rPr>
              <a:t>Code soon becomes unfixable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unenhanceable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❖"/>
            </a:pPr>
            <a:endParaRPr sz="2800" dirty="0">
              <a:latin typeface="Times New Roman"/>
              <a:cs typeface="Times New Roman"/>
            </a:endParaRPr>
          </a:p>
          <a:p>
            <a:pPr marL="675640" indent="-635635">
              <a:lnSpc>
                <a:spcPct val="100000"/>
              </a:lnSpc>
              <a:buFont typeface="DejaVu Sans"/>
              <a:buChar char="❖"/>
              <a:tabLst>
                <a:tab pos="675005" algn="l"/>
                <a:tab pos="675640" algn="l"/>
              </a:tabLst>
            </a:pPr>
            <a:r>
              <a:rPr sz="2400" spc="-5" dirty="0">
                <a:solidFill>
                  <a:srgbClr val="990032"/>
                </a:solidFill>
                <a:latin typeface="Times New Roman"/>
                <a:cs typeface="Times New Roman"/>
              </a:rPr>
              <a:t>No </a:t>
            </a:r>
            <a:r>
              <a:rPr sz="2400" dirty="0">
                <a:solidFill>
                  <a:srgbClr val="990032"/>
                </a:solidFill>
                <a:latin typeface="Times New Roman"/>
                <a:cs typeface="Times New Roman"/>
              </a:rPr>
              <a:t>room </a:t>
            </a:r>
            <a:r>
              <a:rPr sz="2400" spc="-5" dirty="0">
                <a:solidFill>
                  <a:srgbClr val="990032"/>
                </a:solidFill>
                <a:latin typeface="Times New Roman"/>
                <a:cs typeface="Times New Roman"/>
              </a:rPr>
              <a:t>for structured</a:t>
            </a:r>
            <a:r>
              <a:rPr sz="2400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90032"/>
                </a:solidFill>
                <a:latin typeface="Times New Roman"/>
                <a:cs typeface="Times New Roman"/>
              </a:rPr>
              <a:t>design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❖"/>
            </a:pPr>
            <a:endParaRPr sz="2850" dirty="0">
              <a:latin typeface="Times New Roman"/>
              <a:cs typeface="Times New Roman"/>
            </a:endParaRPr>
          </a:p>
          <a:p>
            <a:pPr marL="661670" indent="-635635">
              <a:lnSpc>
                <a:spcPct val="100000"/>
              </a:lnSpc>
              <a:buFont typeface="DejaVu Sans"/>
              <a:buChar char="❖"/>
              <a:tabLst>
                <a:tab pos="661670" algn="l"/>
                <a:tab pos="662305" algn="l"/>
              </a:tabLst>
            </a:pPr>
            <a:r>
              <a:rPr sz="2400" spc="-5" dirty="0">
                <a:solidFill>
                  <a:srgbClr val="000065"/>
                </a:solidFill>
                <a:latin typeface="Times New Roman"/>
                <a:cs typeface="Times New Roman"/>
              </a:rPr>
              <a:t>Maintenance </a:t>
            </a:r>
            <a:r>
              <a:rPr sz="2400" dirty="0">
                <a:solidFill>
                  <a:srgbClr val="000065"/>
                </a:solidFill>
                <a:latin typeface="Times New Roman"/>
                <a:cs typeface="Times New Roman"/>
              </a:rPr>
              <a:t>is </a:t>
            </a:r>
            <a:r>
              <a:rPr sz="2400" spc="-10" dirty="0">
                <a:solidFill>
                  <a:srgbClr val="000065"/>
                </a:solidFill>
                <a:latin typeface="Times New Roman"/>
                <a:cs typeface="Times New Roman"/>
              </a:rPr>
              <a:t>practically </a:t>
            </a:r>
            <a:r>
              <a:rPr sz="2400" spc="-5" dirty="0">
                <a:solidFill>
                  <a:srgbClr val="000065"/>
                </a:solidFill>
                <a:latin typeface="Times New Roman"/>
                <a:cs typeface="Times New Roman"/>
              </a:rPr>
              <a:t>not</a:t>
            </a:r>
            <a:r>
              <a:rPr sz="2400" spc="10" dirty="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000065"/>
                </a:solidFill>
                <a:latin typeface="Times New Roman"/>
                <a:cs typeface="Times New Roman"/>
              </a:rPr>
              <a:t>possible</a:t>
            </a:r>
            <a:endParaRPr lang="en-IN" sz="2400" spc="-5" dirty="0" smtClean="0">
              <a:solidFill>
                <a:srgbClr val="000065"/>
              </a:solidFill>
              <a:latin typeface="Times New Roman"/>
              <a:cs typeface="Times New Roman"/>
            </a:endParaRPr>
          </a:p>
          <a:p>
            <a:pPr marL="661670" indent="-635635">
              <a:lnSpc>
                <a:spcPct val="100000"/>
              </a:lnSpc>
              <a:buFont typeface="DejaVu Sans"/>
              <a:buChar char="❖"/>
              <a:tabLst>
                <a:tab pos="661670" algn="l"/>
                <a:tab pos="662305" algn="l"/>
              </a:tabLst>
            </a:pPr>
            <a:endParaRPr lang="en-IN" sz="2400" spc="-5" dirty="0">
              <a:solidFill>
                <a:srgbClr val="000065"/>
              </a:solidFill>
              <a:latin typeface="Times New Roman"/>
              <a:cs typeface="Times New Roman"/>
            </a:endParaRPr>
          </a:p>
          <a:p>
            <a:pPr marL="661670" indent="-635635">
              <a:lnSpc>
                <a:spcPct val="100000"/>
              </a:lnSpc>
              <a:buFont typeface="DejaVu Sans"/>
              <a:buChar char="❖"/>
              <a:tabLst>
                <a:tab pos="661670" algn="l"/>
                <a:tab pos="662305" algn="l"/>
              </a:tabLst>
            </a:pPr>
            <a:r>
              <a:rPr lang="en-IN" sz="2400" spc="-5" dirty="0" smtClean="0">
                <a:solidFill>
                  <a:srgbClr val="000065"/>
                </a:solidFill>
                <a:latin typeface="Times New Roman"/>
                <a:cs typeface="Times New Roman"/>
              </a:rPr>
              <a:t>High Cost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1998" y="1005331"/>
            <a:ext cx="33775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/>
              <a:t>Build </a:t>
            </a:r>
            <a:r>
              <a:rPr spc="95" dirty="0"/>
              <a:t>&amp; </a:t>
            </a:r>
            <a:r>
              <a:rPr spc="5" dirty="0"/>
              <a:t>Fix</a:t>
            </a:r>
            <a:r>
              <a:rPr spc="-375" dirty="0"/>
              <a:t> </a:t>
            </a:r>
            <a:r>
              <a:rPr spc="55" dirty="0"/>
              <a:t>Model</a:t>
            </a:r>
          </a:p>
        </p:txBody>
      </p:sp>
      <p:sp>
        <p:nvSpPr>
          <p:cNvPr id="4" name="object 4"/>
          <p:cNvSpPr/>
          <p:nvPr/>
        </p:nvSpPr>
        <p:spPr>
          <a:xfrm>
            <a:off x="761993" y="1664207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4316" y="702688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6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065" y="926083"/>
            <a:ext cx="5716268" cy="461665"/>
          </a:xfrm>
        </p:spPr>
        <p:txBody>
          <a:bodyPr/>
          <a:lstStyle/>
          <a:p>
            <a:pPr algn="ctr"/>
            <a:r>
              <a:rPr lang="en-IN" dirty="0" smtClean="0"/>
              <a:t>Waterfall Model( BY ROYCE)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066800" y="19050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Requirement Analysis and Specification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828800" y="30480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Design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67200" y="47244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Integration and System Testing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867400" y="55626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Operation and Maintenance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3124200" y="38862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Implementation and Unit Testing</a:t>
            </a:r>
            <a:endParaRPr lang="en-IN" dirty="0"/>
          </a:p>
        </p:txBody>
      </p:sp>
      <p:cxnSp>
        <p:nvCxnSpPr>
          <p:cNvPr id="21" name="Straight Arrow Connector 20"/>
          <p:cNvCxnSpPr>
            <a:stCxn id="4" idx="2"/>
          </p:cNvCxnSpPr>
          <p:nvPr/>
        </p:nvCxnSpPr>
        <p:spPr>
          <a:xfrm>
            <a:off x="2743200" y="2438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10000" y="3581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81600" y="4419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705600" y="5257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95600" y="2590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SRS doc</a:t>
            </a:r>
            <a:endParaRPr lang="en-IN" dirty="0"/>
          </a:p>
        </p:txBody>
      </p:sp>
      <p:sp>
        <p:nvSpPr>
          <p:cNvPr id="32" name="TextBox 31"/>
          <p:cNvSpPr txBox="1"/>
          <p:nvPr/>
        </p:nvSpPr>
        <p:spPr>
          <a:xfrm>
            <a:off x="4114800" y="3581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SDD doc</a:t>
            </a:r>
            <a:endParaRPr lang="en-IN" dirty="0"/>
          </a:p>
        </p:txBody>
      </p:sp>
      <p:sp>
        <p:nvSpPr>
          <p:cNvPr id="33" name="object 4"/>
          <p:cNvSpPr/>
          <p:nvPr/>
        </p:nvSpPr>
        <p:spPr>
          <a:xfrm>
            <a:off x="685800" y="15240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5181600" y="1828800"/>
            <a:ext cx="403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spc="-5" dirty="0">
                <a:solidFill>
                  <a:srgbClr val="990032"/>
                </a:solidFill>
                <a:latin typeface="Times New Roman"/>
                <a:cs typeface="Times New Roman"/>
              </a:rPr>
              <a:t>This model is named waterfall model because it is diagrammatic </a:t>
            </a:r>
            <a:r>
              <a:rPr lang="en-IN" sz="2000" spc="-5" dirty="0" smtClean="0">
                <a:solidFill>
                  <a:srgbClr val="990032"/>
                </a:solidFill>
                <a:latin typeface="Times New Roman"/>
                <a:cs typeface="Times New Roman"/>
              </a:rPr>
              <a:t>representation</a:t>
            </a:r>
            <a:r>
              <a:rPr lang="en-IN" sz="2000" spc="350" dirty="0" smtClean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lang="en-IN" sz="2000" spc="-5" dirty="0" smtClean="0">
                <a:solidFill>
                  <a:srgbClr val="990032"/>
                </a:solidFill>
                <a:latin typeface="Times New Roman"/>
                <a:cs typeface="Times New Roman"/>
              </a:rPr>
              <a:t>resembles</a:t>
            </a:r>
            <a:r>
              <a:rPr lang="en-IN" sz="2000" spc="350" dirty="0" smtClean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lang="en-IN" sz="2000" dirty="0" smtClean="0">
                <a:solidFill>
                  <a:srgbClr val="990032"/>
                </a:solidFill>
                <a:latin typeface="Times New Roman"/>
                <a:cs typeface="Times New Roman"/>
              </a:rPr>
              <a:t>a</a:t>
            </a:r>
            <a:r>
              <a:rPr lang="en-IN" sz="2000" spc="360" dirty="0" smtClean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lang="en-IN" sz="2000" spc="-5" dirty="0" smtClean="0">
                <a:solidFill>
                  <a:srgbClr val="990032"/>
                </a:solidFill>
                <a:latin typeface="Times New Roman"/>
                <a:cs typeface="Times New Roman"/>
              </a:rPr>
              <a:t>cascade</a:t>
            </a:r>
            <a:r>
              <a:rPr lang="en-IN" sz="2000" spc="350" dirty="0" smtClean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lang="en-IN" sz="2000" dirty="0" smtClean="0">
                <a:solidFill>
                  <a:srgbClr val="990032"/>
                </a:solidFill>
                <a:latin typeface="Times New Roman"/>
                <a:cs typeface="Times New Roman"/>
              </a:rPr>
              <a:t>of waterfall</a:t>
            </a:r>
            <a:endParaRPr lang="en-IN" sz="2000" dirty="0" smtClean="0">
              <a:latin typeface="Times New Roman"/>
              <a:cs typeface="Times New Roman"/>
            </a:endParaRPr>
          </a:p>
          <a:p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76350"/>
            <a:ext cx="60960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81200" y="6934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FF0000"/>
                </a:solidFill>
              </a:rPr>
              <a:t>Waterfall  Model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3" y="2349499"/>
            <a:ext cx="822388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653200"/>
                </a:solidFill>
                <a:latin typeface="Times New Roman"/>
                <a:cs typeface="Times New Roman"/>
              </a:rPr>
              <a:t>This model </a:t>
            </a:r>
            <a:r>
              <a:rPr sz="3200" spc="-5" dirty="0">
                <a:solidFill>
                  <a:srgbClr val="653200"/>
                </a:solidFill>
                <a:latin typeface="Times New Roman"/>
                <a:cs typeface="Times New Roman"/>
              </a:rPr>
              <a:t>is </a:t>
            </a:r>
            <a:r>
              <a:rPr sz="3200" dirty="0">
                <a:solidFill>
                  <a:srgbClr val="653200"/>
                </a:solidFill>
                <a:latin typeface="Times New Roman"/>
                <a:cs typeface="Times New Roman"/>
              </a:rPr>
              <a:t>easy </a:t>
            </a:r>
            <a:r>
              <a:rPr sz="3200" spc="-10" dirty="0">
                <a:solidFill>
                  <a:srgbClr val="653200"/>
                </a:solidFill>
                <a:latin typeface="Times New Roman"/>
                <a:cs typeface="Times New Roman"/>
              </a:rPr>
              <a:t>to </a:t>
            </a:r>
            <a:r>
              <a:rPr sz="3200" spc="-5" dirty="0">
                <a:solidFill>
                  <a:srgbClr val="653200"/>
                </a:solidFill>
                <a:latin typeface="Times New Roman"/>
                <a:cs typeface="Times New Roman"/>
              </a:rPr>
              <a:t>understand </a:t>
            </a:r>
            <a:r>
              <a:rPr sz="3200" dirty="0">
                <a:solidFill>
                  <a:srgbClr val="653200"/>
                </a:solidFill>
                <a:latin typeface="Times New Roman"/>
                <a:cs typeface="Times New Roman"/>
              </a:rPr>
              <a:t>and </a:t>
            </a:r>
            <a:r>
              <a:rPr sz="3200" spc="-5" dirty="0">
                <a:solidFill>
                  <a:srgbClr val="653200"/>
                </a:solidFill>
                <a:latin typeface="Times New Roman"/>
                <a:cs typeface="Times New Roman"/>
              </a:rPr>
              <a:t>reinforces  </a:t>
            </a:r>
            <a:r>
              <a:rPr sz="3200" dirty="0">
                <a:solidFill>
                  <a:srgbClr val="653200"/>
                </a:solidFill>
                <a:latin typeface="Times New Roman"/>
                <a:cs typeface="Times New Roman"/>
              </a:rPr>
              <a:t>the </a:t>
            </a:r>
            <a:r>
              <a:rPr sz="3200" spc="-5" dirty="0">
                <a:solidFill>
                  <a:srgbClr val="653200"/>
                </a:solidFill>
                <a:latin typeface="Times New Roman"/>
                <a:cs typeface="Times New Roman"/>
              </a:rPr>
              <a:t>notion </a:t>
            </a:r>
            <a:r>
              <a:rPr sz="3200" dirty="0">
                <a:solidFill>
                  <a:srgbClr val="653200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3200"/>
                </a:solidFill>
                <a:latin typeface="Times New Roman"/>
                <a:cs typeface="Times New Roman"/>
              </a:rPr>
              <a:t>“define before design” </a:t>
            </a:r>
            <a:r>
              <a:rPr sz="3200" dirty="0">
                <a:solidFill>
                  <a:srgbClr val="653200"/>
                </a:solidFill>
                <a:latin typeface="Times New Roman"/>
                <a:cs typeface="Times New Roman"/>
              </a:rPr>
              <a:t>and </a:t>
            </a:r>
            <a:r>
              <a:rPr sz="3200" spc="-5" dirty="0">
                <a:solidFill>
                  <a:srgbClr val="FF3200"/>
                </a:solidFill>
                <a:latin typeface="Times New Roman"/>
                <a:cs typeface="Times New Roman"/>
              </a:rPr>
              <a:t>“design  before</a:t>
            </a:r>
            <a:r>
              <a:rPr sz="320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3200"/>
                </a:solidFill>
                <a:latin typeface="Times New Roman"/>
                <a:cs typeface="Times New Roman"/>
              </a:rPr>
              <a:t>code”.</a:t>
            </a:r>
            <a:endParaRPr sz="3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74083" y="4517507"/>
          <a:ext cx="8338184" cy="138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5845"/>
                <a:gridCol w="1773555"/>
                <a:gridCol w="2520950"/>
                <a:gridCol w="1727834"/>
              </a:tblGrid>
              <a:tr h="447040">
                <a:tc>
                  <a:txBody>
                    <a:bodyPr/>
                    <a:lstStyle/>
                    <a:p>
                      <a:pPr marL="31750">
                        <a:lnSpc>
                          <a:spcPts val="3075"/>
                        </a:lnSpc>
                        <a:tabLst>
                          <a:tab pos="1113155" algn="l"/>
                        </a:tabLst>
                      </a:pPr>
                      <a:r>
                        <a:rPr sz="3200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The	model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3075"/>
                        </a:lnSpc>
                      </a:pPr>
                      <a:r>
                        <a:rPr sz="3200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expects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3075"/>
                        </a:lnSpc>
                        <a:tabLst>
                          <a:tab pos="2096135" algn="l"/>
                        </a:tabLst>
                      </a:pPr>
                      <a:r>
                        <a:rPr sz="3200" spc="-5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complete	</a:t>
                      </a:r>
                      <a:r>
                        <a:rPr sz="3200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&amp;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075"/>
                        </a:lnSpc>
                      </a:pPr>
                      <a:r>
                        <a:rPr sz="3200" spc="-10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3200" spc="5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cc</a:t>
                      </a:r>
                      <a:r>
                        <a:rPr sz="3200" spc="-10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3200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3200" spc="5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3200" spc="-5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3200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87045">
                <a:tc>
                  <a:txBody>
                    <a:bodyPr/>
                    <a:lstStyle/>
                    <a:p>
                      <a:pPr marL="31750">
                        <a:lnSpc>
                          <a:spcPts val="3390"/>
                        </a:lnSpc>
                      </a:pPr>
                      <a:r>
                        <a:rPr sz="3200" spc="-5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requirements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3390"/>
                        </a:lnSpc>
                        <a:tabLst>
                          <a:tab pos="1141730" algn="l"/>
                        </a:tabLst>
                      </a:pPr>
                      <a:r>
                        <a:rPr sz="3200" spc="-5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early	</a:t>
                      </a:r>
                      <a:r>
                        <a:rPr sz="3200" spc="-10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ts val="3390"/>
                        </a:lnSpc>
                        <a:tabLst>
                          <a:tab pos="984885" algn="l"/>
                        </a:tabLst>
                      </a:pPr>
                      <a:r>
                        <a:rPr sz="3200" spc="-5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the	process,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3390"/>
                        </a:lnSpc>
                        <a:tabLst>
                          <a:tab pos="1315085" algn="l"/>
                        </a:tabLst>
                      </a:pPr>
                      <a:r>
                        <a:rPr sz="3200" spc="-10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3200" spc="5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3200" spc="-15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3200" spc="5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3200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h	</a:t>
                      </a:r>
                      <a:r>
                        <a:rPr sz="3200" spc="-5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3200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47040">
                <a:tc>
                  <a:txBody>
                    <a:bodyPr/>
                    <a:lstStyle/>
                    <a:p>
                      <a:pPr marL="31750">
                        <a:lnSpc>
                          <a:spcPts val="3390"/>
                        </a:lnSpc>
                      </a:pPr>
                      <a:r>
                        <a:rPr sz="3200" spc="-5" dirty="0">
                          <a:solidFill>
                            <a:srgbClr val="990032"/>
                          </a:solidFill>
                          <a:latin typeface="Times New Roman"/>
                          <a:cs typeface="Times New Roman"/>
                        </a:rPr>
                        <a:t>unrealistic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25442" y="1002283"/>
            <a:ext cx="31311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Waterfall</a:t>
            </a:r>
            <a:r>
              <a:rPr spc="-125" dirty="0"/>
              <a:t> </a:t>
            </a:r>
            <a:r>
              <a:rPr spc="55" dirty="0"/>
              <a:t>Model</a:t>
            </a:r>
          </a:p>
        </p:txBody>
      </p:sp>
      <p:sp>
        <p:nvSpPr>
          <p:cNvPr id="5" name="object 5"/>
          <p:cNvSpPr/>
          <p:nvPr/>
        </p:nvSpPr>
        <p:spPr>
          <a:xfrm>
            <a:off x="761993" y="16764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5" y="0"/>
                </a:lnTo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64316" y="7026885"/>
            <a:ext cx="140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4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25400">
                <a:lnSpc>
                  <a:spcPts val="1445"/>
                </a:lnSpc>
              </a:pPr>
              <a:t>9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pc="-5" dirty="0"/>
              <a:t>Software Engineering </a:t>
            </a:r>
            <a:r>
              <a:rPr spc="-10" dirty="0"/>
              <a:t>(3</a:t>
            </a:r>
            <a:r>
              <a:rPr sz="750" spc="-15" baseline="22222" dirty="0"/>
              <a:t>rd </a:t>
            </a:r>
            <a:r>
              <a:rPr sz="800" spc="-5" dirty="0"/>
              <a:t>ed.), </a:t>
            </a:r>
            <a:r>
              <a:rPr sz="800" dirty="0"/>
              <a:t>By K.K </a:t>
            </a:r>
            <a:r>
              <a:rPr sz="800" spc="-5" dirty="0"/>
              <a:t>Aggarwal </a:t>
            </a:r>
            <a:r>
              <a:rPr sz="800" dirty="0"/>
              <a:t>&amp; </a:t>
            </a:r>
            <a:r>
              <a:rPr sz="800" spc="-5" dirty="0"/>
              <a:t>Yogesh </a:t>
            </a:r>
            <a:r>
              <a:rPr sz="800" dirty="0"/>
              <a:t>Singh, </a:t>
            </a:r>
            <a:r>
              <a:rPr sz="800" spc="-5" dirty="0"/>
              <a:t>Copyright </a:t>
            </a:r>
            <a:r>
              <a:rPr sz="800" dirty="0"/>
              <a:t>© </a:t>
            </a:r>
            <a:r>
              <a:rPr sz="800" spc="-5" dirty="0"/>
              <a:t>New </a:t>
            </a:r>
            <a:r>
              <a:rPr sz="800" spc="-10" dirty="0"/>
              <a:t>Age </a:t>
            </a:r>
            <a:r>
              <a:rPr sz="800" spc="-5" dirty="0"/>
              <a:t>International Publishers,</a:t>
            </a:r>
            <a:r>
              <a:rPr sz="800" spc="75" dirty="0"/>
              <a:t> </a:t>
            </a:r>
            <a:r>
              <a:rPr sz="800" spc="-5" dirty="0"/>
              <a:t>2007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3354</Words>
  <Application>Microsoft Office PowerPoint</Application>
  <PresentationFormat>Custom</PresentationFormat>
  <Paragraphs>693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Software Life Cycle Models</vt:lpstr>
      <vt:lpstr>Software Life Cycle Models</vt:lpstr>
      <vt:lpstr>Software Development Life Cycle </vt:lpstr>
      <vt:lpstr>Build &amp; Fix Model</vt:lpstr>
      <vt:lpstr>Build &amp; Fix Model</vt:lpstr>
      <vt:lpstr>Waterfall Model( BY ROYCE)</vt:lpstr>
      <vt:lpstr>Slide 8</vt:lpstr>
      <vt:lpstr>Waterfall Model</vt:lpstr>
      <vt:lpstr>Waterfall Model</vt:lpstr>
      <vt:lpstr>Waterfall Model</vt:lpstr>
      <vt:lpstr>Waterfall Model</vt:lpstr>
      <vt:lpstr>Waterfall Model</vt:lpstr>
      <vt:lpstr>Incremental Process Models</vt:lpstr>
      <vt:lpstr>Iterative Enhancement Model</vt:lpstr>
      <vt:lpstr>Iterative Enhancement Model</vt:lpstr>
      <vt:lpstr>Iterative Enhancement Model</vt:lpstr>
      <vt:lpstr>Evolutionary Process Models</vt:lpstr>
      <vt:lpstr>PROTOTYPE MODEL</vt:lpstr>
      <vt:lpstr>PROTOTYPE MODEL</vt:lpstr>
      <vt:lpstr>PROTOTYPE MODEL</vt:lpstr>
      <vt:lpstr>PROTOTYPE MODEL</vt:lpstr>
      <vt:lpstr>Prototyping Model</vt:lpstr>
      <vt:lpstr>Evolutionary Process Model</vt:lpstr>
      <vt:lpstr>Evolutionary Process Model</vt:lpstr>
      <vt:lpstr>Evolutionary Process Model</vt:lpstr>
      <vt:lpstr>Evolutionary Process Model</vt:lpstr>
      <vt:lpstr>Evolutionary Process Model</vt:lpstr>
      <vt:lpstr>Spiral Model(By Barry Boehm(1986)</vt:lpstr>
      <vt:lpstr>Spiral Model</vt:lpstr>
      <vt:lpstr>Spiral Model</vt:lpstr>
      <vt:lpstr>Spiral Model</vt:lpstr>
      <vt:lpstr>Spiral Model</vt:lpstr>
      <vt:lpstr>Selection of a Life Cycle Model</vt:lpstr>
      <vt:lpstr>Based On Characteristics Of Requirements</vt:lpstr>
      <vt:lpstr>Based On Characteristics Of Requirements</vt:lpstr>
      <vt:lpstr>Based On Status Of Development Team</vt:lpstr>
      <vt:lpstr>Based On Status Of Development Team</vt:lpstr>
      <vt:lpstr>Based On User’s Participation</vt:lpstr>
      <vt:lpstr>Based On User’s Participation</vt:lpstr>
      <vt:lpstr>Based On Type Of Project With Associated Risk</vt:lpstr>
      <vt:lpstr>Based On Type Of Project With Associated Risk</vt:lpstr>
      <vt:lpstr>Multiple Choice Questions</vt:lpstr>
      <vt:lpstr>Multiple Choice Questions</vt:lpstr>
      <vt:lpstr>Multiple Choice Questions</vt:lpstr>
      <vt:lpstr>Multiple Choice Questions</vt:lpstr>
      <vt:lpstr>Exercises</vt:lpstr>
      <vt:lpstr>Exercises</vt:lpstr>
      <vt:lpstr>Exercises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Chapter 2 Software Development Life Cycle Models</dc:title>
  <dc:creator>Ruchika Malhotra</dc:creator>
  <cp:lastModifiedBy>upasana</cp:lastModifiedBy>
  <cp:revision>44</cp:revision>
  <dcterms:created xsi:type="dcterms:W3CDTF">2018-01-18T08:21:13Z</dcterms:created>
  <dcterms:modified xsi:type="dcterms:W3CDTF">2018-02-08T09:49:14Z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2007-04-02T00:00:00Z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2018-01-18T00:00:00Z</vt:filetime>
  </property>
</Properties>
</file>