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23" r:id="rId2"/>
    <p:sldId id="346" r:id="rId3"/>
    <p:sldId id="324" r:id="rId4"/>
    <p:sldId id="343" r:id="rId5"/>
    <p:sldId id="344" r:id="rId6"/>
    <p:sldId id="345" r:id="rId7"/>
    <p:sldId id="326" r:id="rId8"/>
    <p:sldId id="347" r:id="rId9"/>
    <p:sldId id="327" r:id="rId10"/>
    <p:sldId id="328" r:id="rId11"/>
    <p:sldId id="329" r:id="rId12"/>
    <p:sldId id="332" r:id="rId13"/>
    <p:sldId id="333" r:id="rId14"/>
    <p:sldId id="334" r:id="rId15"/>
    <p:sldId id="338" r:id="rId16"/>
    <p:sldId id="339" r:id="rId17"/>
    <p:sldId id="340" r:id="rId18"/>
  </p:sldIdLst>
  <p:sldSz cx="9144000" cy="6858000" type="screen4x3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/>
            </a:lvl1pPr>
          </a:lstStyle>
          <a:p>
            <a:fld id="{E6D21611-732A-4EF6-9DE7-CC8860CB75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0563"/>
            <a:ext cx="4608512" cy="3455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375150"/>
            <a:ext cx="5119688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/>
            </a:lvl1pPr>
          </a:lstStyle>
          <a:p>
            <a:fld id="{727D28CB-F4E2-4011-9C7A-7D52D226A6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pic>
        <p:nvPicPr>
          <p:cNvPr id="104451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</p:spPr>
      </p:pic>
      <p:sp>
        <p:nvSpPr>
          <p:cNvPr id="104452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E3B7BAB3-115C-4C63-908E-B142C87EA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038A0-8FDA-41E7-8F58-B400D9FE91A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8E4AE-BD02-43ED-B067-97062EEBAFF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D7863-DF15-4835-AAEA-091B58FA113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3CD25-941E-4BA4-AAD4-ED004565F10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10E4A-C465-4C17-8EB2-AC1E1C6C3D6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F10BC-ABE2-4E1B-8410-E6F744971FD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51F57-48EE-405A-A495-682ABC1EB92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CFD38-787C-4DC9-A47A-48EF9CF5F2B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6DD89-07BD-41CC-BB07-67F43705F4F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B. Prabhakaran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1C565-23B5-4A83-AFF8-10791057A283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42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42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34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B. Prabhakaran</a:t>
            </a:r>
          </a:p>
        </p:txBody>
      </p:sp>
      <p:pic>
        <p:nvPicPr>
          <p:cNvPr id="103433" name="Picture 9" descr="anabnr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chemeClr val="tx2"/>
                </a:solidFill>
              </a:defRPr>
            </a:lvl1pPr>
          </a:lstStyle>
          <a:p>
            <a:fld id="{87D4FE8D-8CC3-42E5-8767-1584F7EA0E91}" type="slidenum">
              <a:rPr lang="en-US"/>
              <a:pPr/>
              <a:t>‹#›</a:t>
            </a:fld>
            <a:endParaRPr lang="en-US" sz="1400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B6E0-2FA6-46FA-B0CC-736BBD893191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Distributed Deadlock Detection</a:t>
            </a:r>
          </a:p>
        </p:txBody>
      </p:sp>
      <p:sp>
        <p:nvSpPr>
          <p:cNvPr id="283695" name="Text Box 47"/>
          <p:cNvSpPr txBox="1">
            <a:spLocks noChangeArrowheads="1"/>
          </p:cNvSpPr>
          <p:nvPr/>
        </p:nvSpPr>
        <p:spPr bwMode="auto">
          <a:xfrm>
            <a:off x="990600" y="1676400"/>
            <a:ext cx="66579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 Assumptions:</a:t>
            </a:r>
          </a:p>
          <a:p>
            <a:pPr lvl="1">
              <a:buFontTx/>
              <a:buChar char="•"/>
            </a:pPr>
            <a:r>
              <a:rPr lang="en-US" sz="2400" dirty="0"/>
              <a:t>  System has only reusable resources</a:t>
            </a:r>
          </a:p>
          <a:p>
            <a:pPr lvl="1">
              <a:buFontTx/>
              <a:buChar char="•"/>
            </a:pPr>
            <a:r>
              <a:rPr lang="en-US" sz="2400" dirty="0"/>
              <a:t>  Only exclusive access to resources</a:t>
            </a:r>
          </a:p>
          <a:p>
            <a:pPr lvl="1">
              <a:buFontTx/>
              <a:buChar char="•"/>
            </a:pPr>
            <a:r>
              <a:rPr lang="en-US" sz="2400" dirty="0"/>
              <a:t>  Only one copy of each resource</a:t>
            </a:r>
          </a:p>
          <a:p>
            <a:pPr lvl="1">
              <a:buFontTx/>
              <a:buChar char="•"/>
            </a:pPr>
            <a:r>
              <a:rPr lang="en-US" sz="2400" dirty="0"/>
              <a:t>  States of a process: running or blocked</a:t>
            </a:r>
          </a:p>
          <a:p>
            <a:pPr lvl="1">
              <a:buFontTx/>
              <a:buChar char="•"/>
            </a:pPr>
            <a:r>
              <a:rPr lang="en-US" sz="2400" dirty="0"/>
              <a:t>  Running state: process has all the resources</a:t>
            </a:r>
          </a:p>
          <a:p>
            <a:pPr lvl="1">
              <a:buFontTx/>
              <a:buChar char="•"/>
            </a:pPr>
            <a:r>
              <a:rPr lang="en-US" sz="2400" dirty="0"/>
              <a:t>  Blocked state: waiting on one or more resource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8C55-25CE-4AB0-B0C0-6BADEEDECCB0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Centralized Algorithms...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114800"/>
          </a:xfrm>
        </p:spPr>
        <p:txBody>
          <a:bodyPr/>
          <a:lstStyle/>
          <a:p>
            <a:r>
              <a:rPr lang="en-US" sz="2400"/>
              <a:t>Ho-Ramamoorthy 1-phase Algorithm</a:t>
            </a:r>
          </a:p>
          <a:p>
            <a:pPr lvl="1"/>
            <a:r>
              <a:rPr lang="en-US" sz="2000"/>
              <a:t>Each site maintains 2 status tables: </a:t>
            </a:r>
            <a:r>
              <a:rPr lang="en-US" sz="2000" i="1"/>
              <a:t>resource status</a:t>
            </a:r>
            <a:r>
              <a:rPr lang="en-US" sz="2000"/>
              <a:t> table and </a:t>
            </a:r>
            <a:r>
              <a:rPr lang="en-US" sz="2000" i="1"/>
              <a:t>process status</a:t>
            </a:r>
            <a:r>
              <a:rPr lang="en-US" sz="2000"/>
              <a:t> table.</a:t>
            </a:r>
          </a:p>
          <a:p>
            <a:pPr lvl="1"/>
            <a:r>
              <a:rPr lang="en-US" sz="2000"/>
              <a:t>Resource table: transactions that have locked or are waiting for  resources.</a:t>
            </a:r>
          </a:p>
          <a:p>
            <a:pPr lvl="1"/>
            <a:r>
              <a:rPr lang="en-US" sz="2000"/>
              <a:t>Process table: resources locked by or waited on by transactions.</a:t>
            </a:r>
          </a:p>
          <a:p>
            <a:pPr lvl="1"/>
            <a:r>
              <a:rPr lang="en-US" sz="2000"/>
              <a:t>Controller periodically collects these tables from each site.</a:t>
            </a:r>
          </a:p>
          <a:p>
            <a:pPr lvl="1"/>
            <a:r>
              <a:rPr lang="en-US" sz="2000"/>
              <a:t>Constructs a WFG from transactions common to both the tables.</a:t>
            </a:r>
          </a:p>
          <a:p>
            <a:pPr lvl="1"/>
            <a:r>
              <a:rPr lang="en-US" sz="2000"/>
              <a:t>No cycle, no deadlocks.</a:t>
            </a:r>
          </a:p>
          <a:p>
            <a:pPr lvl="1"/>
            <a:r>
              <a:rPr lang="en-US" sz="2000"/>
              <a:t>A cycle means a deadlock.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C0A3-FF5E-492C-89E0-FBEFDCA923F6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Distributed Algorithms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114800"/>
          </a:xfrm>
        </p:spPr>
        <p:txBody>
          <a:bodyPr/>
          <a:lstStyle/>
          <a:p>
            <a:r>
              <a:rPr lang="en-US" sz="2400"/>
              <a:t>Path-pushing: resource dependency information disseminated through designated paths (in the graph).</a:t>
            </a:r>
          </a:p>
          <a:p>
            <a:r>
              <a:rPr lang="en-US" sz="2400"/>
              <a:t>Edge-chasing: special messages or probes circulated along edges of WFG. Deadlock exists if the probe is received back by the initiator.</a:t>
            </a:r>
          </a:p>
          <a:p>
            <a:r>
              <a:rPr lang="en-US" sz="2400"/>
              <a:t>Diffusion computation: queries on status sent to process in WFG.</a:t>
            </a:r>
          </a:p>
          <a:p>
            <a:r>
              <a:rPr lang="en-US" sz="2400"/>
              <a:t>Global state detection: get a snapshot of the distributed system. Not discussed further in class.</a:t>
            </a:r>
          </a:p>
          <a:p>
            <a:pPr lvl="1"/>
            <a:endParaRPr 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0754-A70F-4CA2-894C-2985DFB432A9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en-US"/>
              <a:t>Edge-Chasing Algorithm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Chandy-Misra-Haas’s Algorithm: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probe(i, j, k) is used by a deadlock detection process Pi. This probe is sent by the home site of Pj to Pk.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This probe message is circulated via the edges of the graph. Probe returning to Pi implies deadlock detection.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Terms used: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Pj is </a:t>
            </a:r>
            <a:r>
              <a:rPr lang="en-US" sz="2000" i="1"/>
              <a:t>dependent</a:t>
            </a:r>
            <a:r>
              <a:rPr lang="en-US" sz="2000"/>
              <a:t> on Pk, if a sequence of Pj, Pi1,.., Pim, Pk exists.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Pj is </a:t>
            </a:r>
            <a:r>
              <a:rPr lang="en-US" sz="2000" i="1"/>
              <a:t>locally dependent</a:t>
            </a:r>
            <a:r>
              <a:rPr lang="en-US" sz="2000"/>
              <a:t> on Pk, if above condition + Pj,Pk on same site.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Each process maintains an array </a:t>
            </a:r>
            <a:r>
              <a:rPr lang="en-US" sz="2000" i="1"/>
              <a:t>dependenti: dependenti(j) </a:t>
            </a:r>
            <a:r>
              <a:rPr lang="en-US" sz="2000"/>
              <a:t>is true if Pi knows that Pj is dependent on it. (initially set to false for all i &amp; j).</a:t>
            </a:r>
            <a:endParaRPr lang="en-US" sz="1800"/>
          </a:p>
          <a:p>
            <a:pPr lvl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EF5D-B6A9-4E1A-B1CF-6780BD962F2F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en-US"/>
              <a:t>Chandy-Misra-Haas’s Algorithm</a:t>
            </a:r>
          </a:p>
        </p:txBody>
      </p:sp>
      <p:sp>
        <p:nvSpPr>
          <p:cNvPr id="365573" name="Text Box 5"/>
          <p:cNvSpPr txBox="1">
            <a:spLocks noChangeArrowheads="1"/>
          </p:cNvSpPr>
          <p:nvPr/>
        </p:nvSpPr>
        <p:spPr bwMode="auto">
          <a:xfrm>
            <a:off x="762000" y="1524000"/>
            <a:ext cx="79914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Sending the probe:</a:t>
            </a:r>
          </a:p>
          <a:p>
            <a:r>
              <a:rPr lang="en-US"/>
              <a:t>	if Pi is locally dependent on itself then deadlock.</a:t>
            </a:r>
          </a:p>
          <a:p>
            <a:r>
              <a:rPr lang="en-US"/>
              <a:t>	else for all Pj and Pk such that</a:t>
            </a:r>
          </a:p>
          <a:p>
            <a:r>
              <a:rPr lang="en-US"/>
              <a:t>	    (a)  Pi is locally dependent upon Pj, and</a:t>
            </a:r>
          </a:p>
          <a:p>
            <a:r>
              <a:rPr lang="en-US"/>
              <a:t>	    (b)  Pj is waiting on Pk, and</a:t>
            </a:r>
          </a:p>
          <a:p>
            <a:r>
              <a:rPr lang="en-US"/>
              <a:t>	    (c ) Pj and Pk are on different sites, send probe(i,j,k) to the home </a:t>
            </a:r>
          </a:p>
          <a:p>
            <a:r>
              <a:rPr lang="en-US"/>
              <a:t>	          site of Pk.</a:t>
            </a:r>
          </a:p>
          <a:p>
            <a:endParaRPr lang="en-US"/>
          </a:p>
          <a:p>
            <a:r>
              <a:rPr lang="en-US"/>
              <a:t>Receiving the probe:</a:t>
            </a:r>
          </a:p>
          <a:p>
            <a:r>
              <a:rPr lang="en-US"/>
              <a:t>	if (d) Pk is blocked, and</a:t>
            </a:r>
          </a:p>
          <a:p>
            <a:r>
              <a:rPr lang="en-US"/>
              <a:t>	    (e) </a:t>
            </a:r>
            <a:r>
              <a:rPr lang="en-US" i="1"/>
              <a:t>dependentk(i)</a:t>
            </a:r>
            <a:r>
              <a:rPr lang="en-US"/>
              <a:t> is false, and</a:t>
            </a:r>
          </a:p>
          <a:p>
            <a:r>
              <a:rPr lang="en-US"/>
              <a:t>	    (f) Pk has not replied to all requests of Pj,</a:t>
            </a:r>
          </a:p>
          <a:p>
            <a:r>
              <a:rPr lang="en-US"/>
              <a:t>	then begin</a:t>
            </a:r>
          </a:p>
          <a:p>
            <a:r>
              <a:rPr lang="en-US"/>
              <a:t>	     	dependentk(i) := true;</a:t>
            </a:r>
          </a:p>
          <a:p>
            <a:r>
              <a:rPr lang="en-US"/>
              <a:t>		if k = i then Pi is deadlocked</a:t>
            </a:r>
          </a:p>
          <a:p>
            <a:r>
              <a:rPr lang="en-US"/>
              <a:t>		else 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7FA7-3175-4192-A270-7067D2F67463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en-US"/>
              <a:t>Chandy-Misra-Haas’s Algorithm</a:t>
            </a:r>
          </a:p>
        </p:txBody>
      </p:sp>
      <p:sp>
        <p:nvSpPr>
          <p:cNvPr id="366595" name="Text Box 3"/>
          <p:cNvSpPr txBox="1">
            <a:spLocks noChangeArrowheads="1"/>
          </p:cNvSpPr>
          <p:nvPr/>
        </p:nvSpPr>
        <p:spPr bwMode="auto">
          <a:xfrm>
            <a:off x="714375" y="1355725"/>
            <a:ext cx="8237538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Receiving the probe:</a:t>
            </a:r>
          </a:p>
          <a:p>
            <a:r>
              <a:rPr lang="en-US"/>
              <a:t>	…….</a:t>
            </a:r>
          </a:p>
          <a:p>
            <a:r>
              <a:rPr lang="en-US"/>
              <a:t>		else for all Pm and Pn such that</a:t>
            </a:r>
          </a:p>
          <a:p>
            <a:r>
              <a:rPr lang="en-US"/>
              <a:t>		     (a’)  Pk is locally dependent upon Pm, and</a:t>
            </a:r>
          </a:p>
          <a:p>
            <a:r>
              <a:rPr lang="en-US"/>
              <a:t>		     (b’)  Pm is waiting on Pn, and</a:t>
            </a:r>
          </a:p>
          <a:p>
            <a:r>
              <a:rPr lang="en-US"/>
              <a:t>		     (c’)  Pm and Pn are on different sites, send probe(i,m,n)</a:t>
            </a:r>
          </a:p>
          <a:p>
            <a:r>
              <a:rPr lang="en-US"/>
              <a:t>		             to the home site of Pn.</a:t>
            </a:r>
          </a:p>
          <a:p>
            <a:r>
              <a:rPr lang="en-US"/>
              <a:t>	            end.</a:t>
            </a:r>
          </a:p>
          <a:p>
            <a:endParaRPr lang="en-US"/>
          </a:p>
          <a:p>
            <a:r>
              <a:rPr lang="en-US"/>
              <a:t>Performance:</a:t>
            </a:r>
          </a:p>
          <a:p>
            <a:r>
              <a:rPr lang="en-US"/>
              <a:t>	For a deadlock that spans m processes over n sites, m(n-1)/2 messages</a:t>
            </a:r>
          </a:p>
          <a:p>
            <a:r>
              <a:rPr lang="en-US"/>
              <a:t>	are needed. </a:t>
            </a:r>
          </a:p>
          <a:p>
            <a:r>
              <a:rPr lang="en-US"/>
              <a:t>	Size of the message 3 words.</a:t>
            </a:r>
          </a:p>
          <a:p>
            <a:r>
              <a:rPr lang="en-US"/>
              <a:t>	Delay in deadlock detection O(n).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46FA-AD3E-4C88-A122-4213DCF44F59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en-US"/>
              <a:t>Hierarchical Deadlock Detection</a:t>
            </a:r>
          </a:p>
        </p:txBody>
      </p:sp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82248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 Follows Ho-</a:t>
            </a:r>
            <a:r>
              <a:rPr lang="en-US" dirty="0" err="1"/>
              <a:t>Ramamoorthy’s</a:t>
            </a:r>
            <a:r>
              <a:rPr lang="en-US" dirty="0"/>
              <a:t> 1-phase algorithm. More than 1 control site</a:t>
            </a:r>
          </a:p>
          <a:p>
            <a:r>
              <a:rPr lang="en-US" dirty="0"/>
              <a:t>   organized in hierarchical manner. </a:t>
            </a:r>
          </a:p>
          <a:p>
            <a:pPr>
              <a:buFontTx/>
              <a:buChar char="•"/>
            </a:pPr>
            <a:r>
              <a:rPr lang="en-US" dirty="0"/>
              <a:t>  Each control site applies 1-phase algorithm to detect (</a:t>
            </a:r>
            <a:r>
              <a:rPr lang="en-US" dirty="0" err="1"/>
              <a:t>intracluster</a:t>
            </a:r>
            <a:r>
              <a:rPr lang="en-US" dirty="0"/>
              <a:t>) deadlocks.</a:t>
            </a:r>
          </a:p>
          <a:p>
            <a:pPr>
              <a:buFontTx/>
              <a:buChar char="•"/>
            </a:pPr>
            <a:r>
              <a:rPr lang="en-US" dirty="0"/>
              <a:t>  Central site collects info from control sites, applies 1-phase algorithm to </a:t>
            </a:r>
          </a:p>
          <a:p>
            <a:r>
              <a:rPr lang="en-US" dirty="0"/>
              <a:t>    detect </a:t>
            </a:r>
            <a:r>
              <a:rPr lang="en-US" dirty="0" err="1"/>
              <a:t>intracluster</a:t>
            </a:r>
            <a:r>
              <a:rPr lang="en-US" dirty="0"/>
              <a:t> deadlocks.</a:t>
            </a:r>
          </a:p>
        </p:txBody>
      </p:sp>
      <p:sp>
        <p:nvSpPr>
          <p:cNvPr id="370693" name="Oval 5"/>
          <p:cNvSpPr>
            <a:spLocks noChangeArrowheads="1"/>
          </p:cNvSpPr>
          <p:nvPr/>
        </p:nvSpPr>
        <p:spPr bwMode="auto">
          <a:xfrm>
            <a:off x="3657600" y="3581400"/>
            <a:ext cx="1676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70694" name="AutoShape 6"/>
          <p:cNvSpPr>
            <a:spLocks noChangeArrowheads="1"/>
          </p:cNvSpPr>
          <p:nvPr/>
        </p:nvSpPr>
        <p:spPr bwMode="auto">
          <a:xfrm>
            <a:off x="4343400" y="3810000"/>
            <a:ext cx="152400" cy="76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697" name="AutoShape 9"/>
          <p:cNvSpPr>
            <a:spLocks noChangeArrowheads="1"/>
          </p:cNvSpPr>
          <p:nvPr/>
        </p:nvSpPr>
        <p:spPr bwMode="auto">
          <a:xfrm>
            <a:off x="4038600" y="3962400"/>
            <a:ext cx="152400" cy="76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699" name="Oval 11"/>
          <p:cNvSpPr>
            <a:spLocks noChangeArrowheads="1"/>
          </p:cNvSpPr>
          <p:nvPr/>
        </p:nvSpPr>
        <p:spPr bwMode="auto">
          <a:xfrm>
            <a:off x="4572000" y="4038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0" name="Line 12"/>
          <p:cNvSpPr>
            <a:spLocks noChangeShapeType="1"/>
          </p:cNvSpPr>
          <p:nvPr/>
        </p:nvSpPr>
        <p:spPr bwMode="auto">
          <a:xfrm>
            <a:off x="4419600" y="3886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1" name="Line 13"/>
          <p:cNvSpPr>
            <a:spLocks noChangeShapeType="1"/>
          </p:cNvSpPr>
          <p:nvPr/>
        </p:nvSpPr>
        <p:spPr bwMode="auto">
          <a:xfrm>
            <a:off x="4114800" y="3962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2" name="Oval 14"/>
          <p:cNvSpPr>
            <a:spLocks noChangeArrowheads="1"/>
          </p:cNvSpPr>
          <p:nvPr/>
        </p:nvSpPr>
        <p:spPr bwMode="auto">
          <a:xfrm>
            <a:off x="2209800" y="4724400"/>
            <a:ext cx="1676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3" name="AutoShape 15"/>
          <p:cNvSpPr>
            <a:spLocks noChangeArrowheads="1"/>
          </p:cNvSpPr>
          <p:nvPr/>
        </p:nvSpPr>
        <p:spPr bwMode="auto">
          <a:xfrm>
            <a:off x="2895600" y="4953000"/>
            <a:ext cx="152400" cy="76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4" name="AutoShape 16"/>
          <p:cNvSpPr>
            <a:spLocks noChangeArrowheads="1"/>
          </p:cNvSpPr>
          <p:nvPr/>
        </p:nvSpPr>
        <p:spPr bwMode="auto">
          <a:xfrm>
            <a:off x="2590800" y="5105400"/>
            <a:ext cx="152400" cy="76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5" name="Oval 17"/>
          <p:cNvSpPr>
            <a:spLocks noChangeArrowheads="1"/>
          </p:cNvSpPr>
          <p:nvPr/>
        </p:nvSpPr>
        <p:spPr bwMode="auto">
          <a:xfrm>
            <a:off x="31242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>
            <a:off x="2971800" y="5029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7" name="Line 19"/>
          <p:cNvSpPr>
            <a:spLocks noChangeShapeType="1"/>
          </p:cNvSpPr>
          <p:nvPr/>
        </p:nvSpPr>
        <p:spPr bwMode="auto">
          <a:xfrm>
            <a:off x="2667000" y="5105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8" name="Oval 20"/>
          <p:cNvSpPr>
            <a:spLocks noChangeArrowheads="1"/>
          </p:cNvSpPr>
          <p:nvPr/>
        </p:nvSpPr>
        <p:spPr bwMode="auto">
          <a:xfrm>
            <a:off x="5867400" y="4876800"/>
            <a:ext cx="16764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09" name="AutoShape 21"/>
          <p:cNvSpPr>
            <a:spLocks noChangeArrowheads="1"/>
          </p:cNvSpPr>
          <p:nvPr/>
        </p:nvSpPr>
        <p:spPr bwMode="auto">
          <a:xfrm>
            <a:off x="6553200" y="5105400"/>
            <a:ext cx="152400" cy="76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0" name="AutoShape 22"/>
          <p:cNvSpPr>
            <a:spLocks noChangeArrowheads="1"/>
          </p:cNvSpPr>
          <p:nvPr/>
        </p:nvSpPr>
        <p:spPr bwMode="auto">
          <a:xfrm>
            <a:off x="6248400" y="5257800"/>
            <a:ext cx="152400" cy="76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1" name="Oval 23"/>
          <p:cNvSpPr>
            <a:spLocks noChangeArrowheads="1"/>
          </p:cNvSpPr>
          <p:nvPr/>
        </p:nvSpPr>
        <p:spPr bwMode="auto">
          <a:xfrm>
            <a:off x="6781800" y="5334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2" name="Line 24"/>
          <p:cNvSpPr>
            <a:spLocks noChangeShapeType="1"/>
          </p:cNvSpPr>
          <p:nvPr/>
        </p:nvSpPr>
        <p:spPr bwMode="auto">
          <a:xfrm>
            <a:off x="66294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6324600" y="5257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4" name="AutoShape 26"/>
          <p:cNvSpPr>
            <a:spLocks noChangeArrowheads="1"/>
          </p:cNvSpPr>
          <p:nvPr/>
        </p:nvSpPr>
        <p:spPr bwMode="auto">
          <a:xfrm>
            <a:off x="4648200" y="4876800"/>
            <a:ext cx="381000" cy="3810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5" name="Line 27"/>
          <p:cNvSpPr>
            <a:spLocks noChangeShapeType="1"/>
          </p:cNvSpPr>
          <p:nvPr/>
        </p:nvSpPr>
        <p:spPr bwMode="auto">
          <a:xfrm flipV="1">
            <a:off x="3352800" y="5105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6" name="Line 28"/>
          <p:cNvSpPr>
            <a:spLocks noChangeShapeType="1"/>
          </p:cNvSpPr>
          <p:nvPr/>
        </p:nvSpPr>
        <p:spPr bwMode="auto">
          <a:xfrm>
            <a:off x="4648200" y="4267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 flipH="1" flipV="1">
            <a:off x="5029200" y="5105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718" name="Text Box 30"/>
          <p:cNvSpPr txBox="1">
            <a:spLocks noChangeArrowheads="1"/>
          </p:cNvSpPr>
          <p:nvPr/>
        </p:nvSpPr>
        <p:spPr bwMode="auto">
          <a:xfrm>
            <a:off x="4860925" y="4572000"/>
            <a:ext cx="1387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Central Site</a:t>
            </a:r>
          </a:p>
        </p:txBody>
      </p:sp>
      <p:sp>
        <p:nvSpPr>
          <p:cNvPr id="370720" name="Text Box 32"/>
          <p:cNvSpPr txBox="1">
            <a:spLocks noChangeArrowheads="1"/>
          </p:cNvSpPr>
          <p:nvPr/>
        </p:nvSpPr>
        <p:spPr bwMode="auto">
          <a:xfrm>
            <a:off x="2819400" y="5410200"/>
            <a:ext cx="958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Control</a:t>
            </a:r>
          </a:p>
          <a:p>
            <a:pPr algn="ctr"/>
            <a:r>
              <a:rPr lang="en-US"/>
              <a:t>site</a:t>
            </a:r>
          </a:p>
        </p:txBody>
      </p:sp>
      <p:sp>
        <p:nvSpPr>
          <p:cNvPr id="370721" name="Text Box 33"/>
          <p:cNvSpPr txBox="1">
            <a:spLocks noChangeArrowheads="1"/>
          </p:cNvSpPr>
          <p:nvPr/>
        </p:nvSpPr>
        <p:spPr bwMode="auto">
          <a:xfrm>
            <a:off x="4800600" y="3886200"/>
            <a:ext cx="958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Control</a:t>
            </a:r>
          </a:p>
          <a:p>
            <a:pPr algn="ctr"/>
            <a:r>
              <a:rPr lang="en-US"/>
              <a:t>site</a:t>
            </a:r>
          </a:p>
        </p:txBody>
      </p:sp>
      <p:sp>
        <p:nvSpPr>
          <p:cNvPr id="370722" name="Text Box 34"/>
          <p:cNvSpPr txBox="1">
            <a:spLocks noChangeArrowheads="1"/>
          </p:cNvSpPr>
          <p:nvPr/>
        </p:nvSpPr>
        <p:spPr bwMode="auto">
          <a:xfrm>
            <a:off x="7010400" y="5334000"/>
            <a:ext cx="958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Control</a:t>
            </a:r>
          </a:p>
          <a:p>
            <a:pPr algn="ctr"/>
            <a:r>
              <a:rPr lang="en-US"/>
              <a:t>site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ACAE-51A1-488C-A33C-1FC7AD9786E1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3050"/>
            <a:ext cx="7772400" cy="1143000"/>
          </a:xfrm>
        </p:spPr>
        <p:txBody>
          <a:bodyPr/>
          <a:lstStyle/>
          <a:p>
            <a:r>
              <a:rPr lang="en-US"/>
              <a:t>Persistence &amp; Resolution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Deadlock persistence: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Average time a deadlock exists before it is resolved.</a:t>
            </a:r>
          </a:p>
          <a:p>
            <a:pPr>
              <a:lnSpc>
                <a:spcPct val="90000"/>
              </a:lnSpc>
            </a:pPr>
            <a:r>
              <a:rPr lang="en-US" sz="2400"/>
              <a:t>Implication of persistence: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Resources unavailable for this period: affects utilization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Processes wait for this period unproductively: affects response time.</a:t>
            </a:r>
          </a:p>
          <a:p>
            <a:pPr>
              <a:lnSpc>
                <a:spcPct val="90000"/>
              </a:lnSpc>
            </a:pPr>
            <a:r>
              <a:rPr lang="en-US" sz="2400"/>
              <a:t>Deadlock resolution: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Aborting at least one process/request involved in the deadlock.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Efficient resolution of deadlock requires knowledge of all processes and resources.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If every process detects a deadlock and tries to resolve it independently -&gt; highly inefficient ! Several processes might be aborted.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0310-D3B8-4EB4-B24B-66A496D1B84B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3050"/>
            <a:ext cx="7772400" cy="1143000"/>
          </a:xfrm>
        </p:spPr>
        <p:txBody>
          <a:bodyPr/>
          <a:lstStyle/>
          <a:p>
            <a:r>
              <a:rPr lang="en-US"/>
              <a:t>Deadlock Resolution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Priorities for processes/transactions can be useful for resolution.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Consider priorities introduced in Obermarck’s algorithm.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Highest priority process initiates and detects deadlock (initiations by lower priority ones are suppressed).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When deadlock is detected, lowest priority process(es) can be aborted to resolve the deadlock.</a:t>
            </a:r>
          </a:p>
          <a:p>
            <a:pPr>
              <a:lnSpc>
                <a:spcPct val="90000"/>
              </a:lnSpc>
            </a:pPr>
            <a:r>
              <a:rPr lang="en-US" sz="2400"/>
              <a:t>After identifying the processes/requests to be aborted,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 resources held by the victims must be released. State of released resources restored to previous states. Released resources granted to deadlocked processes.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 deadlock detection information concerning the victims must be removed at all the sites.</a:t>
            </a:r>
          </a:p>
          <a:p>
            <a:pPr lvl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772400" cy="762000"/>
          </a:xfrm>
        </p:spPr>
        <p:txBody>
          <a:bodyPr/>
          <a:lstStyle/>
          <a:p>
            <a:r>
              <a:rPr lang="en-US" dirty="0" smtClean="0"/>
              <a:t>Wait for Graph (WFG)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1752600"/>
          </a:xfrm>
        </p:spPr>
        <p:txBody>
          <a:bodyPr/>
          <a:lstStyle/>
          <a:p>
            <a:r>
              <a:rPr lang="en-IN" dirty="0" smtClean="0"/>
              <a:t>The </a:t>
            </a:r>
            <a:r>
              <a:rPr lang="en-IN" dirty="0" smtClean="0"/>
              <a:t>cycles can be seen more clearly in this form of the graph</a:t>
            </a:r>
            <a:r>
              <a:rPr lang="en-IN" dirty="0" smtClean="0"/>
              <a:t>. There </a:t>
            </a:r>
            <a:r>
              <a:rPr lang="en-IN" dirty="0" smtClean="0"/>
              <a:t>is deadlock in the system </a:t>
            </a:r>
            <a:r>
              <a:rPr lang="en-IN" dirty="0" smtClean="0"/>
              <a:t>if </a:t>
            </a:r>
            <a:r>
              <a:rPr lang="en-IN" dirty="0" smtClean="0"/>
              <a:t>and only if there exists a cycle or a knot in the wait-for-graph.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7863-DF15-4835-AAEA-091B58FA1131}" type="slidenum">
              <a:rPr lang="en-US" smtClean="0"/>
              <a:pPr/>
              <a:t>2</a:t>
            </a:fld>
            <a:endParaRPr lang="en-US" sz="1400"/>
          </a:p>
        </p:txBody>
      </p:sp>
      <p:pic>
        <p:nvPicPr>
          <p:cNvPr id="1026" name="Picture 2" descr="Wait-for graph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962400"/>
            <a:ext cx="4572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418E-6C64-4878-9149-5C9B5F058379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Deadlocks</a:t>
            </a:r>
          </a:p>
        </p:txBody>
      </p:sp>
      <p:sp>
        <p:nvSpPr>
          <p:cNvPr id="356355" name="Text Box 3"/>
          <p:cNvSpPr txBox="1">
            <a:spLocks noChangeArrowheads="1"/>
          </p:cNvSpPr>
          <p:nvPr/>
        </p:nvSpPr>
        <p:spPr bwMode="auto">
          <a:xfrm>
            <a:off x="685800" y="1530350"/>
            <a:ext cx="8291513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n-US" sz="2400"/>
              <a:t>  Resource Deadlocks</a:t>
            </a:r>
          </a:p>
          <a:p>
            <a:pPr lvl="1">
              <a:buFontTx/>
              <a:buChar char="•"/>
            </a:pPr>
            <a:r>
              <a:rPr lang="en-US" sz="2400"/>
              <a:t>  A process needs multiple resources for an activity.</a:t>
            </a:r>
          </a:p>
          <a:p>
            <a:pPr lvl="1">
              <a:buFontTx/>
              <a:buChar char="•"/>
            </a:pPr>
            <a:r>
              <a:rPr lang="en-US" sz="2400"/>
              <a:t>  Deadlock occurs if each process in a set request resources</a:t>
            </a:r>
          </a:p>
          <a:p>
            <a:pPr lvl="1"/>
            <a:r>
              <a:rPr lang="en-US" sz="2400"/>
              <a:t>   held by another process in the same set, and it must receive</a:t>
            </a:r>
          </a:p>
          <a:p>
            <a:pPr lvl="1"/>
            <a:r>
              <a:rPr lang="en-US" sz="2400"/>
              <a:t>   all the requested resources to move further.</a:t>
            </a:r>
          </a:p>
          <a:p>
            <a:pPr lvl="1"/>
            <a:r>
              <a:rPr lang="en-US" sz="2400"/>
              <a:t>   </a:t>
            </a:r>
          </a:p>
          <a:p>
            <a:pPr>
              <a:buFontTx/>
              <a:buChar char="•"/>
            </a:pPr>
            <a:r>
              <a:rPr lang="en-US" sz="2400"/>
              <a:t>  Communication Deadlocks</a:t>
            </a:r>
          </a:p>
          <a:p>
            <a:pPr lvl="1">
              <a:buFontTx/>
              <a:buChar char="•"/>
            </a:pPr>
            <a:r>
              <a:rPr lang="en-US" sz="2400"/>
              <a:t>  Processes wait to communicate with other processes in a set.</a:t>
            </a:r>
          </a:p>
          <a:p>
            <a:pPr lvl="1">
              <a:buFontTx/>
              <a:buChar char="•"/>
            </a:pPr>
            <a:r>
              <a:rPr lang="en-US" sz="2400"/>
              <a:t>  Each process in the set is waiting on another process’s</a:t>
            </a:r>
          </a:p>
          <a:p>
            <a:pPr lvl="1"/>
            <a:r>
              <a:rPr lang="en-US" sz="2400"/>
              <a:t>   message, and no process in the set initiates a message</a:t>
            </a:r>
          </a:p>
          <a:p>
            <a:pPr lvl="1"/>
            <a:r>
              <a:rPr lang="en-US" sz="2400"/>
              <a:t>   until it receives a message for which it is waiting.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2993-4366-4188-8027-3AAFDE5D47E7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en-US"/>
              <a:t>Deadlock Handling Strategies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772400" cy="4114800"/>
          </a:xfrm>
        </p:spPr>
        <p:txBody>
          <a:bodyPr/>
          <a:lstStyle/>
          <a:p>
            <a:r>
              <a:rPr lang="en-US" sz="2400"/>
              <a:t>Deadlock Prevention: difficult</a:t>
            </a:r>
          </a:p>
          <a:p>
            <a:r>
              <a:rPr lang="en-US" sz="2400"/>
              <a:t>Deadlock Avoidance: before allocation, check for possible deadlocks.</a:t>
            </a:r>
          </a:p>
          <a:p>
            <a:pPr lvl="1"/>
            <a:r>
              <a:rPr lang="en-US" sz="2000"/>
              <a:t>Difficult as it needs global state info in each site (that handles resources).</a:t>
            </a:r>
          </a:p>
          <a:p>
            <a:r>
              <a:rPr lang="en-US" sz="2400"/>
              <a:t>Deadlock Detection: Find cycles. Focus of discussion.</a:t>
            </a:r>
          </a:p>
          <a:p>
            <a:r>
              <a:rPr lang="en-US" sz="2400"/>
              <a:t>Deadlock detection algorithms must satisfy 2 conditions:</a:t>
            </a:r>
          </a:p>
          <a:p>
            <a:pPr lvl="1"/>
            <a:r>
              <a:rPr lang="en-US" sz="2000"/>
              <a:t>No undetected deadlocks.</a:t>
            </a:r>
          </a:p>
          <a:p>
            <a:pPr lvl="1"/>
            <a:r>
              <a:rPr lang="en-US" sz="2000"/>
              <a:t>No false deadlocks.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685800"/>
          </a:xfrm>
        </p:spPr>
        <p:txBody>
          <a:bodyPr/>
          <a:lstStyle/>
          <a:p>
            <a:r>
              <a:rPr lang="en-US" sz="3600" b="1" dirty="0" smtClean="0"/>
              <a:t>Issues in Deadlock Detection 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4800600"/>
          </a:xfrm>
        </p:spPr>
        <p:txBody>
          <a:bodyPr/>
          <a:lstStyle/>
          <a:p>
            <a:r>
              <a:rPr lang="en-US" sz="2400" dirty="0" smtClean="0"/>
              <a:t>Two basic issues:</a:t>
            </a:r>
          </a:p>
          <a:p>
            <a:pPr lvl="1"/>
            <a:r>
              <a:rPr lang="en-US" sz="2400" dirty="0" smtClean="0"/>
              <a:t>Detection of existing deadlocks</a:t>
            </a:r>
          </a:p>
          <a:p>
            <a:pPr lvl="1"/>
            <a:r>
              <a:rPr lang="en-US" sz="2400" dirty="0" smtClean="0"/>
              <a:t>Resolution of detected deadlocks</a:t>
            </a:r>
            <a:endParaRPr lang="en-IN" sz="2400" dirty="0" smtClean="0"/>
          </a:p>
          <a:p>
            <a:r>
              <a:rPr lang="en-US" sz="2400" dirty="0" smtClean="0"/>
              <a:t>Detection involves two issues:</a:t>
            </a:r>
          </a:p>
          <a:p>
            <a:pPr lvl="1"/>
            <a:r>
              <a:rPr lang="en-US" sz="2400" dirty="0" smtClean="0"/>
              <a:t>Maintenance of the WFG</a:t>
            </a:r>
          </a:p>
          <a:p>
            <a:pPr lvl="1"/>
            <a:r>
              <a:rPr lang="en-US" sz="2400" dirty="0" smtClean="0"/>
              <a:t>Search of WFG for presence of cycle.</a:t>
            </a:r>
          </a:p>
          <a:p>
            <a:r>
              <a:rPr lang="en-US" sz="2400" dirty="0" smtClean="0"/>
              <a:t>A correct deadlock detection algorithm must satisfy following two conditions:</a:t>
            </a:r>
          </a:p>
          <a:p>
            <a:pPr lvl="1"/>
            <a:r>
              <a:rPr lang="en-US" sz="2400" dirty="0" smtClean="0"/>
              <a:t>Progress</a:t>
            </a:r>
          </a:p>
          <a:p>
            <a:pPr lvl="1"/>
            <a:r>
              <a:rPr lang="en-US" sz="2400" dirty="0" smtClean="0"/>
              <a:t>Safety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7863-DF15-4835-AAEA-091B58FA1131}" type="slidenum">
              <a:rPr lang="en-US" smtClean="0"/>
              <a:pPr/>
              <a:t>5</a:t>
            </a:fld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72400" cy="762000"/>
          </a:xfrm>
        </p:spPr>
        <p:txBody>
          <a:bodyPr/>
          <a:lstStyle/>
          <a:p>
            <a:r>
              <a:rPr lang="en-US" dirty="0" smtClean="0"/>
              <a:t>Resolution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772400" cy="5181600"/>
          </a:xfrm>
        </p:spPr>
        <p:txBody>
          <a:bodyPr/>
          <a:lstStyle/>
          <a:p>
            <a:pPr algn="just"/>
            <a:r>
              <a:rPr lang="en-US" sz="2400" dirty="0" smtClean="0"/>
              <a:t>It involves breaking existing wait for dependencies in the WFG to resolve the deadlock</a:t>
            </a:r>
          </a:p>
          <a:p>
            <a:pPr algn="just"/>
            <a:r>
              <a:rPr lang="en-US" sz="2400" dirty="0" smtClean="0"/>
              <a:t>It involves rolling back one or more processes that are deadlocked and assigning their resources to the blocked processes. So they can resume execution.</a:t>
            </a:r>
          </a:p>
          <a:p>
            <a:pPr algn="just"/>
            <a:r>
              <a:rPr lang="en-US" sz="2400" dirty="0" smtClean="0"/>
              <a:t>As wait for dependencies broken, the corresponding information should be immediately cleaned from the system.</a:t>
            </a:r>
          </a:p>
          <a:p>
            <a:pPr algn="just"/>
            <a:r>
              <a:rPr lang="en-US" sz="2400" dirty="0" smtClean="0"/>
              <a:t>If don’t it may result detection of phantom deadlocks.</a:t>
            </a:r>
          </a:p>
          <a:p>
            <a:pPr algn="just"/>
            <a:r>
              <a:rPr lang="en-US" sz="2400" b="1" i="1" dirty="0" smtClean="0"/>
              <a:t>Phantom Deadlock: the delay in propagating local information might cause the detection algorithm to identify deadlocks that do not really exist</a:t>
            </a:r>
            <a:r>
              <a:rPr lang="en-US" sz="2400" b="1" dirty="0" smtClean="0"/>
              <a:t>.</a:t>
            </a:r>
          </a:p>
          <a:p>
            <a:pPr algn="just"/>
            <a:endParaRPr lang="en-IN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7863-DF15-4835-AAEA-091B58FA1131}" type="slidenum">
              <a:rPr lang="en-US" smtClean="0"/>
              <a:pPr/>
              <a:t>6</a:t>
            </a:fld>
            <a:endParaRPr 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BCEFD-1369-4825-9121-1334EDC912D1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en-US"/>
              <a:t>Distributed Deadlocks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800" y="1371600"/>
            <a:ext cx="7772400" cy="4114800"/>
          </a:xfrm>
        </p:spPr>
        <p:txBody>
          <a:bodyPr/>
          <a:lstStyle/>
          <a:p>
            <a:r>
              <a:rPr lang="en-US" sz="2400"/>
              <a:t>Centralized Control</a:t>
            </a:r>
          </a:p>
          <a:p>
            <a:pPr lvl="1"/>
            <a:r>
              <a:rPr lang="en-US" sz="2000"/>
              <a:t>A </a:t>
            </a:r>
            <a:r>
              <a:rPr lang="en-US" sz="2000" i="1"/>
              <a:t>control site</a:t>
            </a:r>
            <a:r>
              <a:rPr lang="en-US" sz="2000"/>
              <a:t> constructs wait-for graphs (WFGs) and checks for directed cycles.</a:t>
            </a:r>
          </a:p>
          <a:p>
            <a:pPr lvl="1"/>
            <a:r>
              <a:rPr lang="en-US" sz="2000"/>
              <a:t>WFG can be maintained continuously (or) built on-demand by requesting WFGs from individual sites.</a:t>
            </a:r>
          </a:p>
          <a:p>
            <a:r>
              <a:rPr lang="en-US" sz="2400"/>
              <a:t>Distributed Control</a:t>
            </a:r>
          </a:p>
          <a:p>
            <a:pPr lvl="1"/>
            <a:r>
              <a:rPr lang="en-US" sz="2000"/>
              <a:t>WFG is spread over different sites.Any site can initiate the deadlock detection process.</a:t>
            </a:r>
          </a:p>
          <a:p>
            <a:r>
              <a:rPr lang="en-US" sz="2400"/>
              <a:t>Hierarchical Control</a:t>
            </a:r>
          </a:p>
          <a:p>
            <a:pPr lvl="1"/>
            <a:r>
              <a:rPr lang="en-US" sz="2000"/>
              <a:t>Sites are arranged in a hierarchy.</a:t>
            </a:r>
          </a:p>
          <a:p>
            <a:pPr lvl="1"/>
            <a:r>
              <a:rPr lang="en-US" sz="2000"/>
              <a:t>A site checks for cycles only in descendents.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762000"/>
          </a:xfrm>
        </p:spPr>
        <p:txBody>
          <a:bodyPr/>
          <a:lstStyle/>
          <a:p>
            <a:r>
              <a:rPr lang="en-US" dirty="0" smtClean="0"/>
              <a:t>Completely centralized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077200" cy="5257800"/>
          </a:xfrm>
        </p:spPr>
        <p:txBody>
          <a:bodyPr/>
          <a:lstStyle/>
          <a:p>
            <a:r>
              <a:rPr lang="en-US" sz="2400" dirty="0" smtClean="0"/>
              <a:t>Designated site called control site.</a:t>
            </a:r>
          </a:p>
          <a:p>
            <a:r>
              <a:rPr lang="en-US" sz="2400" dirty="0" smtClean="0"/>
              <a:t>All sites request and release resources by sending message to the control site.</a:t>
            </a:r>
          </a:p>
          <a:p>
            <a:r>
              <a:rPr lang="en-US" sz="2400" dirty="0" smtClean="0"/>
              <a:t>When the control site receives message, it correspondingly updates its WFG. </a:t>
            </a:r>
          </a:p>
          <a:p>
            <a:r>
              <a:rPr lang="en-US" sz="2400" dirty="0" smtClean="0"/>
              <a:t>The control site checks the WFG for deadlocks whenever a request edge is added to WFG.</a:t>
            </a:r>
          </a:p>
          <a:p>
            <a:r>
              <a:rPr lang="en-US" sz="2400" dirty="0" smtClean="0"/>
              <a:t>It is simple and easy to implement but highly inefficient.</a:t>
            </a:r>
          </a:p>
          <a:p>
            <a:r>
              <a:rPr lang="en-US" sz="2400" dirty="0" smtClean="0"/>
              <a:t>It results in large delays in responding to user requests.</a:t>
            </a:r>
          </a:p>
          <a:p>
            <a:r>
              <a:rPr lang="en-US" sz="2400" dirty="0" smtClean="0"/>
              <a:t>Large communication overhead and the congestion of communication links near the control site.</a:t>
            </a:r>
          </a:p>
          <a:p>
            <a:r>
              <a:rPr lang="en-US" sz="2400" dirty="0" err="1" smtClean="0"/>
              <a:t>Reliabilty</a:t>
            </a:r>
            <a:r>
              <a:rPr lang="en-US" sz="2400" dirty="0" smtClean="0"/>
              <a:t> is poor- if the control site fails, the entire </a:t>
            </a:r>
            <a:r>
              <a:rPr lang="en-US" sz="2400" dirty="0" err="1" smtClean="0"/>
              <a:t>sysyem</a:t>
            </a:r>
            <a:r>
              <a:rPr lang="en-US" sz="2400" dirty="0" smtClean="0"/>
              <a:t> comes to a halt.</a:t>
            </a:r>
          </a:p>
          <a:p>
            <a:endParaRPr lang="en-IN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7863-DF15-4835-AAEA-091B58FA1131}" type="slidenum">
              <a:rPr lang="en-US" smtClean="0"/>
              <a:pPr/>
              <a:t>8</a:t>
            </a:fld>
            <a:endParaRPr 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Prabhakaran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F42-F1D5-4B50-B1FD-52B554A89B0A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Centralized Algorithms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Ho-Ramamoorthy 2-phase Algorithm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Each site maintains a status table of all processes initiated at that site: includes all resources locked &amp; all resources being waited on.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Controller requests (periodically) the status table from each site.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Controller then constructs WFG from these tables, searches for cycle(s).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If no cycles, no deadlocks.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Otherwise, (cycle exists): Request for state tables again.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Construct WFG based </a:t>
            </a:r>
            <a:r>
              <a:rPr lang="en-US" sz="2000" i="1"/>
              <a:t>only</a:t>
            </a:r>
            <a:r>
              <a:rPr lang="en-US" sz="2000"/>
              <a:t> on common transactions in the 2 tables.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If the same cycle is detected again, system is in deadlock.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Later proved: cycles in 2 consecutive reports </a:t>
            </a:r>
            <a:r>
              <a:rPr lang="en-US" sz="2000" i="1"/>
              <a:t>need not</a:t>
            </a:r>
            <a:r>
              <a:rPr lang="en-US" sz="2000"/>
              <a:t> result in a deadlock. Hence, this algorithm detects false deadlocks.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13283</TotalTime>
  <Words>1257</Words>
  <Application>Microsoft PowerPoint</Application>
  <PresentationFormat>On-screen Show (4:3)</PresentationFormat>
  <Paragraphs>189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Nature</vt:lpstr>
      <vt:lpstr>Distributed Deadlock Detection</vt:lpstr>
      <vt:lpstr>Wait for Graph (WFG)</vt:lpstr>
      <vt:lpstr>Deadlocks</vt:lpstr>
      <vt:lpstr>Deadlock Handling Strategies</vt:lpstr>
      <vt:lpstr>Issues in Deadlock Detection </vt:lpstr>
      <vt:lpstr>Resolution</vt:lpstr>
      <vt:lpstr>Distributed Deadlocks</vt:lpstr>
      <vt:lpstr>Completely centralized algorithm</vt:lpstr>
      <vt:lpstr>Centralized Algorithms</vt:lpstr>
      <vt:lpstr>Centralized Algorithms...</vt:lpstr>
      <vt:lpstr>Distributed Algorithms</vt:lpstr>
      <vt:lpstr>Edge-Chasing Algorithm</vt:lpstr>
      <vt:lpstr>Chandy-Misra-Haas’s Algorithm</vt:lpstr>
      <vt:lpstr>Chandy-Misra-Haas’s Algorithm</vt:lpstr>
      <vt:lpstr>Hierarchical Deadlock Detection</vt:lpstr>
      <vt:lpstr>Persistence &amp; Resolution</vt:lpstr>
      <vt:lpstr>Deadlock Resolution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</dc:title>
  <dc:creator>prabha</dc:creator>
  <cp:lastModifiedBy>UPASANA</cp:lastModifiedBy>
  <cp:revision>833</cp:revision>
  <dcterms:created xsi:type="dcterms:W3CDTF">2001-01-03T17:24:50Z</dcterms:created>
  <dcterms:modified xsi:type="dcterms:W3CDTF">2020-09-15T08:28:26Z</dcterms:modified>
</cp:coreProperties>
</file>