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</p:sldIdLst>
  <p:sldSz cx="10058400" cy="7772400"/>
  <p:notesSz cx="10058400" cy="7772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1470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869"/>
              </a:lnSpc>
            </a:pPr>
            <a:r>
              <a:rPr spc="-5" dirty="0"/>
              <a:t>Software Engineering </a:t>
            </a:r>
            <a:r>
              <a:rPr spc="-10" dirty="0"/>
              <a:t>(3</a:t>
            </a:r>
            <a:r>
              <a:rPr sz="750" spc="-15" baseline="22222" dirty="0"/>
              <a:t>rd </a:t>
            </a:r>
            <a:r>
              <a:rPr sz="800" spc="-5" dirty="0"/>
              <a:t>ed.), </a:t>
            </a:r>
            <a:r>
              <a:rPr sz="800" dirty="0"/>
              <a:t>By K.K </a:t>
            </a:r>
            <a:r>
              <a:rPr sz="800" spc="-5" dirty="0"/>
              <a:t>Aggarwal </a:t>
            </a:r>
            <a:r>
              <a:rPr sz="800" dirty="0"/>
              <a:t>&amp; </a:t>
            </a:r>
            <a:r>
              <a:rPr sz="800" spc="-5" dirty="0"/>
              <a:t>Yogesh </a:t>
            </a:r>
            <a:r>
              <a:rPr sz="800" dirty="0"/>
              <a:t>Singh, </a:t>
            </a:r>
            <a:r>
              <a:rPr sz="800" spc="-5" dirty="0"/>
              <a:t>Copyright </a:t>
            </a:r>
            <a:r>
              <a:rPr sz="800" dirty="0"/>
              <a:t>© </a:t>
            </a:r>
            <a:r>
              <a:rPr sz="800" spc="-5" dirty="0"/>
              <a:t>New </a:t>
            </a:r>
            <a:r>
              <a:rPr sz="800" spc="-10" dirty="0"/>
              <a:t>Age </a:t>
            </a:r>
            <a:r>
              <a:rPr sz="800" spc="-5" dirty="0"/>
              <a:t>International Publishers,</a:t>
            </a:r>
            <a:r>
              <a:rPr sz="800" spc="75" dirty="0"/>
              <a:t> </a:t>
            </a:r>
            <a:r>
              <a:rPr sz="800" spc="-5" dirty="0"/>
              <a:t>2007</a:t>
            </a:r>
            <a:endParaRPr sz="80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25400">
              <a:lnSpc>
                <a:spcPts val="1445"/>
              </a:lnSpc>
            </a:pPr>
            <a:fld id="{81D60167-4931-47E6-BA6A-407CBD079E47}" type="slidenum">
              <a:rPr dirty="0"/>
              <a:pPr marL="25400">
                <a:lnSpc>
                  <a:spcPts val="1445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1">
                <a:solidFill>
                  <a:srgbClr val="3232CC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000099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869"/>
              </a:lnSpc>
            </a:pPr>
            <a:r>
              <a:rPr spc="-5" dirty="0"/>
              <a:t>Software Engineering </a:t>
            </a:r>
            <a:r>
              <a:rPr spc="-10" dirty="0"/>
              <a:t>(3</a:t>
            </a:r>
            <a:r>
              <a:rPr sz="750" spc="-15" baseline="22222" dirty="0"/>
              <a:t>rd </a:t>
            </a:r>
            <a:r>
              <a:rPr sz="800" spc="-5" dirty="0"/>
              <a:t>ed.), </a:t>
            </a:r>
            <a:r>
              <a:rPr sz="800" dirty="0"/>
              <a:t>By K.K </a:t>
            </a:r>
            <a:r>
              <a:rPr sz="800" spc="-5" dirty="0"/>
              <a:t>Aggarwal </a:t>
            </a:r>
            <a:r>
              <a:rPr sz="800" dirty="0"/>
              <a:t>&amp; </a:t>
            </a:r>
            <a:r>
              <a:rPr sz="800" spc="-5" dirty="0"/>
              <a:t>Yogesh </a:t>
            </a:r>
            <a:r>
              <a:rPr sz="800" dirty="0"/>
              <a:t>Singh, </a:t>
            </a:r>
            <a:r>
              <a:rPr sz="800" spc="-5" dirty="0"/>
              <a:t>Copyright </a:t>
            </a:r>
            <a:r>
              <a:rPr sz="800" dirty="0"/>
              <a:t>© </a:t>
            </a:r>
            <a:r>
              <a:rPr sz="800" spc="-5" dirty="0"/>
              <a:t>New </a:t>
            </a:r>
            <a:r>
              <a:rPr sz="800" spc="-10" dirty="0"/>
              <a:t>Age </a:t>
            </a:r>
            <a:r>
              <a:rPr sz="800" spc="-5" dirty="0"/>
              <a:t>International Publishers,</a:t>
            </a:r>
            <a:r>
              <a:rPr sz="800" spc="75" dirty="0"/>
              <a:t> </a:t>
            </a:r>
            <a:r>
              <a:rPr sz="800" spc="-5" dirty="0"/>
              <a:t>2007</a:t>
            </a:r>
            <a:endParaRPr sz="80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25400">
              <a:lnSpc>
                <a:spcPts val="1445"/>
              </a:lnSpc>
            </a:pPr>
            <a:fld id="{81D60167-4931-47E6-BA6A-407CBD079E47}" type="slidenum">
              <a:rPr dirty="0"/>
              <a:pPr marL="25400">
                <a:lnSpc>
                  <a:spcPts val="1445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1">
                <a:solidFill>
                  <a:srgbClr val="3232CC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869"/>
              </a:lnSpc>
            </a:pPr>
            <a:r>
              <a:rPr spc="-5" dirty="0"/>
              <a:t>Software Engineering </a:t>
            </a:r>
            <a:r>
              <a:rPr spc="-10" dirty="0"/>
              <a:t>(3</a:t>
            </a:r>
            <a:r>
              <a:rPr sz="750" spc="-15" baseline="22222" dirty="0"/>
              <a:t>rd </a:t>
            </a:r>
            <a:r>
              <a:rPr sz="800" spc="-5" dirty="0"/>
              <a:t>ed.), </a:t>
            </a:r>
            <a:r>
              <a:rPr sz="800" dirty="0"/>
              <a:t>By K.K </a:t>
            </a:r>
            <a:r>
              <a:rPr sz="800" spc="-5" dirty="0"/>
              <a:t>Aggarwal </a:t>
            </a:r>
            <a:r>
              <a:rPr sz="800" dirty="0"/>
              <a:t>&amp; </a:t>
            </a:r>
            <a:r>
              <a:rPr sz="800" spc="-5" dirty="0"/>
              <a:t>Yogesh </a:t>
            </a:r>
            <a:r>
              <a:rPr sz="800" dirty="0"/>
              <a:t>Singh, </a:t>
            </a:r>
            <a:r>
              <a:rPr sz="800" spc="-5" dirty="0"/>
              <a:t>Copyright </a:t>
            </a:r>
            <a:r>
              <a:rPr sz="800" dirty="0"/>
              <a:t>© </a:t>
            </a:r>
            <a:r>
              <a:rPr sz="800" spc="-5" dirty="0"/>
              <a:t>New </a:t>
            </a:r>
            <a:r>
              <a:rPr sz="800" spc="-10" dirty="0"/>
              <a:t>Age </a:t>
            </a:r>
            <a:r>
              <a:rPr sz="800" spc="-5" dirty="0"/>
              <a:t>International Publishers,</a:t>
            </a:r>
            <a:r>
              <a:rPr sz="800" spc="75" dirty="0"/>
              <a:t> </a:t>
            </a:r>
            <a:r>
              <a:rPr sz="800" spc="-5" dirty="0"/>
              <a:t>2007</a:t>
            </a:r>
            <a:endParaRPr sz="80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25400">
              <a:lnSpc>
                <a:spcPts val="1445"/>
              </a:lnSpc>
            </a:pPr>
            <a:fld id="{81D60167-4931-47E6-BA6A-407CBD079E47}" type="slidenum">
              <a:rPr dirty="0"/>
              <a:pPr marL="25400">
                <a:lnSpc>
                  <a:spcPts val="1445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1">
                <a:solidFill>
                  <a:srgbClr val="3232CC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869"/>
              </a:lnSpc>
            </a:pPr>
            <a:r>
              <a:rPr spc="-5" dirty="0"/>
              <a:t>Software Engineering </a:t>
            </a:r>
            <a:r>
              <a:rPr spc="-10" dirty="0"/>
              <a:t>(3</a:t>
            </a:r>
            <a:r>
              <a:rPr sz="750" spc="-15" baseline="22222" dirty="0"/>
              <a:t>rd </a:t>
            </a:r>
            <a:r>
              <a:rPr sz="800" spc="-5" dirty="0"/>
              <a:t>ed.), </a:t>
            </a:r>
            <a:r>
              <a:rPr sz="800" dirty="0"/>
              <a:t>By K.K </a:t>
            </a:r>
            <a:r>
              <a:rPr sz="800" spc="-5" dirty="0"/>
              <a:t>Aggarwal </a:t>
            </a:r>
            <a:r>
              <a:rPr sz="800" dirty="0"/>
              <a:t>&amp; </a:t>
            </a:r>
            <a:r>
              <a:rPr sz="800" spc="-5" dirty="0"/>
              <a:t>Yogesh </a:t>
            </a:r>
            <a:r>
              <a:rPr sz="800" dirty="0"/>
              <a:t>Singh, </a:t>
            </a:r>
            <a:r>
              <a:rPr sz="800" spc="-5" dirty="0"/>
              <a:t>Copyright </a:t>
            </a:r>
            <a:r>
              <a:rPr sz="800" dirty="0"/>
              <a:t>© </a:t>
            </a:r>
            <a:r>
              <a:rPr sz="800" spc="-5" dirty="0"/>
              <a:t>New </a:t>
            </a:r>
            <a:r>
              <a:rPr sz="800" spc="-10" dirty="0"/>
              <a:t>Age </a:t>
            </a:r>
            <a:r>
              <a:rPr sz="800" spc="-5" dirty="0"/>
              <a:t>International Publishers,</a:t>
            </a:r>
            <a:r>
              <a:rPr sz="800" spc="75" dirty="0"/>
              <a:t> </a:t>
            </a:r>
            <a:r>
              <a:rPr sz="800" spc="-5" dirty="0"/>
              <a:t>2007</a:t>
            </a:r>
            <a:endParaRPr sz="80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25400">
              <a:lnSpc>
                <a:spcPts val="1445"/>
              </a:lnSpc>
            </a:pPr>
            <a:fld id="{81D60167-4931-47E6-BA6A-407CBD079E47}" type="slidenum">
              <a:rPr dirty="0"/>
              <a:pPr marL="25400">
                <a:lnSpc>
                  <a:spcPts val="1445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2069210" y="2581275"/>
            <a:ext cx="3265169" cy="10538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590675" y="4160139"/>
            <a:ext cx="4476749" cy="134188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5867400" y="685799"/>
            <a:ext cx="3352800" cy="29138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869"/>
              </a:lnSpc>
            </a:pPr>
            <a:r>
              <a:rPr spc="-5" dirty="0"/>
              <a:t>Software Engineering </a:t>
            </a:r>
            <a:r>
              <a:rPr spc="-10" dirty="0"/>
              <a:t>(3</a:t>
            </a:r>
            <a:r>
              <a:rPr sz="750" spc="-15" baseline="22222" dirty="0"/>
              <a:t>rd </a:t>
            </a:r>
            <a:r>
              <a:rPr sz="800" spc="-5" dirty="0"/>
              <a:t>ed.), </a:t>
            </a:r>
            <a:r>
              <a:rPr sz="800" dirty="0"/>
              <a:t>By K.K </a:t>
            </a:r>
            <a:r>
              <a:rPr sz="800" spc="-5" dirty="0"/>
              <a:t>Aggarwal </a:t>
            </a:r>
            <a:r>
              <a:rPr sz="800" dirty="0"/>
              <a:t>&amp; </a:t>
            </a:r>
            <a:r>
              <a:rPr sz="800" spc="-5" dirty="0"/>
              <a:t>Yogesh </a:t>
            </a:r>
            <a:r>
              <a:rPr sz="800" dirty="0"/>
              <a:t>Singh, </a:t>
            </a:r>
            <a:r>
              <a:rPr sz="800" spc="-5" dirty="0"/>
              <a:t>Copyright </a:t>
            </a:r>
            <a:r>
              <a:rPr sz="800" dirty="0"/>
              <a:t>© </a:t>
            </a:r>
            <a:r>
              <a:rPr sz="800" spc="-5" dirty="0"/>
              <a:t>New </a:t>
            </a:r>
            <a:r>
              <a:rPr sz="800" spc="-10" dirty="0"/>
              <a:t>Age </a:t>
            </a:r>
            <a:r>
              <a:rPr sz="800" spc="-5" dirty="0"/>
              <a:t>International Publishers,</a:t>
            </a:r>
            <a:r>
              <a:rPr sz="800" spc="75" dirty="0"/>
              <a:t> </a:t>
            </a:r>
            <a:r>
              <a:rPr sz="800" spc="-5" dirty="0"/>
              <a:t>2007</a:t>
            </a:r>
            <a:endParaRPr sz="80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25400">
              <a:lnSpc>
                <a:spcPts val="1445"/>
              </a:lnSpc>
            </a:pPr>
            <a:fld id="{81D60167-4931-47E6-BA6A-407CBD079E47}" type="slidenum">
              <a:rPr dirty="0"/>
              <a:pPr marL="25400">
                <a:lnSpc>
                  <a:spcPts val="1445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14674" y="500881"/>
            <a:ext cx="4751070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1">
                <a:solidFill>
                  <a:srgbClr val="3232CC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40733" y="1730755"/>
            <a:ext cx="8376933" cy="5067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000099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276347" y="7063413"/>
            <a:ext cx="4970145" cy="1276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869"/>
              </a:lnSpc>
            </a:pPr>
            <a:r>
              <a:rPr spc="-5" dirty="0"/>
              <a:t>Software Engineering </a:t>
            </a:r>
            <a:r>
              <a:rPr spc="-10" dirty="0"/>
              <a:t>(3</a:t>
            </a:r>
            <a:r>
              <a:rPr sz="750" spc="-15" baseline="22222" dirty="0"/>
              <a:t>rd </a:t>
            </a:r>
            <a:r>
              <a:rPr sz="800" spc="-5" dirty="0"/>
              <a:t>ed.), </a:t>
            </a:r>
            <a:r>
              <a:rPr sz="800" dirty="0"/>
              <a:t>By K.K </a:t>
            </a:r>
            <a:r>
              <a:rPr sz="800" spc="-5" dirty="0"/>
              <a:t>Aggarwal </a:t>
            </a:r>
            <a:r>
              <a:rPr sz="800" dirty="0"/>
              <a:t>&amp; </a:t>
            </a:r>
            <a:r>
              <a:rPr sz="800" spc="-5" dirty="0"/>
              <a:t>Yogesh </a:t>
            </a:r>
            <a:r>
              <a:rPr sz="800" dirty="0"/>
              <a:t>Singh, </a:t>
            </a:r>
            <a:r>
              <a:rPr sz="800" spc="-5" dirty="0"/>
              <a:t>Copyright </a:t>
            </a:r>
            <a:r>
              <a:rPr sz="800" dirty="0"/>
              <a:t>© </a:t>
            </a:r>
            <a:r>
              <a:rPr sz="800" spc="-5" dirty="0"/>
              <a:t>New </a:t>
            </a:r>
            <a:r>
              <a:rPr sz="800" spc="-10" dirty="0"/>
              <a:t>Age </a:t>
            </a:r>
            <a:r>
              <a:rPr sz="800" spc="-5" dirty="0"/>
              <a:t>International Publishers,</a:t>
            </a:r>
            <a:r>
              <a:rPr sz="800" spc="75" dirty="0"/>
              <a:t> </a:t>
            </a:r>
            <a:r>
              <a:rPr sz="800" spc="-5" dirty="0"/>
              <a:t>2007</a:t>
            </a:r>
            <a:endParaRPr sz="80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075924" y="7080225"/>
            <a:ext cx="229870" cy="2038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25400">
              <a:lnSpc>
                <a:spcPts val="1445"/>
              </a:lnSpc>
            </a:pPr>
            <a:fld id="{81D60167-4931-47E6-BA6A-407CBD079E47}" type="slidenum">
              <a:rPr dirty="0"/>
              <a:pPr marL="25400">
                <a:lnSpc>
                  <a:spcPts val="1445"/>
                </a:lnSpc>
              </a:pPr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9"/>
              </a:lnSpc>
            </a:pPr>
            <a:r>
              <a:rPr spc="-5" dirty="0"/>
              <a:t>Software Engineering </a:t>
            </a:r>
            <a:r>
              <a:rPr spc="-10" dirty="0"/>
              <a:t>(3</a:t>
            </a:r>
            <a:r>
              <a:rPr sz="750" spc="-15" baseline="22222" dirty="0"/>
              <a:t>rd </a:t>
            </a:r>
            <a:r>
              <a:rPr sz="800" spc="-5" dirty="0"/>
              <a:t>ed.), </a:t>
            </a:r>
            <a:r>
              <a:rPr sz="800" dirty="0"/>
              <a:t>By K.K </a:t>
            </a:r>
            <a:r>
              <a:rPr sz="800" spc="-5" dirty="0"/>
              <a:t>Aggarwal </a:t>
            </a:r>
            <a:r>
              <a:rPr sz="800" dirty="0"/>
              <a:t>&amp; </a:t>
            </a:r>
            <a:r>
              <a:rPr sz="800" spc="-5" dirty="0"/>
              <a:t>Yogesh </a:t>
            </a:r>
            <a:r>
              <a:rPr sz="800" dirty="0"/>
              <a:t>Singh, </a:t>
            </a:r>
            <a:r>
              <a:rPr sz="800" spc="-5" dirty="0"/>
              <a:t>Copyright </a:t>
            </a:r>
            <a:r>
              <a:rPr sz="800" dirty="0"/>
              <a:t>© </a:t>
            </a:r>
            <a:r>
              <a:rPr sz="800" spc="-5" dirty="0"/>
              <a:t>New </a:t>
            </a:r>
            <a:r>
              <a:rPr sz="800" spc="-10" dirty="0"/>
              <a:t>Age </a:t>
            </a:r>
            <a:r>
              <a:rPr sz="800" spc="-5" dirty="0"/>
              <a:t>International Publishers,</a:t>
            </a:r>
            <a:r>
              <a:rPr sz="800" spc="75" dirty="0"/>
              <a:t> </a:t>
            </a:r>
            <a:r>
              <a:rPr sz="800" spc="-5" dirty="0"/>
              <a:t>2007</a:t>
            </a:r>
            <a:endParaRPr sz="800"/>
          </a:p>
        </p:txBody>
      </p:sp>
      <p:sp>
        <p:nvSpPr>
          <p:cNvPr id="3" name="object 3"/>
          <p:cNvSpPr txBox="1"/>
          <p:nvPr/>
        </p:nvSpPr>
        <p:spPr>
          <a:xfrm>
            <a:off x="9164316" y="7080225"/>
            <a:ext cx="14033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45"/>
              </a:lnSpc>
            </a:pPr>
            <a:fld id="{81D60167-4931-47E6-BA6A-407CBD079E47}" type="slidenum">
              <a:rPr sz="1400" dirty="0">
                <a:latin typeface="Times New Roman"/>
                <a:cs typeface="Times New Roman"/>
              </a:rPr>
              <a:pPr marL="25400">
                <a:lnSpc>
                  <a:spcPts val="1445"/>
                </a:lnSpc>
              </a:pPr>
              <a:t>1</a:t>
            </a:fld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67652" y="561841"/>
            <a:ext cx="41687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50" dirty="0"/>
              <a:t>Some </a:t>
            </a:r>
            <a:r>
              <a:rPr spc="-155" dirty="0"/>
              <a:t>Software</a:t>
            </a:r>
            <a:r>
              <a:rPr spc="35" dirty="0"/>
              <a:t> </a:t>
            </a:r>
            <a:r>
              <a:rPr spc="-210" dirty="0"/>
              <a:t>failures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40733" y="3692142"/>
            <a:ext cx="41783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97280" algn="l"/>
                <a:tab pos="1809114" algn="l"/>
                <a:tab pos="3130550" algn="l"/>
                <a:tab pos="3641090" algn="l"/>
              </a:tabLst>
            </a:pPr>
            <a:r>
              <a:rPr sz="2400" dirty="0">
                <a:solidFill>
                  <a:srgbClr val="990000"/>
                </a:solidFill>
                <a:latin typeface="Times New Roman"/>
                <a:cs typeface="Times New Roman"/>
              </a:rPr>
              <a:t>lau</a:t>
            </a:r>
            <a:r>
              <a:rPr sz="2400" spc="-15" dirty="0">
                <a:solidFill>
                  <a:srgbClr val="990000"/>
                </a:solidFill>
                <a:latin typeface="Times New Roman"/>
                <a:cs typeface="Times New Roman"/>
              </a:rPr>
              <a:t>n</a:t>
            </a:r>
            <a:r>
              <a:rPr sz="2400" dirty="0">
                <a:solidFill>
                  <a:srgbClr val="990000"/>
                </a:solidFill>
                <a:latin typeface="Times New Roman"/>
                <a:cs typeface="Times New Roman"/>
              </a:rPr>
              <a:t>ch	and	in</a:t>
            </a:r>
            <a:r>
              <a:rPr sz="2400" spc="-10" dirty="0">
                <a:solidFill>
                  <a:srgbClr val="990000"/>
                </a:solidFill>
                <a:latin typeface="Times New Roman"/>
                <a:cs typeface="Times New Roman"/>
              </a:rPr>
              <a:t>t</a:t>
            </a:r>
            <a:r>
              <a:rPr sz="2400" dirty="0">
                <a:solidFill>
                  <a:srgbClr val="990000"/>
                </a:solidFill>
                <a:latin typeface="Times New Roman"/>
                <a:cs typeface="Times New Roman"/>
              </a:rPr>
              <a:t>ended	to	gi</a:t>
            </a:r>
            <a:r>
              <a:rPr sz="2400" spc="-15" dirty="0">
                <a:solidFill>
                  <a:srgbClr val="990000"/>
                </a:solidFill>
                <a:latin typeface="Times New Roman"/>
                <a:cs typeface="Times New Roman"/>
              </a:rPr>
              <a:t>v</a:t>
            </a:r>
            <a:r>
              <a:rPr sz="2400" dirty="0">
                <a:solidFill>
                  <a:srgbClr val="990000"/>
                </a:solidFill>
                <a:latin typeface="Times New Roman"/>
                <a:cs typeface="Times New Roman"/>
              </a:rPr>
              <a:t>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0733" y="4057902"/>
            <a:ext cx="36423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310765" algn="l"/>
              </a:tabLst>
            </a:pPr>
            <a:r>
              <a:rPr sz="2400" dirty="0">
                <a:solidFill>
                  <a:srgbClr val="990000"/>
                </a:solidFill>
                <a:latin typeface="Times New Roman"/>
                <a:cs typeface="Times New Roman"/>
              </a:rPr>
              <a:t>over</a:t>
            </a:r>
            <a:r>
              <a:rPr sz="2400" spc="-10" dirty="0">
                <a:solidFill>
                  <a:srgbClr val="990000"/>
                </a:solidFill>
                <a:latin typeface="Times New Roman"/>
                <a:cs typeface="Times New Roman"/>
              </a:rPr>
              <a:t>w</a:t>
            </a:r>
            <a:r>
              <a:rPr sz="2400" dirty="0">
                <a:solidFill>
                  <a:srgbClr val="990000"/>
                </a:solidFill>
                <a:latin typeface="Times New Roman"/>
                <a:cs typeface="Times New Roman"/>
              </a:rPr>
              <a:t>hel</a:t>
            </a:r>
            <a:r>
              <a:rPr sz="2400" spc="-20" dirty="0">
                <a:solidFill>
                  <a:srgbClr val="990000"/>
                </a:solidFill>
                <a:latin typeface="Times New Roman"/>
                <a:cs typeface="Times New Roman"/>
              </a:rPr>
              <a:t>m</a:t>
            </a:r>
            <a:r>
              <a:rPr sz="2400" spc="-10" dirty="0">
                <a:solidFill>
                  <a:srgbClr val="990000"/>
                </a:solidFill>
                <a:latin typeface="Times New Roman"/>
                <a:cs typeface="Times New Roman"/>
              </a:rPr>
              <a:t>i</a:t>
            </a:r>
            <a:r>
              <a:rPr sz="2400" dirty="0">
                <a:solidFill>
                  <a:srgbClr val="990000"/>
                </a:solidFill>
                <a:latin typeface="Times New Roman"/>
                <a:cs typeface="Times New Roman"/>
              </a:rPr>
              <a:t>ng	</a:t>
            </a:r>
            <a:r>
              <a:rPr sz="2400" spc="-5" dirty="0">
                <a:solidFill>
                  <a:srgbClr val="990000"/>
                </a:solidFill>
                <a:latin typeface="Times New Roman"/>
                <a:cs typeface="Times New Roman"/>
              </a:rPr>
              <a:t>s</a:t>
            </a:r>
            <a:r>
              <a:rPr sz="2400" dirty="0">
                <a:solidFill>
                  <a:srgbClr val="990000"/>
                </a:solidFill>
                <a:latin typeface="Times New Roman"/>
                <a:cs typeface="Times New Roman"/>
              </a:rPr>
              <a:t>upr</a:t>
            </a:r>
            <a:r>
              <a:rPr sz="2400" spc="-10" dirty="0">
                <a:solidFill>
                  <a:srgbClr val="990000"/>
                </a:solidFill>
                <a:latin typeface="Times New Roman"/>
                <a:cs typeface="Times New Roman"/>
              </a:rPr>
              <a:t>e</a:t>
            </a:r>
            <a:r>
              <a:rPr sz="2400" spc="-20" dirty="0">
                <a:solidFill>
                  <a:srgbClr val="990000"/>
                </a:solidFill>
                <a:latin typeface="Times New Roman"/>
                <a:cs typeface="Times New Roman"/>
              </a:rPr>
              <a:t>m</a:t>
            </a:r>
            <a:r>
              <a:rPr sz="2400" dirty="0">
                <a:solidFill>
                  <a:srgbClr val="990000"/>
                </a:solidFill>
                <a:latin typeface="Times New Roman"/>
                <a:cs typeface="Times New Roman"/>
              </a:rPr>
              <a:t>acy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995155" y="3692142"/>
            <a:ext cx="117475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067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990000"/>
                </a:solidFill>
                <a:latin typeface="Times New Roman"/>
                <a:cs typeface="Times New Roman"/>
              </a:rPr>
              <a:t>Europe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788035" algn="l"/>
              </a:tabLst>
            </a:pPr>
            <a:r>
              <a:rPr sz="2400" dirty="0">
                <a:solidFill>
                  <a:srgbClr val="990000"/>
                </a:solidFill>
                <a:latin typeface="Times New Roman"/>
                <a:cs typeface="Times New Roman"/>
              </a:rPr>
              <a:t>in	the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553200" y="2286000"/>
            <a:ext cx="2753867" cy="4495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40733" y="1195831"/>
            <a:ext cx="5328920" cy="2523490"/>
          </a:xfrm>
          <a:prstGeom prst="rect">
            <a:avLst/>
          </a:prstGeom>
        </p:spPr>
        <p:txBody>
          <a:bodyPr vert="horz" wrap="square" lIns="0" tIns="304800" rIns="0" bIns="0" rtlCol="0">
            <a:spAutoFit/>
          </a:bodyPr>
          <a:lstStyle/>
          <a:p>
            <a:pPr marL="3507104">
              <a:lnSpc>
                <a:spcPct val="100000"/>
              </a:lnSpc>
              <a:spcBef>
                <a:spcPts val="2400"/>
              </a:spcBef>
            </a:pPr>
            <a:r>
              <a:rPr sz="3600" spc="-5" dirty="0">
                <a:latin typeface="Times New Roman"/>
                <a:cs typeface="Times New Roman"/>
              </a:rPr>
              <a:t>Ariane</a:t>
            </a:r>
            <a:r>
              <a:rPr sz="3600" spc="-2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5</a:t>
            </a:r>
            <a:endParaRPr sz="36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9900"/>
              </a:lnSpc>
              <a:spcBef>
                <a:spcPts val="1540"/>
              </a:spcBef>
            </a:pPr>
            <a:r>
              <a:rPr sz="2400" b="1" dirty="0">
                <a:solidFill>
                  <a:srgbClr val="990000"/>
                </a:solidFill>
                <a:latin typeface="Times New Roman"/>
                <a:cs typeface="Times New Roman"/>
              </a:rPr>
              <a:t>I</a:t>
            </a:r>
            <a:r>
              <a:rPr sz="2400" dirty="0">
                <a:solidFill>
                  <a:srgbClr val="990000"/>
                </a:solidFill>
                <a:latin typeface="Times New Roman"/>
                <a:cs typeface="Times New Roman"/>
              </a:rPr>
              <a:t>t took </a:t>
            </a:r>
            <a:r>
              <a:rPr sz="2400" spc="-5" dirty="0">
                <a:solidFill>
                  <a:srgbClr val="990000"/>
                </a:solidFill>
                <a:latin typeface="Times New Roman"/>
                <a:cs typeface="Times New Roman"/>
              </a:rPr>
              <a:t>the European Space Agency </a:t>
            </a:r>
            <a:r>
              <a:rPr sz="2400" b="1" dirty="0">
                <a:solidFill>
                  <a:srgbClr val="990000"/>
                </a:solidFill>
                <a:latin typeface="Times New Roman"/>
                <a:cs typeface="Times New Roman"/>
              </a:rPr>
              <a:t>10  years </a:t>
            </a:r>
            <a:r>
              <a:rPr sz="2400" b="1" spc="-5" dirty="0">
                <a:solidFill>
                  <a:srgbClr val="990000"/>
                </a:solidFill>
                <a:latin typeface="Times New Roman"/>
                <a:cs typeface="Times New Roman"/>
              </a:rPr>
              <a:t>and </a:t>
            </a:r>
            <a:r>
              <a:rPr sz="2400" b="1" spc="-10" dirty="0">
                <a:solidFill>
                  <a:srgbClr val="990000"/>
                </a:solidFill>
                <a:latin typeface="Times New Roman"/>
                <a:cs typeface="Times New Roman"/>
              </a:rPr>
              <a:t>$7 </a:t>
            </a:r>
            <a:r>
              <a:rPr sz="2400" b="1" spc="-5" dirty="0">
                <a:solidFill>
                  <a:srgbClr val="990000"/>
                </a:solidFill>
                <a:latin typeface="Times New Roman"/>
                <a:cs typeface="Times New Roman"/>
              </a:rPr>
              <a:t>billion </a:t>
            </a:r>
            <a:r>
              <a:rPr sz="2400" dirty="0">
                <a:solidFill>
                  <a:srgbClr val="990000"/>
                </a:solidFill>
                <a:latin typeface="Times New Roman"/>
                <a:cs typeface="Times New Roman"/>
              </a:rPr>
              <a:t>to produce </a:t>
            </a:r>
            <a:r>
              <a:rPr sz="2400" spc="-5" dirty="0">
                <a:solidFill>
                  <a:srgbClr val="990000"/>
                </a:solidFill>
                <a:latin typeface="Times New Roman"/>
                <a:cs typeface="Times New Roman"/>
              </a:rPr>
              <a:t>Ariane </a:t>
            </a:r>
            <a:r>
              <a:rPr sz="2400" dirty="0">
                <a:solidFill>
                  <a:srgbClr val="990000"/>
                </a:solidFill>
                <a:latin typeface="Times New Roman"/>
                <a:cs typeface="Times New Roman"/>
              </a:rPr>
              <a:t>5,  a </a:t>
            </a:r>
            <a:r>
              <a:rPr sz="2400" spc="-5" dirty="0">
                <a:solidFill>
                  <a:srgbClr val="990000"/>
                </a:solidFill>
                <a:latin typeface="Times New Roman"/>
                <a:cs typeface="Times New Roman"/>
              </a:rPr>
              <a:t>giant rocket capable </a:t>
            </a:r>
            <a:r>
              <a:rPr sz="2400" spc="-10" dirty="0">
                <a:solidFill>
                  <a:srgbClr val="990000"/>
                </a:solidFill>
                <a:latin typeface="Times New Roman"/>
                <a:cs typeface="Times New Roman"/>
              </a:rPr>
              <a:t>of </a:t>
            </a:r>
            <a:r>
              <a:rPr sz="2400" dirty="0">
                <a:solidFill>
                  <a:srgbClr val="990000"/>
                </a:solidFill>
                <a:latin typeface="Times New Roman"/>
                <a:cs typeface="Times New Roman"/>
              </a:rPr>
              <a:t>hurling a </a:t>
            </a:r>
            <a:r>
              <a:rPr sz="2400" spc="-5" dirty="0">
                <a:solidFill>
                  <a:srgbClr val="990000"/>
                </a:solidFill>
                <a:latin typeface="Times New Roman"/>
                <a:cs typeface="Times New Roman"/>
              </a:rPr>
              <a:t>pair </a:t>
            </a:r>
            <a:r>
              <a:rPr sz="2400" dirty="0">
                <a:solidFill>
                  <a:srgbClr val="990000"/>
                </a:solidFill>
                <a:latin typeface="Times New Roman"/>
                <a:cs typeface="Times New Roman"/>
              </a:rPr>
              <a:t>of  </a:t>
            </a:r>
            <a:r>
              <a:rPr sz="2400" spc="-5" dirty="0">
                <a:solidFill>
                  <a:srgbClr val="990000"/>
                </a:solidFill>
                <a:latin typeface="Times New Roman"/>
                <a:cs typeface="Times New Roman"/>
              </a:rPr>
              <a:t>three-ton satellites into orbit with</a:t>
            </a:r>
            <a:r>
              <a:rPr sz="2400" spc="15" dirty="0">
                <a:solidFill>
                  <a:srgbClr val="9900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990000"/>
                </a:solidFill>
                <a:latin typeface="Times New Roman"/>
                <a:cs typeface="Times New Roman"/>
              </a:rPr>
              <a:t>each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40733" y="4422138"/>
            <a:ext cx="5348605" cy="24809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990000"/>
                </a:solidFill>
                <a:latin typeface="Times New Roman"/>
                <a:cs typeface="Times New Roman"/>
              </a:rPr>
              <a:t>commercial </a:t>
            </a:r>
            <a:r>
              <a:rPr sz="2400" dirty="0">
                <a:solidFill>
                  <a:srgbClr val="990000"/>
                </a:solidFill>
                <a:latin typeface="Times New Roman"/>
                <a:cs typeface="Times New Roman"/>
              </a:rPr>
              <a:t>space</a:t>
            </a:r>
            <a:r>
              <a:rPr sz="2400" spc="-10" dirty="0">
                <a:solidFill>
                  <a:srgbClr val="9900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990000"/>
                </a:solidFill>
                <a:latin typeface="Times New Roman"/>
                <a:cs typeface="Times New Roman"/>
              </a:rPr>
              <a:t>business.</a:t>
            </a:r>
            <a:endParaRPr sz="2400">
              <a:latin typeface="Times New Roman"/>
              <a:cs typeface="Times New Roman"/>
            </a:endParaRPr>
          </a:p>
          <a:p>
            <a:pPr marL="32384" marR="5080" algn="just">
              <a:lnSpc>
                <a:spcPct val="99800"/>
              </a:lnSpc>
              <a:spcBef>
                <a:spcPts val="2080"/>
              </a:spcBef>
            </a:pPr>
            <a:r>
              <a:rPr sz="2400" spc="-5" dirty="0">
                <a:solidFill>
                  <a:srgbClr val="653200"/>
                </a:solidFill>
                <a:latin typeface="Times New Roman"/>
                <a:cs typeface="Times New Roman"/>
              </a:rPr>
              <a:t>The rocket was destroyed after </a:t>
            </a:r>
            <a:r>
              <a:rPr sz="2400" dirty="0">
                <a:solidFill>
                  <a:srgbClr val="653200"/>
                </a:solidFill>
                <a:latin typeface="Times New Roman"/>
                <a:cs typeface="Times New Roman"/>
              </a:rPr>
              <a:t>39 seconds  </a:t>
            </a:r>
            <a:r>
              <a:rPr sz="2400" spc="-5" dirty="0">
                <a:solidFill>
                  <a:srgbClr val="653200"/>
                </a:solidFill>
                <a:latin typeface="Times New Roman"/>
                <a:cs typeface="Times New Roman"/>
              </a:rPr>
              <a:t>of </a:t>
            </a:r>
            <a:r>
              <a:rPr sz="2400" dirty="0">
                <a:solidFill>
                  <a:srgbClr val="653200"/>
                </a:solidFill>
                <a:latin typeface="Times New Roman"/>
                <a:cs typeface="Times New Roman"/>
              </a:rPr>
              <a:t>its </a:t>
            </a:r>
            <a:r>
              <a:rPr sz="2400" spc="-5" dirty="0">
                <a:solidFill>
                  <a:srgbClr val="653200"/>
                </a:solidFill>
                <a:latin typeface="Times New Roman"/>
                <a:cs typeface="Times New Roman"/>
              </a:rPr>
              <a:t>launch, </a:t>
            </a:r>
            <a:r>
              <a:rPr sz="2400" dirty="0">
                <a:solidFill>
                  <a:srgbClr val="653200"/>
                </a:solidFill>
                <a:latin typeface="Times New Roman"/>
                <a:cs typeface="Times New Roman"/>
              </a:rPr>
              <a:t>at an </a:t>
            </a:r>
            <a:r>
              <a:rPr sz="2400" spc="-5" dirty="0">
                <a:solidFill>
                  <a:srgbClr val="653200"/>
                </a:solidFill>
                <a:latin typeface="Times New Roman"/>
                <a:cs typeface="Times New Roman"/>
              </a:rPr>
              <a:t>altitude </a:t>
            </a:r>
            <a:r>
              <a:rPr sz="2400" dirty="0">
                <a:solidFill>
                  <a:srgbClr val="653200"/>
                </a:solidFill>
                <a:latin typeface="Times New Roman"/>
                <a:cs typeface="Times New Roman"/>
              </a:rPr>
              <a:t>of </a:t>
            </a:r>
            <a:r>
              <a:rPr sz="2400" spc="-5" dirty="0">
                <a:solidFill>
                  <a:srgbClr val="653200"/>
                </a:solidFill>
                <a:latin typeface="Times New Roman"/>
                <a:cs typeface="Times New Roman"/>
              </a:rPr>
              <a:t>two </a:t>
            </a:r>
            <a:r>
              <a:rPr sz="2400" dirty="0">
                <a:solidFill>
                  <a:srgbClr val="653200"/>
                </a:solidFill>
                <a:latin typeface="Times New Roman"/>
                <a:cs typeface="Times New Roman"/>
              </a:rPr>
              <a:t>and a  half </a:t>
            </a:r>
            <a:r>
              <a:rPr sz="2400" spc="-5" dirty="0">
                <a:solidFill>
                  <a:srgbClr val="653200"/>
                </a:solidFill>
                <a:latin typeface="Times New Roman"/>
                <a:cs typeface="Times New Roman"/>
              </a:rPr>
              <a:t>miles along with </a:t>
            </a:r>
            <a:r>
              <a:rPr sz="2400" spc="-10" dirty="0">
                <a:solidFill>
                  <a:srgbClr val="653200"/>
                </a:solidFill>
                <a:latin typeface="Times New Roman"/>
                <a:cs typeface="Times New Roman"/>
              </a:rPr>
              <a:t>its </a:t>
            </a:r>
            <a:r>
              <a:rPr sz="2400" spc="-5" dirty="0">
                <a:solidFill>
                  <a:srgbClr val="653200"/>
                </a:solidFill>
                <a:latin typeface="Times New Roman"/>
                <a:cs typeface="Times New Roman"/>
              </a:rPr>
              <a:t>payload </a:t>
            </a:r>
            <a:r>
              <a:rPr sz="2400" spc="-10" dirty="0">
                <a:solidFill>
                  <a:srgbClr val="653200"/>
                </a:solidFill>
                <a:latin typeface="Times New Roman"/>
                <a:cs typeface="Times New Roman"/>
              </a:rPr>
              <a:t>of </a:t>
            </a:r>
            <a:r>
              <a:rPr sz="2400" spc="-5" dirty="0">
                <a:solidFill>
                  <a:srgbClr val="653200"/>
                </a:solidFill>
                <a:latin typeface="Times New Roman"/>
                <a:cs typeface="Times New Roman"/>
              </a:rPr>
              <a:t>four  expensive </a:t>
            </a:r>
            <a:r>
              <a:rPr sz="2400" dirty="0">
                <a:solidFill>
                  <a:srgbClr val="653200"/>
                </a:solidFill>
                <a:latin typeface="Times New Roman"/>
                <a:cs typeface="Times New Roman"/>
              </a:rPr>
              <a:t>and </a:t>
            </a:r>
            <a:r>
              <a:rPr sz="2400" spc="-5" dirty="0">
                <a:solidFill>
                  <a:srgbClr val="653200"/>
                </a:solidFill>
                <a:latin typeface="Times New Roman"/>
                <a:cs typeface="Times New Roman"/>
              </a:rPr>
              <a:t>uninsured scientific  satellites.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61993" y="1479797"/>
            <a:ext cx="8610600" cy="0"/>
          </a:xfrm>
          <a:custGeom>
            <a:avLst/>
            <a:gdLst/>
            <a:ahLst/>
            <a:cxnLst/>
            <a:rect l="l" t="t" r="r" b="b"/>
            <a:pathLst>
              <a:path w="8610600">
                <a:moveTo>
                  <a:pt x="0" y="0"/>
                </a:moveTo>
                <a:lnTo>
                  <a:pt x="8610605" y="0"/>
                </a:lnTo>
              </a:path>
            </a:pathLst>
          </a:custGeom>
          <a:ln w="571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9"/>
              </a:lnSpc>
            </a:pPr>
            <a:r>
              <a:rPr spc="-5" dirty="0"/>
              <a:t>Software Engineering </a:t>
            </a:r>
            <a:r>
              <a:rPr spc="-10" dirty="0"/>
              <a:t>(3</a:t>
            </a:r>
            <a:r>
              <a:rPr sz="750" spc="-15" baseline="22222" dirty="0"/>
              <a:t>rd </a:t>
            </a:r>
            <a:r>
              <a:rPr sz="800" spc="-5" dirty="0"/>
              <a:t>ed.), </a:t>
            </a:r>
            <a:r>
              <a:rPr sz="800" dirty="0"/>
              <a:t>By K.K </a:t>
            </a:r>
            <a:r>
              <a:rPr sz="800" spc="-5" dirty="0"/>
              <a:t>Aggarwal </a:t>
            </a:r>
            <a:r>
              <a:rPr sz="800" dirty="0"/>
              <a:t>&amp; </a:t>
            </a:r>
            <a:r>
              <a:rPr sz="800" spc="-5" dirty="0"/>
              <a:t>Yogesh </a:t>
            </a:r>
            <a:r>
              <a:rPr sz="800" dirty="0"/>
              <a:t>Singh, </a:t>
            </a:r>
            <a:r>
              <a:rPr sz="800" spc="-5" dirty="0"/>
              <a:t>Copyright </a:t>
            </a:r>
            <a:r>
              <a:rPr sz="800" dirty="0"/>
              <a:t>© </a:t>
            </a:r>
            <a:r>
              <a:rPr sz="800" spc="-5" dirty="0"/>
              <a:t>New </a:t>
            </a:r>
            <a:r>
              <a:rPr sz="800" spc="-10" dirty="0"/>
              <a:t>Age </a:t>
            </a:r>
            <a:r>
              <a:rPr sz="800" spc="-5" dirty="0"/>
              <a:t>International Publishers,</a:t>
            </a:r>
            <a:r>
              <a:rPr sz="800" spc="75" dirty="0"/>
              <a:t> </a:t>
            </a:r>
            <a:r>
              <a:rPr sz="800" spc="-5" dirty="0"/>
              <a:t>2007</a:t>
            </a:r>
            <a:endParaRPr sz="800"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45"/>
              </a:lnSpc>
            </a:pPr>
            <a:fld id="{81D60167-4931-47E6-BA6A-407CBD079E47}" type="slidenum">
              <a:rPr dirty="0"/>
              <a:pPr marL="25400">
                <a:lnSpc>
                  <a:spcPts val="1445"/>
                </a:lnSpc>
              </a:pPr>
              <a:t>10</a:t>
            </a:fld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62600" y="1752600"/>
            <a:ext cx="3546347" cy="5029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64533" y="1622551"/>
            <a:ext cx="4338320" cy="44069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99800"/>
              </a:lnSpc>
              <a:spcBef>
                <a:spcPts val="105"/>
              </a:spcBef>
            </a:pPr>
            <a:r>
              <a:rPr sz="2400" spc="-5" dirty="0">
                <a:solidFill>
                  <a:srgbClr val="003265"/>
                </a:solidFill>
                <a:latin typeface="Times New Roman"/>
                <a:cs typeface="Times New Roman"/>
              </a:rPr>
              <a:t>When </a:t>
            </a:r>
            <a:r>
              <a:rPr sz="2400" dirty="0">
                <a:solidFill>
                  <a:srgbClr val="003265"/>
                </a:solidFill>
                <a:latin typeface="Times New Roman"/>
                <a:cs typeface="Times New Roman"/>
              </a:rPr>
              <a:t>the </a:t>
            </a:r>
            <a:r>
              <a:rPr sz="2400" spc="-5" dirty="0">
                <a:solidFill>
                  <a:srgbClr val="003265"/>
                </a:solidFill>
                <a:latin typeface="Times New Roman"/>
                <a:cs typeface="Times New Roman"/>
              </a:rPr>
              <a:t>guidance system’s </a:t>
            </a:r>
            <a:r>
              <a:rPr sz="2400" dirty="0">
                <a:solidFill>
                  <a:srgbClr val="003265"/>
                </a:solidFill>
                <a:latin typeface="Times New Roman"/>
                <a:cs typeface="Times New Roman"/>
              </a:rPr>
              <a:t>own  </a:t>
            </a:r>
            <a:r>
              <a:rPr sz="2400" spc="-5" dirty="0">
                <a:solidFill>
                  <a:srgbClr val="003265"/>
                </a:solidFill>
                <a:latin typeface="Times New Roman"/>
                <a:cs typeface="Times New Roman"/>
              </a:rPr>
              <a:t>computer tried </a:t>
            </a:r>
            <a:r>
              <a:rPr sz="2400" dirty="0">
                <a:solidFill>
                  <a:srgbClr val="003265"/>
                </a:solidFill>
                <a:latin typeface="Times New Roman"/>
                <a:cs typeface="Times New Roman"/>
              </a:rPr>
              <a:t>to </a:t>
            </a:r>
            <a:r>
              <a:rPr sz="2400" spc="-5" dirty="0">
                <a:solidFill>
                  <a:srgbClr val="003265"/>
                </a:solidFill>
                <a:latin typeface="Times New Roman"/>
                <a:cs typeface="Times New Roman"/>
              </a:rPr>
              <a:t>convert </a:t>
            </a:r>
            <a:r>
              <a:rPr sz="2400" dirty="0">
                <a:solidFill>
                  <a:srgbClr val="003265"/>
                </a:solidFill>
                <a:latin typeface="Times New Roman"/>
                <a:cs typeface="Times New Roman"/>
              </a:rPr>
              <a:t>one  </a:t>
            </a:r>
            <a:r>
              <a:rPr sz="2400" spc="-5" dirty="0">
                <a:solidFill>
                  <a:srgbClr val="003265"/>
                </a:solidFill>
                <a:latin typeface="Times New Roman"/>
                <a:cs typeface="Times New Roman"/>
              </a:rPr>
              <a:t>piece </a:t>
            </a:r>
            <a:r>
              <a:rPr sz="2400" dirty="0">
                <a:solidFill>
                  <a:srgbClr val="003265"/>
                </a:solidFill>
                <a:latin typeface="Times New Roman"/>
                <a:cs typeface="Times New Roman"/>
              </a:rPr>
              <a:t>of </a:t>
            </a:r>
            <a:r>
              <a:rPr sz="2400" spc="-5" dirty="0">
                <a:solidFill>
                  <a:srgbClr val="003265"/>
                </a:solidFill>
                <a:latin typeface="Times New Roman"/>
                <a:cs typeface="Times New Roman"/>
              </a:rPr>
              <a:t>data </a:t>
            </a:r>
            <a:r>
              <a:rPr sz="2400" dirty="0">
                <a:solidFill>
                  <a:srgbClr val="003265"/>
                </a:solidFill>
                <a:latin typeface="Times New Roman"/>
                <a:cs typeface="Times New Roman"/>
              </a:rPr>
              <a:t>the </a:t>
            </a:r>
            <a:r>
              <a:rPr sz="2400" spc="-5" dirty="0">
                <a:solidFill>
                  <a:srgbClr val="003265"/>
                </a:solidFill>
                <a:latin typeface="Times New Roman"/>
                <a:cs typeface="Times New Roman"/>
              </a:rPr>
              <a:t>sideways velocity  </a:t>
            </a:r>
            <a:r>
              <a:rPr sz="2400" dirty="0">
                <a:solidFill>
                  <a:srgbClr val="003265"/>
                </a:solidFill>
                <a:latin typeface="Times New Roman"/>
                <a:cs typeface="Times New Roman"/>
              </a:rPr>
              <a:t>of the </a:t>
            </a:r>
            <a:r>
              <a:rPr sz="2400" spc="-5" dirty="0">
                <a:solidFill>
                  <a:srgbClr val="003265"/>
                </a:solidFill>
                <a:latin typeface="Times New Roman"/>
                <a:cs typeface="Times New Roman"/>
              </a:rPr>
              <a:t>rocket from </a:t>
            </a:r>
            <a:r>
              <a:rPr sz="2400" dirty="0">
                <a:solidFill>
                  <a:srgbClr val="003265"/>
                </a:solidFill>
                <a:latin typeface="Times New Roman"/>
                <a:cs typeface="Times New Roman"/>
              </a:rPr>
              <a:t>a 64 </a:t>
            </a:r>
            <a:r>
              <a:rPr sz="2400" spc="-5" dirty="0">
                <a:solidFill>
                  <a:srgbClr val="003265"/>
                </a:solidFill>
                <a:latin typeface="Times New Roman"/>
                <a:cs typeface="Times New Roman"/>
              </a:rPr>
              <a:t>bit format  </a:t>
            </a:r>
            <a:r>
              <a:rPr sz="2400" dirty="0">
                <a:solidFill>
                  <a:srgbClr val="003265"/>
                </a:solidFill>
                <a:latin typeface="Times New Roman"/>
                <a:cs typeface="Times New Roman"/>
              </a:rPr>
              <a:t>to a 16 </a:t>
            </a:r>
            <a:r>
              <a:rPr sz="2400" spc="-5" dirty="0">
                <a:solidFill>
                  <a:srgbClr val="003265"/>
                </a:solidFill>
                <a:latin typeface="Times New Roman"/>
                <a:cs typeface="Times New Roman"/>
              </a:rPr>
              <a:t>bit format; </a:t>
            </a:r>
            <a:r>
              <a:rPr sz="2400" dirty="0">
                <a:solidFill>
                  <a:srgbClr val="003265"/>
                </a:solidFill>
                <a:latin typeface="Times New Roman"/>
                <a:cs typeface="Times New Roman"/>
              </a:rPr>
              <a:t>the </a:t>
            </a:r>
            <a:r>
              <a:rPr sz="2400" spc="-10" dirty="0">
                <a:solidFill>
                  <a:srgbClr val="003265"/>
                </a:solidFill>
                <a:latin typeface="Times New Roman"/>
                <a:cs typeface="Times New Roman"/>
              </a:rPr>
              <a:t>number </a:t>
            </a:r>
            <a:r>
              <a:rPr sz="2400" spc="-5" dirty="0">
                <a:solidFill>
                  <a:srgbClr val="003265"/>
                </a:solidFill>
                <a:latin typeface="Times New Roman"/>
                <a:cs typeface="Times New Roman"/>
              </a:rPr>
              <a:t>was  </a:t>
            </a:r>
            <a:r>
              <a:rPr sz="2400" dirty="0">
                <a:solidFill>
                  <a:srgbClr val="003265"/>
                </a:solidFill>
                <a:latin typeface="Times New Roman"/>
                <a:cs typeface="Times New Roman"/>
              </a:rPr>
              <a:t>too big, </a:t>
            </a:r>
            <a:r>
              <a:rPr sz="2400" spc="-5" dirty="0">
                <a:solidFill>
                  <a:srgbClr val="003265"/>
                </a:solidFill>
                <a:latin typeface="Times New Roman"/>
                <a:cs typeface="Times New Roman"/>
              </a:rPr>
              <a:t>and </a:t>
            </a:r>
            <a:r>
              <a:rPr sz="2400" dirty="0">
                <a:solidFill>
                  <a:srgbClr val="003265"/>
                </a:solidFill>
                <a:latin typeface="Times New Roman"/>
                <a:cs typeface="Times New Roman"/>
              </a:rPr>
              <a:t>an </a:t>
            </a:r>
            <a:r>
              <a:rPr sz="2400" spc="-5" dirty="0">
                <a:solidFill>
                  <a:srgbClr val="003265"/>
                </a:solidFill>
                <a:latin typeface="Times New Roman"/>
                <a:cs typeface="Times New Roman"/>
              </a:rPr>
              <a:t>overflow </a:t>
            </a:r>
            <a:r>
              <a:rPr sz="2400" dirty="0">
                <a:solidFill>
                  <a:srgbClr val="003265"/>
                </a:solidFill>
                <a:latin typeface="Times New Roman"/>
                <a:cs typeface="Times New Roman"/>
              </a:rPr>
              <a:t>error  </a:t>
            </a:r>
            <a:r>
              <a:rPr sz="2400" spc="-5" dirty="0">
                <a:solidFill>
                  <a:srgbClr val="003265"/>
                </a:solidFill>
                <a:latin typeface="Times New Roman"/>
                <a:cs typeface="Times New Roman"/>
              </a:rPr>
              <a:t>resulted </a:t>
            </a:r>
            <a:r>
              <a:rPr sz="2400" spc="-10" dirty="0">
                <a:solidFill>
                  <a:srgbClr val="003265"/>
                </a:solidFill>
                <a:latin typeface="Times New Roman"/>
                <a:cs typeface="Times New Roman"/>
              </a:rPr>
              <a:t>after </a:t>
            </a:r>
            <a:r>
              <a:rPr sz="2400" dirty="0">
                <a:solidFill>
                  <a:srgbClr val="003265"/>
                </a:solidFill>
                <a:latin typeface="Times New Roman"/>
                <a:cs typeface="Times New Roman"/>
              </a:rPr>
              <a:t>36.7 </a:t>
            </a:r>
            <a:r>
              <a:rPr sz="2400" spc="-5" dirty="0">
                <a:solidFill>
                  <a:srgbClr val="003265"/>
                </a:solidFill>
                <a:latin typeface="Times New Roman"/>
                <a:cs typeface="Times New Roman"/>
              </a:rPr>
              <a:t>seconds. </a:t>
            </a:r>
            <a:r>
              <a:rPr sz="2400" spc="-10" dirty="0">
                <a:solidFill>
                  <a:srgbClr val="003265"/>
                </a:solidFill>
                <a:latin typeface="Times New Roman"/>
                <a:cs typeface="Times New Roman"/>
              </a:rPr>
              <a:t>When  </a:t>
            </a:r>
            <a:r>
              <a:rPr sz="2400" dirty="0">
                <a:solidFill>
                  <a:srgbClr val="003265"/>
                </a:solidFill>
                <a:latin typeface="Times New Roman"/>
                <a:cs typeface="Times New Roman"/>
              </a:rPr>
              <a:t>the </a:t>
            </a:r>
            <a:r>
              <a:rPr sz="2400" spc="-5" dirty="0">
                <a:solidFill>
                  <a:srgbClr val="003265"/>
                </a:solidFill>
                <a:latin typeface="Times New Roman"/>
                <a:cs typeface="Times New Roman"/>
              </a:rPr>
              <a:t>guidance system shutdown, it  </a:t>
            </a:r>
            <a:r>
              <a:rPr sz="2400" dirty="0">
                <a:solidFill>
                  <a:srgbClr val="003265"/>
                </a:solidFill>
                <a:latin typeface="Times New Roman"/>
                <a:cs typeface="Times New Roman"/>
              </a:rPr>
              <a:t>passed </a:t>
            </a:r>
            <a:r>
              <a:rPr sz="2400" spc="-5" dirty="0">
                <a:solidFill>
                  <a:srgbClr val="003265"/>
                </a:solidFill>
                <a:latin typeface="Times New Roman"/>
                <a:cs typeface="Times New Roman"/>
              </a:rPr>
              <a:t>control </a:t>
            </a:r>
            <a:r>
              <a:rPr sz="2400" dirty="0">
                <a:solidFill>
                  <a:srgbClr val="003265"/>
                </a:solidFill>
                <a:latin typeface="Times New Roman"/>
                <a:cs typeface="Times New Roman"/>
              </a:rPr>
              <a:t>to an </a:t>
            </a:r>
            <a:r>
              <a:rPr sz="2400" spc="-5" dirty="0">
                <a:solidFill>
                  <a:srgbClr val="003265"/>
                </a:solidFill>
                <a:latin typeface="Times New Roman"/>
                <a:cs typeface="Times New Roman"/>
              </a:rPr>
              <a:t>identical,  redundant unit, which was there </a:t>
            </a:r>
            <a:r>
              <a:rPr sz="2400" dirty="0">
                <a:solidFill>
                  <a:srgbClr val="003265"/>
                </a:solidFill>
                <a:latin typeface="Times New Roman"/>
                <a:cs typeface="Times New Roman"/>
              </a:rPr>
              <a:t>to  </a:t>
            </a:r>
            <a:r>
              <a:rPr sz="2400" spc="-5" dirty="0">
                <a:solidFill>
                  <a:srgbClr val="003265"/>
                </a:solidFill>
                <a:latin typeface="Times New Roman"/>
                <a:cs typeface="Times New Roman"/>
              </a:rPr>
              <a:t>provide backup </a:t>
            </a:r>
            <a:r>
              <a:rPr sz="2400" dirty="0">
                <a:solidFill>
                  <a:srgbClr val="003265"/>
                </a:solidFill>
                <a:latin typeface="Times New Roman"/>
                <a:cs typeface="Times New Roman"/>
              </a:rPr>
              <a:t>in </a:t>
            </a:r>
            <a:r>
              <a:rPr sz="2400" spc="-5" dirty="0">
                <a:solidFill>
                  <a:srgbClr val="003265"/>
                </a:solidFill>
                <a:latin typeface="Times New Roman"/>
                <a:cs typeface="Times New Roman"/>
              </a:rPr>
              <a:t>case </a:t>
            </a:r>
            <a:r>
              <a:rPr sz="2400" dirty="0">
                <a:solidFill>
                  <a:srgbClr val="003265"/>
                </a:solidFill>
                <a:latin typeface="Times New Roman"/>
                <a:cs typeface="Times New Roman"/>
              </a:rPr>
              <a:t>of just such  a </a:t>
            </a:r>
            <a:r>
              <a:rPr sz="2400" spc="-5" dirty="0">
                <a:solidFill>
                  <a:srgbClr val="003265"/>
                </a:solidFill>
                <a:latin typeface="Times New Roman"/>
                <a:cs typeface="Times New Roman"/>
              </a:rPr>
              <a:t>failure. Unfortunately, </a:t>
            </a:r>
            <a:r>
              <a:rPr sz="2400" dirty="0">
                <a:solidFill>
                  <a:srgbClr val="003265"/>
                </a:solidFill>
                <a:latin typeface="Times New Roman"/>
                <a:cs typeface="Times New Roman"/>
              </a:rPr>
              <a:t>the</a:t>
            </a:r>
            <a:r>
              <a:rPr sz="2400" spc="-35" dirty="0">
                <a:solidFill>
                  <a:srgbClr val="003265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3265"/>
                </a:solidFill>
                <a:latin typeface="Times New Roman"/>
                <a:cs typeface="Times New Roman"/>
              </a:rPr>
              <a:t>second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4533" y="6368285"/>
            <a:ext cx="32931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45920" algn="l"/>
                <a:tab pos="3143885" algn="l"/>
              </a:tabLst>
            </a:pPr>
            <a:r>
              <a:rPr sz="2400" dirty="0">
                <a:solidFill>
                  <a:srgbClr val="003265"/>
                </a:solidFill>
                <a:latin typeface="Times New Roman"/>
                <a:cs typeface="Times New Roman"/>
              </a:rPr>
              <a:t>ide</a:t>
            </a:r>
            <a:r>
              <a:rPr sz="2400" spc="-15" dirty="0">
                <a:solidFill>
                  <a:srgbClr val="003265"/>
                </a:solidFill>
                <a:latin typeface="Times New Roman"/>
                <a:cs typeface="Times New Roman"/>
              </a:rPr>
              <a:t>n</a:t>
            </a:r>
            <a:r>
              <a:rPr sz="2400" spc="-10" dirty="0">
                <a:solidFill>
                  <a:srgbClr val="003265"/>
                </a:solidFill>
                <a:latin typeface="Times New Roman"/>
                <a:cs typeface="Times New Roman"/>
              </a:rPr>
              <a:t>t</a:t>
            </a:r>
            <a:r>
              <a:rPr sz="2400" dirty="0">
                <a:solidFill>
                  <a:srgbClr val="003265"/>
                </a:solidFill>
                <a:latin typeface="Times New Roman"/>
                <a:cs typeface="Times New Roman"/>
              </a:rPr>
              <a:t>i</a:t>
            </a:r>
            <a:r>
              <a:rPr sz="2400" spc="-10" dirty="0">
                <a:solidFill>
                  <a:srgbClr val="003265"/>
                </a:solidFill>
                <a:latin typeface="Times New Roman"/>
                <a:cs typeface="Times New Roman"/>
              </a:rPr>
              <a:t>ca</a:t>
            </a:r>
            <a:r>
              <a:rPr sz="2400" dirty="0">
                <a:solidFill>
                  <a:srgbClr val="003265"/>
                </a:solidFill>
                <a:latin typeface="Times New Roman"/>
                <a:cs typeface="Times New Roman"/>
              </a:rPr>
              <a:t>l	</a:t>
            </a:r>
            <a:r>
              <a:rPr sz="2400" spc="-20" dirty="0">
                <a:solidFill>
                  <a:srgbClr val="003265"/>
                </a:solidFill>
                <a:latin typeface="Times New Roman"/>
                <a:cs typeface="Times New Roman"/>
              </a:rPr>
              <a:t>m</a:t>
            </a:r>
            <a:r>
              <a:rPr sz="2400" dirty="0">
                <a:solidFill>
                  <a:srgbClr val="003265"/>
                </a:solidFill>
                <a:latin typeface="Times New Roman"/>
                <a:cs typeface="Times New Roman"/>
              </a:rPr>
              <a:t>anner	a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4533" y="6004049"/>
            <a:ext cx="4338320" cy="755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ts val="2875"/>
              </a:lnSpc>
              <a:spcBef>
                <a:spcPts val="100"/>
              </a:spcBef>
              <a:tabLst>
                <a:tab pos="805815" algn="l"/>
                <a:tab pos="1805305" algn="l"/>
                <a:tab pos="2501900" algn="l"/>
                <a:tab pos="3448685" algn="l"/>
                <a:tab pos="3940810" algn="l"/>
              </a:tabLst>
            </a:pPr>
            <a:r>
              <a:rPr sz="2400" dirty="0">
                <a:solidFill>
                  <a:srgbClr val="003265"/>
                </a:solidFill>
                <a:latin typeface="Times New Roman"/>
                <a:cs typeface="Times New Roman"/>
              </a:rPr>
              <a:t>un</a:t>
            </a:r>
            <a:r>
              <a:rPr sz="2400" spc="-10" dirty="0">
                <a:solidFill>
                  <a:srgbClr val="003265"/>
                </a:solidFill>
                <a:latin typeface="Times New Roman"/>
                <a:cs typeface="Times New Roman"/>
              </a:rPr>
              <a:t>i</a:t>
            </a:r>
            <a:r>
              <a:rPr sz="2400" dirty="0">
                <a:solidFill>
                  <a:srgbClr val="003265"/>
                </a:solidFill>
                <a:latin typeface="Times New Roman"/>
                <a:cs typeface="Times New Roman"/>
              </a:rPr>
              <a:t>t,	</a:t>
            </a:r>
            <a:r>
              <a:rPr sz="2400" spc="-10" dirty="0">
                <a:solidFill>
                  <a:srgbClr val="003265"/>
                </a:solidFill>
                <a:latin typeface="Times New Roman"/>
                <a:cs typeface="Times New Roman"/>
              </a:rPr>
              <a:t>w</a:t>
            </a:r>
            <a:r>
              <a:rPr sz="2400" dirty="0">
                <a:solidFill>
                  <a:srgbClr val="003265"/>
                </a:solidFill>
                <a:latin typeface="Times New Roman"/>
                <a:cs typeface="Times New Roman"/>
              </a:rPr>
              <a:t>hich	had	</a:t>
            </a:r>
            <a:r>
              <a:rPr sz="2400" spc="-10" dirty="0">
                <a:solidFill>
                  <a:srgbClr val="003265"/>
                </a:solidFill>
                <a:latin typeface="Times New Roman"/>
                <a:cs typeface="Times New Roman"/>
              </a:rPr>
              <a:t>fa</a:t>
            </a:r>
            <a:r>
              <a:rPr sz="2400" dirty="0">
                <a:solidFill>
                  <a:srgbClr val="003265"/>
                </a:solidFill>
                <a:latin typeface="Times New Roman"/>
                <a:cs typeface="Times New Roman"/>
              </a:rPr>
              <a:t>i</a:t>
            </a:r>
            <a:r>
              <a:rPr sz="2400" spc="-10" dirty="0">
                <a:solidFill>
                  <a:srgbClr val="003265"/>
                </a:solidFill>
                <a:latin typeface="Times New Roman"/>
                <a:cs typeface="Times New Roman"/>
              </a:rPr>
              <a:t>le</a:t>
            </a:r>
            <a:r>
              <a:rPr sz="2400" dirty="0">
                <a:solidFill>
                  <a:srgbClr val="003265"/>
                </a:solidFill>
                <a:latin typeface="Times New Roman"/>
                <a:cs typeface="Times New Roman"/>
              </a:rPr>
              <a:t>d	in	t</a:t>
            </a:r>
            <a:r>
              <a:rPr sz="2400" spc="-15" dirty="0">
                <a:solidFill>
                  <a:srgbClr val="003265"/>
                </a:solidFill>
                <a:latin typeface="Times New Roman"/>
                <a:cs typeface="Times New Roman"/>
              </a:rPr>
              <a:t>h</a:t>
            </a:r>
            <a:r>
              <a:rPr sz="2400" dirty="0">
                <a:solidFill>
                  <a:srgbClr val="003265"/>
                </a:solidFill>
                <a:latin typeface="Times New Roman"/>
                <a:cs typeface="Times New Roman"/>
              </a:rPr>
              <a:t>e</a:t>
            </a:r>
            <a:endParaRPr sz="2400">
              <a:latin typeface="Times New Roman"/>
              <a:cs typeface="Times New Roman"/>
            </a:endParaRPr>
          </a:p>
          <a:p>
            <a:pPr marR="6985" algn="r">
              <a:lnSpc>
                <a:spcPts val="2875"/>
              </a:lnSpc>
            </a:pPr>
            <a:r>
              <a:rPr sz="2400" spc="-10" dirty="0">
                <a:solidFill>
                  <a:srgbClr val="003265"/>
                </a:solidFill>
                <a:latin typeface="Times New Roman"/>
                <a:cs typeface="Times New Roman"/>
              </a:rPr>
              <a:t>f</a:t>
            </a:r>
            <a:r>
              <a:rPr sz="2400" spc="10" dirty="0">
                <a:solidFill>
                  <a:srgbClr val="003265"/>
                </a:solidFill>
                <a:latin typeface="Times New Roman"/>
                <a:cs typeface="Times New Roman"/>
              </a:rPr>
              <a:t>e</a:t>
            </a:r>
            <a:r>
              <a:rPr sz="2400" spc="-5" dirty="0">
                <a:solidFill>
                  <a:srgbClr val="003265"/>
                </a:solidFill>
                <a:latin typeface="Times New Roman"/>
                <a:cs typeface="Times New Roman"/>
              </a:rPr>
              <a:t>w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64533" y="6734045"/>
            <a:ext cx="24942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3265"/>
                </a:solidFill>
                <a:latin typeface="Times New Roman"/>
                <a:cs typeface="Times New Roman"/>
              </a:rPr>
              <a:t>milliseconds</a:t>
            </a:r>
            <a:r>
              <a:rPr sz="2400" spc="-55" dirty="0">
                <a:solidFill>
                  <a:srgbClr val="003265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3265"/>
                </a:solidFill>
                <a:latin typeface="Times New Roman"/>
                <a:cs typeface="Times New Roman"/>
              </a:rPr>
              <a:t>before.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867652" y="538981"/>
            <a:ext cx="41687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50" dirty="0"/>
              <a:t>Some </a:t>
            </a:r>
            <a:r>
              <a:rPr spc="-155" dirty="0"/>
              <a:t>Software</a:t>
            </a:r>
            <a:r>
              <a:rPr spc="35" dirty="0"/>
              <a:t> </a:t>
            </a:r>
            <a:r>
              <a:rPr spc="-210" dirty="0"/>
              <a:t>failures</a:t>
            </a:r>
          </a:p>
        </p:txBody>
      </p:sp>
      <p:sp>
        <p:nvSpPr>
          <p:cNvPr id="8" name="object 8"/>
          <p:cNvSpPr/>
          <p:nvPr/>
        </p:nvSpPr>
        <p:spPr>
          <a:xfrm>
            <a:off x="761993" y="1511801"/>
            <a:ext cx="8610600" cy="0"/>
          </a:xfrm>
          <a:custGeom>
            <a:avLst/>
            <a:gdLst/>
            <a:ahLst/>
            <a:cxnLst/>
            <a:rect l="l" t="t" r="r" b="b"/>
            <a:pathLst>
              <a:path w="8610600">
                <a:moveTo>
                  <a:pt x="0" y="0"/>
                </a:moveTo>
                <a:lnTo>
                  <a:pt x="8610605" y="0"/>
                </a:lnTo>
              </a:path>
            </a:pathLst>
          </a:custGeom>
          <a:ln w="571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9"/>
              </a:lnSpc>
            </a:pPr>
            <a:r>
              <a:rPr spc="-5" dirty="0"/>
              <a:t>Software Engineering </a:t>
            </a:r>
            <a:r>
              <a:rPr spc="-10" dirty="0"/>
              <a:t>(3</a:t>
            </a:r>
            <a:r>
              <a:rPr sz="750" spc="-15" baseline="22222" dirty="0"/>
              <a:t>rd </a:t>
            </a:r>
            <a:r>
              <a:rPr sz="800" spc="-5" dirty="0"/>
              <a:t>ed.), </a:t>
            </a:r>
            <a:r>
              <a:rPr sz="800" dirty="0"/>
              <a:t>By K.K </a:t>
            </a:r>
            <a:r>
              <a:rPr sz="800" spc="-5" dirty="0"/>
              <a:t>Aggarwal </a:t>
            </a:r>
            <a:r>
              <a:rPr sz="800" dirty="0"/>
              <a:t>&amp; </a:t>
            </a:r>
            <a:r>
              <a:rPr sz="800" spc="-5" dirty="0"/>
              <a:t>Yogesh </a:t>
            </a:r>
            <a:r>
              <a:rPr sz="800" dirty="0"/>
              <a:t>Singh, </a:t>
            </a:r>
            <a:r>
              <a:rPr sz="800" spc="-5" dirty="0"/>
              <a:t>Copyright </a:t>
            </a:r>
            <a:r>
              <a:rPr sz="800" dirty="0"/>
              <a:t>© </a:t>
            </a:r>
            <a:r>
              <a:rPr sz="800" spc="-5" dirty="0"/>
              <a:t>New </a:t>
            </a:r>
            <a:r>
              <a:rPr sz="800" spc="-10" dirty="0"/>
              <a:t>Age </a:t>
            </a:r>
            <a:r>
              <a:rPr sz="800" spc="-5" dirty="0"/>
              <a:t>International Publishers,</a:t>
            </a:r>
            <a:r>
              <a:rPr sz="800" spc="75" dirty="0"/>
              <a:t> </a:t>
            </a:r>
            <a:r>
              <a:rPr sz="800" spc="-5" dirty="0"/>
              <a:t>2007</a:t>
            </a:r>
            <a:endParaRPr sz="800"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45"/>
              </a:lnSpc>
            </a:pPr>
            <a:fld id="{81D60167-4931-47E6-BA6A-407CBD079E47}" type="slidenum">
              <a:rPr dirty="0"/>
              <a:pPr marL="25400">
                <a:lnSpc>
                  <a:spcPts val="1445"/>
                </a:lnSpc>
              </a:pPr>
              <a:t>11</a:t>
            </a:fld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53200" y="4181855"/>
            <a:ext cx="2557272" cy="27523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40733" y="2126994"/>
            <a:ext cx="4643120" cy="36652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8265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Times New Roman"/>
                <a:cs typeface="Times New Roman"/>
              </a:rPr>
              <a:t>Y2K</a:t>
            </a:r>
            <a:r>
              <a:rPr sz="2800" b="1" spc="-1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problem: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2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9800"/>
              </a:lnSpc>
            </a:pPr>
            <a:r>
              <a:rPr sz="2400" dirty="0">
                <a:latin typeface="Times New Roman"/>
                <a:cs typeface="Times New Roman"/>
              </a:rPr>
              <a:t>It </a:t>
            </a:r>
            <a:r>
              <a:rPr sz="2400" spc="-5" dirty="0">
                <a:latin typeface="Times New Roman"/>
                <a:cs typeface="Times New Roman"/>
              </a:rPr>
              <a:t>was simply </a:t>
            </a:r>
            <a:r>
              <a:rPr sz="2400" dirty="0">
                <a:latin typeface="Times New Roman"/>
                <a:cs typeface="Times New Roman"/>
              </a:rPr>
              <a:t>the </a:t>
            </a:r>
            <a:r>
              <a:rPr sz="2400" spc="-5" dirty="0">
                <a:latin typeface="Times New Roman"/>
                <a:cs typeface="Times New Roman"/>
              </a:rPr>
              <a:t>ignorance about the  adequacy </a:t>
            </a:r>
            <a:r>
              <a:rPr sz="2400" dirty="0">
                <a:latin typeface="Times New Roman"/>
                <a:cs typeface="Times New Roman"/>
              </a:rPr>
              <a:t>or </a:t>
            </a:r>
            <a:r>
              <a:rPr sz="2400" spc="-5" dirty="0">
                <a:latin typeface="Times New Roman"/>
                <a:cs typeface="Times New Roman"/>
              </a:rPr>
              <a:t>otherwise </a:t>
            </a:r>
            <a:r>
              <a:rPr sz="2400" spc="-10" dirty="0">
                <a:latin typeface="Times New Roman"/>
                <a:cs typeface="Times New Roman"/>
              </a:rPr>
              <a:t>of </a:t>
            </a:r>
            <a:r>
              <a:rPr sz="2400" dirty="0">
                <a:latin typeface="Times New Roman"/>
                <a:cs typeface="Times New Roman"/>
              </a:rPr>
              <a:t>using </a:t>
            </a:r>
            <a:r>
              <a:rPr sz="2400" spc="-5" dirty="0">
                <a:latin typeface="Times New Roman"/>
                <a:cs typeface="Times New Roman"/>
              </a:rPr>
              <a:t>only  last two digits </a:t>
            </a:r>
            <a:r>
              <a:rPr sz="2400" dirty="0">
                <a:latin typeface="Times New Roman"/>
                <a:cs typeface="Times New Roman"/>
              </a:rPr>
              <a:t>of the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year.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9800"/>
              </a:lnSpc>
              <a:spcBef>
                <a:spcPts val="1565"/>
              </a:spcBef>
            </a:pPr>
            <a:r>
              <a:rPr sz="2400" spc="-5" dirty="0">
                <a:latin typeface="Times New Roman"/>
                <a:cs typeface="Times New Roman"/>
              </a:rPr>
              <a:t>The 4-digit date format, </a:t>
            </a:r>
            <a:r>
              <a:rPr sz="2400" spc="-10" dirty="0">
                <a:latin typeface="Times New Roman"/>
                <a:cs typeface="Times New Roman"/>
              </a:rPr>
              <a:t>like </a:t>
            </a:r>
            <a:r>
              <a:rPr sz="2400" spc="-5" dirty="0">
                <a:latin typeface="Times New Roman"/>
                <a:cs typeface="Times New Roman"/>
              </a:rPr>
              <a:t>1964,  was shortened </a:t>
            </a:r>
            <a:r>
              <a:rPr sz="2400" dirty="0">
                <a:latin typeface="Times New Roman"/>
                <a:cs typeface="Times New Roman"/>
              </a:rPr>
              <a:t>to </a:t>
            </a:r>
            <a:r>
              <a:rPr sz="2400" spc="-10" dirty="0">
                <a:latin typeface="Times New Roman"/>
                <a:cs typeface="Times New Roman"/>
              </a:rPr>
              <a:t>2-digit </a:t>
            </a:r>
            <a:r>
              <a:rPr sz="2400" spc="-5" dirty="0">
                <a:latin typeface="Times New Roman"/>
                <a:cs typeface="Times New Roman"/>
              </a:rPr>
              <a:t>format, </a:t>
            </a:r>
            <a:r>
              <a:rPr sz="2400" spc="-10" dirty="0">
                <a:latin typeface="Times New Roman"/>
                <a:cs typeface="Times New Roman"/>
              </a:rPr>
              <a:t>like  </a:t>
            </a:r>
            <a:r>
              <a:rPr sz="2400" dirty="0">
                <a:latin typeface="Times New Roman"/>
                <a:cs typeface="Times New Roman"/>
              </a:rPr>
              <a:t>64.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608064" y="1685544"/>
            <a:ext cx="2430779" cy="24292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157211" y="714241"/>
            <a:ext cx="41687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50" dirty="0"/>
              <a:t>Some </a:t>
            </a:r>
            <a:r>
              <a:rPr spc="-155" dirty="0"/>
              <a:t>Software</a:t>
            </a:r>
            <a:r>
              <a:rPr spc="35" dirty="0"/>
              <a:t> </a:t>
            </a:r>
            <a:r>
              <a:rPr spc="-210" dirty="0"/>
              <a:t>failures</a:t>
            </a:r>
          </a:p>
        </p:txBody>
      </p:sp>
      <p:sp>
        <p:nvSpPr>
          <p:cNvPr id="6" name="object 6"/>
          <p:cNvSpPr/>
          <p:nvPr/>
        </p:nvSpPr>
        <p:spPr>
          <a:xfrm>
            <a:off x="761993" y="1574291"/>
            <a:ext cx="8610600" cy="0"/>
          </a:xfrm>
          <a:custGeom>
            <a:avLst/>
            <a:gdLst/>
            <a:ahLst/>
            <a:cxnLst/>
            <a:rect l="l" t="t" r="r" b="b"/>
            <a:pathLst>
              <a:path w="8610600">
                <a:moveTo>
                  <a:pt x="0" y="0"/>
                </a:moveTo>
                <a:lnTo>
                  <a:pt x="8610605" y="0"/>
                </a:lnTo>
              </a:path>
            </a:pathLst>
          </a:custGeom>
          <a:ln w="571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9"/>
              </a:lnSpc>
            </a:pPr>
            <a:r>
              <a:rPr spc="-5" dirty="0"/>
              <a:t>Software Engineering </a:t>
            </a:r>
            <a:r>
              <a:rPr spc="-10" dirty="0"/>
              <a:t>(3</a:t>
            </a:r>
            <a:r>
              <a:rPr sz="750" spc="-15" baseline="22222" dirty="0"/>
              <a:t>rd </a:t>
            </a:r>
            <a:r>
              <a:rPr sz="800" spc="-5" dirty="0"/>
              <a:t>ed.), </a:t>
            </a:r>
            <a:r>
              <a:rPr sz="800" dirty="0"/>
              <a:t>By K.K </a:t>
            </a:r>
            <a:r>
              <a:rPr sz="800" spc="-5" dirty="0"/>
              <a:t>Aggarwal </a:t>
            </a:r>
            <a:r>
              <a:rPr sz="800" dirty="0"/>
              <a:t>&amp; </a:t>
            </a:r>
            <a:r>
              <a:rPr sz="800" spc="-5" dirty="0"/>
              <a:t>Yogesh </a:t>
            </a:r>
            <a:r>
              <a:rPr sz="800" dirty="0"/>
              <a:t>Singh, </a:t>
            </a:r>
            <a:r>
              <a:rPr sz="800" spc="-5" dirty="0"/>
              <a:t>Copyright </a:t>
            </a:r>
            <a:r>
              <a:rPr sz="800" dirty="0"/>
              <a:t>© </a:t>
            </a:r>
            <a:r>
              <a:rPr sz="800" spc="-5" dirty="0"/>
              <a:t>New </a:t>
            </a:r>
            <a:r>
              <a:rPr sz="800" spc="-10" dirty="0"/>
              <a:t>Age </a:t>
            </a:r>
            <a:r>
              <a:rPr sz="800" spc="-5" dirty="0"/>
              <a:t>International Publishers,</a:t>
            </a:r>
            <a:r>
              <a:rPr sz="800" spc="75" dirty="0"/>
              <a:t> </a:t>
            </a:r>
            <a:r>
              <a:rPr sz="800" spc="-5" dirty="0"/>
              <a:t>2007</a:t>
            </a:r>
            <a:endParaRPr sz="80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45"/>
              </a:lnSpc>
            </a:pPr>
            <a:fld id="{81D60167-4931-47E6-BA6A-407CBD079E47}" type="slidenum">
              <a:rPr dirty="0"/>
              <a:pPr marL="25400">
                <a:lnSpc>
                  <a:spcPts val="1445"/>
                </a:lnSpc>
              </a:pPr>
              <a:t>12</a:t>
            </a:fld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76347" y="7038845"/>
            <a:ext cx="497014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latin typeface="Times New Roman"/>
                <a:cs typeface="Times New Roman"/>
              </a:rPr>
              <a:t>Software Engineering </a:t>
            </a:r>
            <a:r>
              <a:rPr sz="800" spc="-10" dirty="0">
                <a:latin typeface="Times New Roman"/>
                <a:cs typeface="Times New Roman"/>
              </a:rPr>
              <a:t>(3</a:t>
            </a:r>
            <a:r>
              <a:rPr sz="750" spc="-15" baseline="22222" dirty="0">
                <a:latin typeface="Times New Roman"/>
                <a:cs typeface="Times New Roman"/>
              </a:rPr>
              <a:t>rd </a:t>
            </a:r>
            <a:r>
              <a:rPr sz="800" spc="-5" dirty="0">
                <a:latin typeface="Times New Roman"/>
                <a:cs typeface="Times New Roman"/>
              </a:rPr>
              <a:t>ed.), </a:t>
            </a:r>
            <a:r>
              <a:rPr sz="800" dirty="0">
                <a:latin typeface="Times New Roman"/>
                <a:cs typeface="Times New Roman"/>
              </a:rPr>
              <a:t>By K.K </a:t>
            </a:r>
            <a:r>
              <a:rPr sz="800" spc="-5" dirty="0">
                <a:latin typeface="Times New Roman"/>
                <a:cs typeface="Times New Roman"/>
              </a:rPr>
              <a:t>Aggarwal </a:t>
            </a:r>
            <a:r>
              <a:rPr sz="800" dirty="0">
                <a:latin typeface="Times New Roman"/>
                <a:cs typeface="Times New Roman"/>
              </a:rPr>
              <a:t>&amp; </a:t>
            </a:r>
            <a:r>
              <a:rPr sz="800" spc="-5" dirty="0">
                <a:latin typeface="Times New Roman"/>
                <a:cs typeface="Times New Roman"/>
              </a:rPr>
              <a:t>Yogesh </a:t>
            </a:r>
            <a:r>
              <a:rPr sz="800" dirty="0">
                <a:latin typeface="Times New Roman"/>
                <a:cs typeface="Times New Roman"/>
              </a:rPr>
              <a:t>Singh, </a:t>
            </a:r>
            <a:r>
              <a:rPr sz="800" spc="-5" dirty="0">
                <a:latin typeface="Times New Roman"/>
                <a:cs typeface="Times New Roman"/>
              </a:rPr>
              <a:t>Copyright </a:t>
            </a:r>
            <a:r>
              <a:rPr sz="800" dirty="0">
                <a:latin typeface="Times New Roman"/>
                <a:cs typeface="Times New Roman"/>
              </a:rPr>
              <a:t>© </a:t>
            </a:r>
            <a:r>
              <a:rPr sz="800" spc="-5" dirty="0">
                <a:latin typeface="Times New Roman"/>
                <a:cs typeface="Times New Roman"/>
              </a:rPr>
              <a:t>New </a:t>
            </a:r>
            <a:r>
              <a:rPr sz="800" spc="-10" dirty="0">
                <a:latin typeface="Times New Roman"/>
                <a:cs typeface="Times New Roman"/>
              </a:rPr>
              <a:t>Age </a:t>
            </a:r>
            <a:r>
              <a:rPr sz="800" spc="-5" dirty="0">
                <a:latin typeface="Times New Roman"/>
                <a:cs typeface="Times New Roman"/>
              </a:rPr>
              <a:t>International Publishers,</a:t>
            </a:r>
            <a:r>
              <a:rPr sz="800" spc="75" dirty="0">
                <a:latin typeface="Times New Roman"/>
                <a:cs typeface="Times New Roman"/>
              </a:rPr>
              <a:t> </a:t>
            </a:r>
            <a:r>
              <a:rPr sz="800" spc="-5" dirty="0">
                <a:latin typeface="Times New Roman"/>
                <a:cs typeface="Times New Roman"/>
              </a:rPr>
              <a:t>2007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88624" y="7037320"/>
            <a:ext cx="20447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5" dirty="0">
                <a:latin typeface="Times New Roman"/>
                <a:cs typeface="Times New Roman"/>
              </a:rPr>
              <a:t>1</a:t>
            </a:r>
            <a:r>
              <a:rPr sz="1400" dirty="0">
                <a:latin typeface="Times New Roman"/>
                <a:cs typeface="Times New Roman"/>
              </a:rPr>
              <a:t>3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096000" y="1447800"/>
            <a:ext cx="3305555" cy="5295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64533" y="1023344"/>
            <a:ext cx="5176520" cy="6096000"/>
          </a:xfrm>
          <a:prstGeom prst="rect">
            <a:avLst/>
          </a:prstGeom>
        </p:spPr>
        <p:txBody>
          <a:bodyPr vert="horz" wrap="square" lIns="0" tIns="243840" rIns="0" bIns="0" rtlCol="0">
            <a:spAutoFit/>
          </a:bodyPr>
          <a:lstStyle/>
          <a:p>
            <a:pPr marL="780415">
              <a:lnSpc>
                <a:spcPct val="100000"/>
              </a:lnSpc>
              <a:spcBef>
                <a:spcPts val="1920"/>
              </a:spcBef>
            </a:pPr>
            <a:r>
              <a:rPr sz="4000" i="1" spc="-295" dirty="0">
                <a:solidFill>
                  <a:srgbClr val="3232CC"/>
                </a:solidFill>
                <a:latin typeface="Times New Roman"/>
                <a:cs typeface="Times New Roman"/>
              </a:rPr>
              <a:t>The </a:t>
            </a:r>
            <a:r>
              <a:rPr sz="4000" i="1" spc="-170" dirty="0">
                <a:solidFill>
                  <a:srgbClr val="3232CC"/>
                </a:solidFill>
                <a:latin typeface="Times New Roman"/>
                <a:cs typeface="Times New Roman"/>
              </a:rPr>
              <a:t>Patriot</a:t>
            </a:r>
            <a:r>
              <a:rPr sz="4000" i="1" spc="40" dirty="0">
                <a:solidFill>
                  <a:srgbClr val="3232CC"/>
                </a:solidFill>
                <a:latin typeface="Times New Roman"/>
                <a:cs typeface="Times New Roman"/>
              </a:rPr>
              <a:t> </a:t>
            </a:r>
            <a:r>
              <a:rPr sz="4000" i="1" spc="-200" dirty="0">
                <a:solidFill>
                  <a:srgbClr val="3232CC"/>
                </a:solidFill>
                <a:latin typeface="Times New Roman"/>
                <a:cs typeface="Times New Roman"/>
              </a:rPr>
              <a:t>Missile</a:t>
            </a:r>
            <a:endParaRPr sz="4000">
              <a:latin typeface="Times New Roman"/>
              <a:cs typeface="Times New Roman"/>
            </a:endParaRPr>
          </a:p>
          <a:p>
            <a:pPr marL="361315" indent="-348615">
              <a:lnSpc>
                <a:spcPct val="100000"/>
              </a:lnSpc>
              <a:spcBef>
                <a:spcPts val="1095"/>
              </a:spcBef>
              <a:buChar char="o"/>
              <a:tabLst>
                <a:tab pos="361315" algn="l"/>
                <a:tab pos="361950" algn="l"/>
              </a:tabLst>
            </a:pPr>
            <a:r>
              <a:rPr sz="2400" spc="-5" dirty="0">
                <a:latin typeface="Times New Roman"/>
                <a:cs typeface="Times New Roman"/>
              </a:rPr>
              <a:t>First </a:t>
            </a:r>
            <a:r>
              <a:rPr sz="2400" spc="-10" dirty="0">
                <a:latin typeface="Times New Roman"/>
                <a:cs typeface="Times New Roman"/>
              </a:rPr>
              <a:t>time </a:t>
            </a:r>
            <a:r>
              <a:rPr sz="2400" dirty="0">
                <a:latin typeface="Times New Roman"/>
                <a:cs typeface="Times New Roman"/>
              </a:rPr>
              <a:t>used in </a:t>
            </a:r>
            <a:r>
              <a:rPr sz="2400" spc="-5" dirty="0">
                <a:latin typeface="Times New Roman"/>
                <a:cs typeface="Times New Roman"/>
              </a:rPr>
              <a:t>Gulf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war</a:t>
            </a:r>
            <a:endParaRPr sz="2400">
              <a:latin typeface="Times New Roman"/>
              <a:cs typeface="Times New Roman"/>
            </a:endParaRPr>
          </a:p>
          <a:p>
            <a:pPr marL="361315" marR="6350" indent="-348615">
              <a:lnSpc>
                <a:spcPct val="100000"/>
              </a:lnSpc>
              <a:spcBef>
                <a:spcPts val="770"/>
              </a:spcBef>
              <a:buChar char="o"/>
              <a:tabLst>
                <a:tab pos="361315" algn="l"/>
                <a:tab pos="361950" algn="l"/>
                <a:tab pos="1169035" algn="l"/>
                <a:tab pos="1603375" algn="l"/>
                <a:tab pos="1917064" algn="l"/>
                <a:tab pos="3028315" algn="l"/>
                <a:tab pos="3796665" algn="l"/>
                <a:tab pos="4553585" algn="l"/>
              </a:tabLst>
            </a:pPr>
            <a:r>
              <a:rPr sz="2400" spc="-10" dirty="0">
                <a:solidFill>
                  <a:srgbClr val="7F0000"/>
                </a:solidFill>
                <a:latin typeface="Times New Roman"/>
                <a:cs typeface="Times New Roman"/>
              </a:rPr>
              <a:t>U</a:t>
            </a:r>
            <a:r>
              <a:rPr sz="2400" spc="-5" dirty="0">
                <a:solidFill>
                  <a:srgbClr val="7F0000"/>
                </a:solidFill>
                <a:latin typeface="Times New Roman"/>
                <a:cs typeface="Times New Roman"/>
              </a:rPr>
              <a:t>s</a:t>
            </a:r>
            <a:r>
              <a:rPr sz="2400" dirty="0">
                <a:solidFill>
                  <a:srgbClr val="7F0000"/>
                </a:solidFill>
                <a:latin typeface="Times New Roman"/>
                <a:cs typeface="Times New Roman"/>
              </a:rPr>
              <a:t>ed	a</a:t>
            </a:r>
            <a:r>
              <a:rPr sz="2400" spc="-5" dirty="0">
                <a:solidFill>
                  <a:srgbClr val="7F0000"/>
                </a:solidFill>
                <a:latin typeface="Times New Roman"/>
                <a:cs typeface="Times New Roman"/>
              </a:rPr>
              <a:t>s</a:t>
            </a:r>
            <a:r>
              <a:rPr sz="2400" dirty="0">
                <a:solidFill>
                  <a:srgbClr val="7F0000"/>
                </a:solidFill>
                <a:latin typeface="Times New Roman"/>
                <a:cs typeface="Times New Roman"/>
              </a:rPr>
              <a:t>	a	de</a:t>
            </a:r>
            <a:r>
              <a:rPr sz="2400" spc="-10" dirty="0">
                <a:solidFill>
                  <a:srgbClr val="7F0000"/>
                </a:solidFill>
                <a:latin typeface="Times New Roman"/>
                <a:cs typeface="Times New Roman"/>
              </a:rPr>
              <a:t>f</a:t>
            </a:r>
            <a:r>
              <a:rPr sz="2400" dirty="0">
                <a:solidFill>
                  <a:srgbClr val="7F0000"/>
                </a:solidFill>
                <a:latin typeface="Times New Roman"/>
                <a:cs typeface="Times New Roman"/>
              </a:rPr>
              <a:t>e</a:t>
            </a:r>
            <a:r>
              <a:rPr sz="2400" spc="-5" dirty="0">
                <a:solidFill>
                  <a:srgbClr val="7F0000"/>
                </a:solidFill>
                <a:latin typeface="Times New Roman"/>
                <a:cs typeface="Times New Roman"/>
              </a:rPr>
              <a:t>ns</a:t>
            </a:r>
            <a:r>
              <a:rPr sz="2400" dirty="0">
                <a:solidFill>
                  <a:srgbClr val="7F0000"/>
                </a:solidFill>
                <a:latin typeface="Times New Roman"/>
                <a:cs typeface="Times New Roman"/>
              </a:rPr>
              <a:t>e	</a:t>
            </a:r>
            <a:r>
              <a:rPr sz="2400" spc="-10" dirty="0">
                <a:solidFill>
                  <a:srgbClr val="7F0000"/>
                </a:solidFill>
                <a:latin typeface="Times New Roman"/>
                <a:cs typeface="Times New Roman"/>
              </a:rPr>
              <a:t>f</a:t>
            </a:r>
            <a:r>
              <a:rPr sz="2400" dirty="0">
                <a:solidFill>
                  <a:srgbClr val="7F0000"/>
                </a:solidFill>
                <a:latin typeface="Times New Roman"/>
                <a:cs typeface="Times New Roman"/>
              </a:rPr>
              <a:t>r</a:t>
            </a:r>
            <a:r>
              <a:rPr sz="2400" spc="-15" dirty="0">
                <a:solidFill>
                  <a:srgbClr val="7F0000"/>
                </a:solidFill>
                <a:latin typeface="Times New Roman"/>
                <a:cs typeface="Times New Roman"/>
              </a:rPr>
              <a:t>o</a:t>
            </a:r>
            <a:r>
              <a:rPr sz="2400" dirty="0">
                <a:solidFill>
                  <a:srgbClr val="7F0000"/>
                </a:solidFill>
                <a:latin typeface="Times New Roman"/>
                <a:cs typeface="Times New Roman"/>
              </a:rPr>
              <a:t>m	Iraqi	</a:t>
            </a:r>
            <a:r>
              <a:rPr sz="2400" spc="-10" dirty="0">
                <a:solidFill>
                  <a:srgbClr val="7F0000"/>
                </a:solidFill>
                <a:latin typeface="Times New Roman"/>
                <a:cs typeface="Times New Roman"/>
              </a:rPr>
              <a:t>Sc</a:t>
            </a:r>
            <a:r>
              <a:rPr sz="2400" dirty="0">
                <a:solidFill>
                  <a:srgbClr val="7F0000"/>
                </a:solidFill>
                <a:latin typeface="Times New Roman"/>
                <a:cs typeface="Times New Roman"/>
              </a:rPr>
              <a:t>ud  </a:t>
            </a:r>
            <a:r>
              <a:rPr sz="2400" spc="-5" dirty="0">
                <a:solidFill>
                  <a:srgbClr val="7F0000"/>
                </a:solidFill>
                <a:latin typeface="Times New Roman"/>
                <a:cs typeface="Times New Roman"/>
              </a:rPr>
              <a:t>missiles</a:t>
            </a:r>
            <a:endParaRPr sz="2400">
              <a:latin typeface="Times New Roman"/>
              <a:cs typeface="Times New Roman"/>
            </a:endParaRPr>
          </a:p>
          <a:p>
            <a:pPr marL="361315" marR="5080" indent="-348615" algn="just">
              <a:lnSpc>
                <a:spcPct val="99800"/>
              </a:lnSpc>
              <a:spcBef>
                <a:spcPts val="495"/>
              </a:spcBef>
              <a:buChar char="o"/>
              <a:tabLst>
                <a:tab pos="361950" algn="l"/>
              </a:tabLst>
            </a:pPr>
            <a:r>
              <a:rPr sz="2400" spc="-5" dirty="0">
                <a:solidFill>
                  <a:srgbClr val="0000FF"/>
                </a:solidFill>
                <a:latin typeface="Times New Roman"/>
                <a:cs typeface="Times New Roman"/>
              </a:rPr>
              <a:t>Failed several times including </a:t>
            </a:r>
            <a:r>
              <a:rPr sz="2400" dirty="0">
                <a:solidFill>
                  <a:srgbClr val="0000FF"/>
                </a:solidFill>
                <a:latin typeface="Times New Roman"/>
                <a:cs typeface="Times New Roman"/>
              </a:rPr>
              <a:t>one </a:t>
            </a:r>
            <a:r>
              <a:rPr sz="2400" spc="-5" dirty="0">
                <a:solidFill>
                  <a:srgbClr val="0000FF"/>
                </a:solidFill>
                <a:latin typeface="Times New Roman"/>
                <a:cs typeface="Times New Roman"/>
              </a:rPr>
              <a:t>that  killed </a:t>
            </a:r>
            <a:r>
              <a:rPr sz="2400" dirty="0">
                <a:solidFill>
                  <a:srgbClr val="0000FF"/>
                </a:solidFill>
                <a:latin typeface="Times New Roman"/>
                <a:cs typeface="Times New Roman"/>
              </a:rPr>
              <a:t>28 </a:t>
            </a:r>
            <a:r>
              <a:rPr sz="2400" spc="-5" dirty="0">
                <a:solidFill>
                  <a:srgbClr val="0000FF"/>
                </a:solidFill>
                <a:latin typeface="Times New Roman"/>
                <a:cs typeface="Times New Roman"/>
              </a:rPr>
              <a:t>US </a:t>
            </a:r>
            <a:r>
              <a:rPr sz="2400" dirty="0">
                <a:solidFill>
                  <a:srgbClr val="0000FF"/>
                </a:solidFill>
                <a:latin typeface="Times New Roman"/>
                <a:cs typeface="Times New Roman"/>
              </a:rPr>
              <a:t>soldiers in </a:t>
            </a:r>
            <a:r>
              <a:rPr sz="2400" spc="-5" dirty="0">
                <a:solidFill>
                  <a:srgbClr val="0000FF"/>
                </a:solidFill>
                <a:latin typeface="Times New Roman"/>
                <a:cs typeface="Times New Roman"/>
              </a:rPr>
              <a:t>Dhahran,  Saudi Arabia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Reasons:</a:t>
            </a:r>
            <a:endParaRPr sz="24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9800"/>
              </a:lnSpc>
              <a:spcBef>
                <a:spcPts val="1005"/>
              </a:spcBef>
            </a:pPr>
            <a:r>
              <a:rPr sz="2400" spc="-5" dirty="0">
                <a:solidFill>
                  <a:srgbClr val="990000"/>
                </a:solidFill>
                <a:latin typeface="Times New Roman"/>
                <a:cs typeface="Times New Roman"/>
              </a:rPr>
              <a:t>A small timing </a:t>
            </a:r>
            <a:r>
              <a:rPr sz="2400" dirty="0">
                <a:solidFill>
                  <a:srgbClr val="990000"/>
                </a:solidFill>
                <a:latin typeface="Times New Roman"/>
                <a:cs typeface="Times New Roman"/>
              </a:rPr>
              <a:t>error in </a:t>
            </a:r>
            <a:r>
              <a:rPr sz="2400" spc="-5" dirty="0">
                <a:solidFill>
                  <a:srgbClr val="990000"/>
                </a:solidFill>
                <a:latin typeface="Times New Roman"/>
                <a:cs typeface="Times New Roman"/>
              </a:rPr>
              <a:t>the system’s clock  accumulated </a:t>
            </a:r>
            <a:r>
              <a:rPr sz="2400" dirty="0">
                <a:solidFill>
                  <a:srgbClr val="990000"/>
                </a:solidFill>
                <a:latin typeface="Times New Roman"/>
                <a:cs typeface="Times New Roman"/>
              </a:rPr>
              <a:t>to </a:t>
            </a:r>
            <a:r>
              <a:rPr sz="2400" spc="-5" dirty="0">
                <a:solidFill>
                  <a:srgbClr val="990000"/>
                </a:solidFill>
                <a:latin typeface="Times New Roman"/>
                <a:cs typeface="Times New Roman"/>
              </a:rPr>
              <a:t>the point that </a:t>
            </a:r>
            <a:r>
              <a:rPr sz="2400" spc="-10" dirty="0">
                <a:solidFill>
                  <a:srgbClr val="990000"/>
                </a:solidFill>
                <a:latin typeface="Times New Roman"/>
                <a:cs typeface="Times New Roman"/>
              </a:rPr>
              <a:t>after </a:t>
            </a:r>
            <a:r>
              <a:rPr sz="2400" dirty="0">
                <a:solidFill>
                  <a:srgbClr val="990000"/>
                </a:solidFill>
                <a:latin typeface="Times New Roman"/>
                <a:cs typeface="Times New Roman"/>
              </a:rPr>
              <a:t>14  </a:t>
            </a:r>
            <a:r>
              <a:rPr sz="2400" spc="-5" dirty="0">
                <a:solidFill>
                  <a:srgbClr val="990000"/>
                </a:solidFill>
                <a:latin typeface="Times New Roman"/>
                <a:cs typeface="Times New Roman"/>
              </a:rPr>
              <a:t>hours, the tracking system was </a:t>
            </a:r>
            <a:r>
              <a:rPr sz="2400" dirty="0">
                <a:solidFill>
                  <a:srgbClr val="990000"/>
                </a:solidFill>
                <a:latin typeface="Times New Roman"/>
                <a:cs typeface="Times New Roman"/>
              </a:rPr>
              <a:t>no </a:t>
            </a:r>
            <a:r>
              <a:rPr sz="2400" spc="-5" dirty="0">
                <a:solidFill>
                  <a:srgbClr val="990000"/>
                </a:solidFill>
                <a:latin typeface="Times New Roman"/>
                <a:cs typeface="Times New Roman"/>
              </a:rPr>
              <a:t>longer  accurate. In </a:t>
            </a:r>
            <a:r>
              <a:rPr sz="2400" dirty="0">
                <a:solidFill>
                  <a:srgbClr val="990000"/>
                </a:solidFill>
                <a:latin typeface="Times New Roman"/>
                <a:cs typeface="Times New Roman"/>
              </a:rPr>
              <a:t>the </a:t>
            </a:r>
            <a:r>
              <a:rPr sz="2400" spc="-5" dirty="0">
                <a:solidFill>
                  <a:srgbClr val="990000"/>
                </a:solidFill>
                <a:latin typeface="Times New Roman"/>
                <a:cs typeface="Times New Roman"/>
              </a:rPr>
              <a:t>Dhahran attack, the  </a:t>
            </a:r>
            <a:r>
              <a:rPr sz="2400" dirty="0">
                <a:solidFill>
                  <a:srgbClr val="990000"/>
                </a:solidFill>
                <a:latin typeface="Times New Roman"/>
                <a:cs typeface="Times New Roman"/>
              </a:rPr>
              <a:t>system had been </a:t>
            </a:r>
            <a:r>
              <a:rPr sz="2400" spc="-5" dirty="0">
                <a:solidFill>
                  <a:srgbClr val="990000"/>
                </a:solidFill>
                <a:latin typeface="Times New Roman"/>
                <a:cs typeface="Times New Roman"/>
              </a:rPr>
              <a:t>operating for more </a:t>
            </a:r>
            <a:r>
              <a:rPr sz="2400" dirty="0">
                <a:solidFill>
                  <a:srgbClr val="990000"/>
                </a:solidFill>
                <a:latin typeface="Times New Roman"/>
                <a:cs typeface="Times New Roman"/>
              </a:rPr>
              <a:t>than  100</a:t>
            </a:r>
            <a:r>
              <a:rPr sz="2400" spc="-5" dirty="0">
                <a:solidFill>
                  <a:srgbClr val="990000"/>
                </a:solidFill>
                <a:latin typeface="Times New Roman"/>
                <a:cs typeface="Times New Roman"/>
              </a:rPr>
              <a:t> hours.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867652" y="514597"/>
            <a:ext cx="41687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50" dirty="0"/>
              <a:t>Some </a:t>
            </a:r>
            <a:r>
              <a:rPr spc="-155" dirty="0"/>
              <a:t>Software</a:t>
            </a:r>
            <a:r>
              <a:rPr spc="35" dirty="0"/>
              <a:t> </a:t>
            </a:r>
            <a:r>
              <a:rPr spc="-210" dirty="0"/>
              <a:t>failures</a:t>
            </a:r>
          </a:p>
        </p:txBody>
      </p:sp>
      <p:sp>
        <p:nvSpPr>
          <p:cNvPr id="7" name="object 7"/>
          <p:cNvSpPr/>
          <p:nvPr/>
        </p:nvSpPr>
        <p:spPr>
          <a:xfrm>
            <a:off x="761993" y="1295393"/>
            <a:ext cx="8610600" cy="0"/>
          </a:xfrm>
          <a:custGeom>
            <a:avLst/>
            <a:gdLst/>
            <a:ahLst/>
            <a:cxnLst/>
            <a:rect l="l" t="t" r="r" b="b"/>
            <a:pathLst>
              <a:path w="8610600">
                <a:moveTo>
                  <a:pt x="0" y="0"/>
                </a:moveTo>
                <a:lnTo>
                  <a:pt x="8610605" y="0"/>
                </a:lnTo>
              </a:path>
            </a:pathLst>
          </a:custGeom>
          <a:ln w="571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3" y="1761235"/>
            <a:ext cx="5934075" cy="4901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22377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latin typeface="Times New Roman"/>
                <a:cs typeface="Times New Roman"/>
              </a:rPr>
              <a:t>The Space</a:t>
            </a:r>
            <a:r>
              <a:rPr sz="4000" spc="-70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Times New Roman"/>
                <a:cs typeface="Times New Roman"/>
              </a:rPr>
              <a:t>Shuttle</a:t>
            </a:r>
            <a:endParaRPr sz="4000">
              <a:latin typeface="Times New Roman"/>
              <a:cs typeface="Times New Roman"/>
            </a:endParaRPr>
          </a:p>
          <a:p>
            <a:pPr marL="12700" marR="2209800" algn="just">
              <a:lnSpc>
                <a:spcPct val="100200"/>
              </a:lnSpc>
              <a:spcBef>
                <a:spcPts val="2200"/>
              </a:spcBef>
            </a:pPr>
            <a:r>
              <a:rPr sz="2300" dirty="0">
                <a:solidFill>
                  <a:srgbClr val="7F007F"/>
                </a:solidFill>
                <a:latin typeface="Times New Roman"/>
                <a:cs typeface="Times New Roman"/>
              </a:rPr>
              <a:t>Part of </a:t>
            </a:r>
            <a:r>
              <a:rPr sz="2300" spc="-5" dirty="0">
                <a:solidFill>
                  <a:srgbClr val="7F007F"/>
                </a:solidFill>
                <a:latin typeface="Times New Roman"/>
                <a:cs typeface="Times New Roman"/>
              </a:rPr>
              <a:t>an abort scenario for </a:t>
            </a:r>
            <a:r>
              <a:rPr sz="2300" dirty="0">
                <a:solidFill>
                  <a:srgbClr val="7F007F"/>
                </a:solidFill>
                <a:latin typeface="Times New Roman"/>
                <a:cs typeface="Times New Roman"/>
              </a:rPr>
              <a:t>the  </a:t>
            </a:r>
            <a:r>
              <a:rPr sz="2300" spc="-5" dirty="0">
                <a:solidFill>
                  <a:srgbClr val="7F007F"/>
                </a:solidFill>
                <a:latin typeface="Times New Roman"/>
                <a:cs typeface="Times New Roman"/>
              </a:rPr>
              <a:t>Shuttle requires </a:t>
            </a:r>
            <a:r>
              <a:rPr sz="2300" dirty="0">
                <a:solidFill>
                  <a:srgbClr val="7F007F"/>
                </a:solidFill>
                <a:latin typeface="Times New Roman"/>
                <a:cs typeface="Times New Roman"/>
              </a:rPr>
              <a:t>fuel dumps </a:t>
            </a:r>
            <a:r>
              <a:rPr sz="2300" spc="-5" dirty="0">
                <a:solidFill>
                  <a:srgbClr val="7F007F"/>
                </a:solidFill>
                <a:latin typeface="Times New Roman"/>
                <a:cs typeface="Times New Roman"/>
              </a:rPr>
              <a:t>to  lighten </a:t>
            </a:r>
            <a:r>
              <a:rPr sz="2300" dirty="0">
                <a:solidFill>
                  <a:srgbClr val="7F007F"/>
                </a:solidFill>
                <a:latin typeface="Times New Roman"/>
                <a:cs typeface="Times New Roman"/>
              </a:rPr>
              <a:t>the </a:t>
            </a:r>
            <a:r>
              <a:rPr sz="2300" spc="-5" dirty="0">
                <a:solidFill>
                  <a:srgbClr val="7F007F"/>
                </a:solidFill>
                <a:latin typeface="Times New Roman"/>
                <a:cs typeface="Times New Roman"/>
              </a:rPr>
              <a:t>spacecraft. </a:t>
            </a:r>
            <a:r>
              <a:rPr sz="2300" spc="5" dirty="0">
                <a:solidFill>
                  <a:srgbClr val="7F007F"/>
                </a:solidFill>
                <a:latin typeface="Times New Roman"/>
                <a:cs typeface="Times New Roman"/>
              </a:rPr>
              <a:t>It </a:t>
            </a:r>
            <a:r>
              <a:rPr sz="2300" dirty="0">
                <a:solidFill>
                  <a:srgbClr val="7F007F"/>
                </a:solidFill>
                <a:latin typeface="Times New Roman"/>
                <a:cs typeface="Times New Roman"/>
              </a:rPr>
              <a:t>was  during the second of </a:t>
            </a:r>
            <a:r>
              <a:rPr sz="2300" spc="-5" dirty="0">
                <a:solidFill>
                  <a:srgbClr val="7F007F"/>
                </a:solidFill>
                <a:latin typeface="Times New Roman"/>
                <a:cs typeface="Times New Roman"/>
              </a:rPr>
              <a:t>these  dumps that </a:t>
            </a:r>
            <a:r>
              <a:rPr sz="2300" dirty="0">
                <a:solidFill>
                  <a:srgbClr val="7F007F"/>
                </a:solidFill>
                <a:latin typeface="Times New Roman"/>
                <a:cs typeface="Times New Roman"/>
              </a:rPr>
              <a:t>a </a:t>
            </a:r>
            <a:r>
              <a:rPr sz="2300" spc="-5" dirty="0">
                <a:solidFill>
                  <a:srgbClr val="7F007F"/>
                </a:solidFill>
                <a:latin typeface="Times New Roman"/>
                <a:cs typeface="Times New Roman"/>
              </a:rPr>
              <a:t>(software) crash  </a:t>
            </a:r>
            <a:r>
              <a:rPr sz="2300" dirty="0">
                <a:solidFill>
                  <a:srgbClr val="7F007F"/>
                </a:solidFill>
                <a:latin typeface="Times New Roman"/>
                <a:cs typeface="Times New Roman"/>
              </a:rPr>
              <a:t>occurred.</a:t>
            </a:r>
            <a:endParaRPr sz="2300">
              <a:latin typeface="Times New Roman"/>
              <a:cs typeface="Times New Roman"/>
            </a:endParaRPr>
          </a:p>
          <a:p>
            <a:pPr marL="12700" marR="2209165" algn="just">
              <a:lnSpc>
                <a:spcPct val="100099"/>
              </a:lnSpc>
              <a:spcBef>
                <a:spcPts val="990"/>
              </a:spcBef>
            </a:pPr>
            <a:r>
              <a:rPr sz="2300" dirty="0">
                <a:solidFill>
                  <a:srgbClr val="0000FF"/>
                </a:solidFill>
                <a:latin typeface="Times New Roman"/>
                <a:cs typeface="Times New Roman"/>
              </a:rPr>
              <a:t>...the fuel </a:t>
            </a:r>
            <a:r>
              <a:rPr sz="2300" spc="-5" dirty="0">
                <a:solidFill>
                  <a:srgbClr val="0000FF"/>
                </a:solidFill>
                <a:latin typeface="Times New Roman"/>
                <a:cs typeface="Times New Roman"/>
              </a:rPr>
              <a:t>management module,  </a:t>
            </a:r>
            <a:r>
              <a:rPr sz="2300" dirty="0">
                <a:solidFill>
                  <a:srgbClr val="0000FF"/>
                </a:solidFill>
                <a:latin typeface="Times New Roman"/>
                <a:cs typeface="Times New Roman"/>
              </a:rPr>
              <a:t>which had </a:t>
            </a:r>
            <a:r>
              <a:rPr sz="2300" spc="-5" dirty="0">
                <a:solidFill>
                  <a:srgbClr val="0000FF"/>
                </a:solidFill>
                <a:latin typeface="Times New Roman"/>
                <a:cs typeface="Times New Roman"/>
              </a:rPr>
              <a:t>performed </a:t>
            </a:r>
            <a:r>
              <a:rPr sz="2300" dirty="0">
                <a:solidFill>
                  <a:srgbClr val="0000FF"/>
                </a:solidFill>
                <a:latin typeface="Times New Roman"/>
                <a:cs typeface="Times New Roman"/>
              </a:rPr>
              <a:t>one  </a:t>
            </a:r>
            <a:r>
              <a:rPr sz="2300" spc="-5" dirty="0">
                <a:solidFill>
                  <a:srgbClr val="0000FF"/>
                </a:solidFill>
                <a:latin typeface="Times New Roman"/>
                <a:cs typeface="Times New Roman"/>
              </a:rPr>
              <a:t>dump </a:t>
            </a:r>
            <a:r>
              <a:rPr sz="2300" dirty="0">
                <a:solidFill>
                  <a:srgbClr val="0000FF"/>
                </a:solidFill>
                <a:latin typeface="Times New Roman"/>
                <a:cs typeface="Times New Roman"/>
              </a:rPr>
              <a:t>and </a:t>
            </a:r>
            <a:r>
              <a:rPr sz="2300" spc="-5" dirty="0">
                <a:solidFill>
                  <a:srgbClr val="0000FF"/>
                </a:solidFill>
                <a:latin typeface="Times New Roman"/>
                <a:cs typeface="Times New Roman"/>
              </a:rPr>
              <a:t>successfully exited,  restarted </a:t>
            </a:r>
            <a:r>
              <a:rPr sz="2300" dirty="0">
                <a:solidFill>
                  <a:srgbClr val="0000FF"/>
                </a:solidFill>
                <a:latin typeface="Times New Roman"/>
                <a:cs typeface="Times New Roman"/>
              </a:rPr>
              <a:t>when </a:t>
            </a:r>
            <a:r>
              <a:rPr sz="2300" spc="-5" dirty="0">
                <a:solidFill>
                  <a:srgbClr val="0000FF"/>
                </a:solidFill>
                <a:latin typeface="Times New Roman"/>
                <a:cs typeface="Times New Roman"/>
              </a:rPr>
              <a:t>recalled </a:t>
            </a:r>
            <a:r>
              <a:rPr sz="2300" dirty="0">
                <a:solidFill>
                  <a:srgbClr val="0000FF"/>
                </a:solidFill>
                <a:latin typeface="Times New Roman"/>
                <a:cs typeface="Times New Roman"/>
              </a:rPr>
              <a:t>for the  second fuel</a:t>
            </a:r>
            <a:r>
              <a:rPr sz="2300" spc="-1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300" spc="-5" dirty="0">
                <a:solidFill>
                  <a:srgbClr val="0000FF"/>
                </a:solidFill>
                <a:latin typeface="Times New Roman"/>
                <a:cs typeface="Times New Roman"/>
              </a:rPr>
              <a:t>dump...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67652" y="773683"/>
            <a:ext cx="41687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50" dirty="0"/>
              <a:t>Some </a:t>
            </a:r>
            <a:r>
              <a:rPr spc="-155" dirty="0"/>
              <a:t>Software</a:t>
            </a:r>
            <a:r>
              <a:rPr spc="35" dirty="0"/>
              <a:t> </a:t>
            </a:r>
            <a:r>
              <a:rPr spc="-210" dirty="0"/>
              <a:t>failures</a:t>
            </a:r>
          </a:p>
        </p:txBody>
      </p:sp>
      <p:sp>
        <p:nvSpPr>
          <p:cNvPr id="4" name="object 4"/>
          <p:cNvSpPr/>
          <p:nvPr/>
        </p:nvSpPr>
        <p:spPr>
          <a:xfrm>
            <a:off x="5410200" y="2514599"/>
            <a:ext cx="3721608" cy="43312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1993" y="1623059"/>
            <a:ext cx="8610600" cy="0"/>
          </a:xfrm>
          <a:custGeom>
            <a:avLst/>
            <a:gdLst/>
            <a:ahLst/>
            <a:cxnLst/>
            <a:rect l="l" t="t" r="r" b="b"/>
            <a:pathLst>
              <a:path w="8610600">
                <a:moveTo>
                  <a:pt x="0" y="0"/>
                </a:moveTo>
                <a:lnTo>
                  <a:pt x="8610605" y="0"/>
                </a:lnTo>
              </a:path>
            </a:pathLst>
          </a:custGeom>
          <a:ln w="571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9"/>
              </a:lnSpc>
            </a:pPr>
            <a:r>
              <a:rPr spc="-5" dirty="0"/>
              <a:t>Software Engineering </a:t>
            </a:r>
            <a:r>
              <a:rPr spc="-10" dirty="0"/>
              <a:t>(3</a:t>
            </a:r>
            <a:r>
              <a:rPr sz="750" spc="-15" baseline="22222" dirty="0"/>
              <a:t>rd </a:t>
            </a:r>
            <a:r>
              <a:rPr sz="800" spc="-5" dirty="0"/>
              <a:t>ed.), </a:t>
            </a:r>
            <a:r>
              <a:rPr sz="800" dirty="0"/>
              <a:t>By K.K </a:t>
            </a:r>
            <a:r>
              <a:rPr sz="800" spc="-5" dirty="0"/>
              <a:t>Aggarwal </a:t>
            </a:r>
            <a:r>
              <a:rPr sz="800" dirty="0"/>
              <a:t>&amp; </a:t>
            </a:r>
            <a:r>
              <a:rPr sz="800" spc="-5" dirty="0"/>
              <a:t>Yogesh </a:t>
            </a:r>
            <a:r>
              <a:rPr sz="800" dirty="0"/>
              <a:t>Singh, </a:t>
            </a:r>
            <a:r>
              <a:rPr sz="800" spc="-5" dirty="0"/>
              <a:t>Copyright </a:t>
            </a:r>
            <a:r>
              <a:rPr sz="800" dirty="0"/>
              <a:t>© </a:t>
            </a:r>
            <a:r>
              <a:rPr sz="800" spc="-5" dirty="0"/>
              <a:t>New </a:t>
            </a:r>
            <a:r>
              <a:rPr sz="800" spc="-10" dirty="0"/>
              <a:t>Age </a:t>
            </a:r>
            <a:r>
              <a:rPr sz="800" spc="-5" dirty="0"/>
              <a:t>International Publishers,</a:t>
            </a:r>
            <a:r>
              <a:rPr sz="800" spc="75" dirty="0"/>
              <a:t> </a:t>
            </a:r>
            <a:r>
              <a:rPr sz="800" spc="-5" dirty="0"/>
              <a:t>2007</a:t>
            </a:r>
            <a:endParaRPr sz="80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45"/>
              </a:lnSpc>
            </a:pPr>
            <a:fld id="{81D60167-4931-47E6-BA6A-407CBD079E47}" type="slidenum">
              <a:rPr dirty="0"/>
              <a:pPr marL="25400">
                <a:lnSpc>
                  <a:spcPts val="1445"/>
                </a:lnSpc>
              </a:pPr>
              <a:t>14</a:t>
            </a:fld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4533" y="2079750"/>
            <a:ext cx="8378190" cy="314198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00099"/>
              </a:lnSpc>
              <a:spcBef>
                <a:spcPts val="90"/>
              </a:spcBef>
            </a:pPr>
            <a:r>
              <a:rPr sz="2800" spc="-5" dirty="0">
                <a:solidFill>
                  <a:srgbClr val="653200"/>
                </a:solidFill>
                <a:latin typeface="Times New Roman"/>
                <a:cs typeface="Times New Roman"/>
              </a:rPr>
              <a:t>A simple fix </a:t>
            </a:r>
            <a:r>
              <a:rPr sz="2800" dirty="0">
                <a:solidFill>
                  <a:srgbClr val="653200"/>
                </a:solidFill>
                <a:latin typeface="Times New Roman"/>
                <a:cs typeface="Times New Roman"/>
              </a:rPr>
              <a:t>took </a:t>
            </a:r>
            <a:r>
              <a:rPr sz="2800" spc="-10" dirty="0">
                <a:solidFill>
                  <a:srgbClr val="653200"/>
                </a:solidFill>
                <a:latin typeface="Times New Roman"/>
                <a:cs typeface="Times New Roman"/>
              </a:rPr>
              <a:t>care </a:t>
            </a:r>
            <a:r>
              <a:rPr sz="2800" dirty="0">
                <a:solidFill>
                  <a:srgbClr val="653200"/>
                </a:solidFill>
                <a:latin typeface="Times New Roman"/>
                <a:cs typeface="Times New Roman"/>
              </a:rPr>
              <a:t>of the </a:t>
            </a:r>
            <a:r>
              <a:rPr sz="2800" spc="-5" dirty="0">
                <a:solidFill>
                  <a:srgbClr val="653200"/>
                </a:solidFill>
                <a:latin typeface="Times New Roman"/>
                <a:cs typeface="Times New Roman"/>
              </a:rPr>
              <a:t>problem…but </a:t>
            </a:r>
            <a:r>
              <a:rPr sz="2800" dirty="0">
                <a:solidFill>
                  <a:srgbClr val="653200"/>
                </a:solidFill>
                <a:latin typeface="Times New Roman"/>
                <a:cs typeface="Times New Roman"/>
              </a:rPr>
              <a:t>the  </a:t>
            </a:r>
            <a:r>
              <a:rPr sz="2800" spc="-5" dirty="0">
                <a:solidFill>
                  <a:srgbClr val="653200"/>
                </a:solidFill>
                <a:latin typeface="Times New Roman"/>
                <a:cs typeface="Times New Roman"/>
              </a:rPr>
              <a:t>programmers decided to see if they </a:t>
            </a:r>
            <a:r>
              <a:rPr sz="2800" spc="-10" dirty="0">
                <a:solidFill>
                  <a:srgbClr val="653200"/>
                </a:solidFill>
                <a:latin typeface="Times New Roman"/>
                <a:cs typeface="Times New Roman"/>
              </a:rPr>
              <a:t>could come </a:t>
            </a:r>
            <a:r>
              <a:rPr sz="2800" dirty="0">
                <a:solidFill>
                  <a:srgbClr val="653200"/>
                </a:solidFill>
                <a:latin typeface="Times New Roman"/>
                <a:cs typeface="Times New Roman"/>
              </a:rPr>
              <a:t>up </a:t>
            </a:r>
            <a:r>
              <a:rPr sz="2800" spc="-5" dirty="0">
                <a:solidFill>
                  <a:srgbClr val="653200"/>
                </a:solidFill>
                <a:latin typeface="Times New Roman"/>
                <a:cs typeface="Times New Roman"/>
              </a:rPr>
              <a:t>with a  </a:t>
            </a:r>
            <a:r>
              <a:rPr sz="2800" spc="-10" dirty="0">
                <a:solidFill>
                  <a:srgbClr val="653200"/>
                </a:solidFill>
                <a:latin typeface="Times New Roman"/>
                <a:cs typeface="Times New Roman"/>
              </a:rPr>
              <a:t>systematic way </a:t>
            </a:r>
            <a:r>
              <a:rPr sz="2800" spc="-5" dirty="0">
                <a:solidFill>
                  <a:srgbClr val="653200"/>
                </a:solidFill>
                <a:latin typeface="Times New Roman"/>
                <a:cs typeface="Times New Roman"/>
              </a:rPr>
              <a:t>to eliminate </a:t>
            </a:r>
            <a:r>
              <a:rPr sz="2800" dirty="0">
                <a:solidFill>
                  <a:srgbClr val="653200"/>
                </a:solidFill>
                <a:latin typeface="Times New Roman"/>
                <a:cs typeface="Times New Roman"/>
              </a:rPr>
              <a:t>these </a:t>
            </a:r>
            <a:r>
              <a:rPr sz="2800" spc="-5" dirty="0">
                <a:solidFill>
                  <a:srgbClr val="653200"/>
                </a:solidFill>
                <a:latin typeface="Times New Roman"/>
                <a:cs typeface="Times New Roman"/>
              </a:rPr>
              <a:t>generic sorts </a:t>
            </a:r>
            <a:r>
              <a:rPr sz="2800" dirty="0">
                <a:solidFill>
                  <a:srgbClr val="653200"/>
                </a:solidFill>
                <a:latin typeface="Times New Roman"/>
                <a:cs typeface="Times New Roman"/>
              </a:rPr>
              <a:t>of </a:t>
            </a:r>
            <a:r>
              <a:rPr sz="2800" spc="-10" dirty="0">
                <a:solidFill>
                  <a:srgbClr val="653200"/>
                </a:solidFill>
                <a:latin typeface="Times New Roman"/>
                <a:cs typeface="Times New Roman"/>
              </a:rPr>
              <a:t>bugs in  </a:t>
            </a:r>
            <a:r>
              <a:rPr sz="2800" dirty="0">
                <a:solidFill>
                  <a:srgbClr val="653200"/>
                </a:solidFill>
                <a:latin typeface="Times New Roman"/>
                <a:cs typeface="Times New Roman"/>
              </a:rPr>
              <a:t>the </a:t>
            </a:r>
            <a:r>
              <a:rPr sz="2800" spc="-5" dirty="0">
                <a:solidFill>
                  <a:srgbClr val="653200"/>
                </a:solidFill>
                <a:latin typeface="Times New Roman"/>
                <a:cs typeface="Times New Roman"/>
              </a:rPr>
              <a:t>future. A random </a:t>
            </a:r>
            <a:r>
              <a:rPr sz="2800" dirty="0">
                <a:solidFill>
                  <a:srgbClr val="653200"/>
                </a:solidFill>
                <a:latin typeface="Times New Roman"/>
                <a:cs typeface="Times New Roman"/>
              </a:rPr>
              <a:t>group of </a:t>
            </a:r>
            <a:r>
              <a:rPr sz="2800" spc="-5" dirty="0">
                <a:solidFill>
                  <a:srgbClr val="653200"/>
                </a:solidFill>
                <a:latin typeface="Times New Roman"/>
                <a:cs typeface="Times New Roman"/>
              </a:rPr>
              <a:t>programmers applied this  system to </a:t>
            </a:r>
            <a:r>
              <a:rPr sz="2800" dirty="0">
                <a:solidFill>
                  <a:srgbClr val="653200"/>
                </a:solidFill>
                <a:latin typeface="Times New Roman"/>
                <a:cs typeface="Times New Roman"/>
              </a:rPr>
              <a:t>the </a:t>
            </a:r>
            <a:r>
              <a:rPr sz="2800" spc="-5" dirty="0">
                <a:solidFill>
                  <a:srgbClr val="653200"/>
                </a:solidFill>
                <a:latin typeface="Times New Roman"/>
                <a:cs typeface="Times New Roman"/>
              </a:rPr>
              <a:t>fuel </a:t>
            </a:r>
            <a:r>
              <a:rPr sz="2800" spc="-10" dirty="0">
                <a:solidFill>
                  <a:srgbClr val="653200"/>
                </a:solidFill>
                <a:latin typeface="Times New Roman"/>
                <a:cs typeface="Times New Roman"/>
              </a:rPr>
              <a:t>dump </a:t>
            </a:r>
            <a:r>
              <a:rPr sz="2800" spc="-5" dirty="0">
                <a:solidFill>
                  <a:srgbClr val="653200"/>
                </a:solidFill>
                <a:latin typeface="Times New Roman"/>
                <a:cs typeface="Times New Roman"/>
              </a:rPr>
              <a:t>module and other modules.</a:t>
            </a:r>
            <a:endParaRPr sz="2800">
              <a:latin typeface="Times New Roman"/>
              <a:cs typeface="Times New Roman"/>
            </a:endParaRPr>
          </a:p>
          <a:p>
            <a:pPr marL="12700" marR="7620" algn="just">
              <a:lnSpc>
                <a:spcPct val="100000"/>
              </a:lnSpc>
              <a:spcBef>
                <a:spcPts val="1010"/>
              </a:spcBef>
            </a:pPr>
            <a:r>
              <a:rPr sz="2800" b="1" spc="-5" dirty="0">
                <a:solidFill>
                  <a:srgbClr val="9900FF"/>
                </a:solidFill>
                <a:latin typeface="Times New Roman"/>
                <a:cs typeface="Times New Roman"/>
              </a:rPr>
              <a:t>Seventeen additional, previously unknown problems  surfaced!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67652" y="773683"/>
            <a:ext cx="41687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50" dirty="0"/>
              <a:t>Some </a:t>
            </a:r>
            <a:r>
              <a:rPr spc="-155" dirty="0"/>
              <a:t>Software</a:t>
            </a:r>
            <a:r>
              <a:rPr spc="35" dirty="0"/>
              <a:t> </a:t>
            </a:r>
            <a:r>
              <a:rPr spc="-210" dirty="0"/>
              <a:t>failures</a:t>
            </a:r>
          </a:p>
        </p:txBody>
      </p:sp>
      <p:sp>
        <p:nvSpPr>
          <p:cNvPr id="4" name="object 4"/>
          <p:cNvSpPr/>
          <p:nvPr/>
        </p:nvSpPr>
        <p:spPr>
          <a:xfrm>
            <a:off x="761993" y="1623059"/>
            <a:ext cx="8610600" cy="0"/>
          </a:xfrm>
          <a:custGeom>
            <a:avLst/>
            <a:gdLst/>
            <a:ahLst/>
            <a:cxnLst/>
            <a:rect l="l" t="t" r="r" b="b"/>
            <a:pathLst>
              <a:path w="8610600">
                <a:moveTo>
                  <a:pt x="0" y="0"/>
                </a:moveTo>
                <a:lnTo>
                  <a:pt x="8610605" y="0"/>
                </a:lnTo>
              </a:path>
            </a:pathLst>
          </a:custGeom>
          <a:ln w="571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9"/>
              </a:lnSpc>
            </a:pPr>
            <a:r>
              <a:rPr spc="-5" dirty="0"/>
              <a:t>Software Engineering </a:t>
            </a:r>
            <a:r>
              <a:rPr spc="-10" dirty="0"/>
              <a:t>(3</a:t>
            </a:r>
            <a:r>
              <a:rPr sz="750" spc="-15" baseline="22222" dirty="0"/>
              <a:t>rd </a:t>
            </a:r>
            <a:r>
              <a:rPr sz="800" spc="-5" dirty="0"/>
              <a:t>ed.), </a:t>
            </a:r>
            <a:r>
              <a:rPr sz="800" dirty="0"/>
              <a:t>By K.K </a:t>
            </a:r>
            <a:r>
              <a:rPr sz="800" spc="-5" dirty="0"/>
              <a:t>Aggarwal </a:t>
            </a:r>
            <a:r>
              <a:rPr sz="800" dirty="0"/>
              <a:t>&amp; </a:t>
            </a:r>
            <a:r>
              <a:rPr sz="800" spc="-5" dirty="0"/>
              <a:t>Yogesh </a:t>
            </a:r>
            <a:r>
              <a:rPr sz="800" dirty="0"/>
              <a:t>Singh, </a:t>
            </a:r>
            <a:r>
              <a:rPr sz="800" spc="-5" dirty="0"/>
              <a:t>Copyright </a:t>
            </a:r>
            <a:r>
              <a:rPr sz="800" dirty="0"/>
              <a:t>© </a:t>
            </a:r>
            <a:r>
              <a:rPr sz="800" spc="-5" dirty="0"/>
              <a:t>New </a:t>
            </a:r>
            <a:r>
              <a:rPr sz="800" spc="-10" dirty="0"/>
              <a:t>Age </a:t>
            </a:r>
            <a:r>
              <a:rPr sz="800" spc="-5" dirty="0"/>
              <a:t>International Publishers,</a:t>
            </a:r>
            <a:r>
              <a:rPr sz="800" spc="75" dirty="0"/>
              <a:t> </a:t>
            </a:r>
            <a:r>
              <a:rPr sz="800" spc="-5" dirty="0"/>
              <a:t>2007</a:t>
            </a:r>
            <a:endParaRPr sz="80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45"/>
              </a:lnSpc>
            </a:pPr>
            <a:fld id="{81D60167-4931-47E6-BA6A-407CBD079E47}" type="slidenum">
              <a:rPr dirty="0"/>
              <a:pPr marL="25400">
                <a:lnSpc>
                  <a:spcPts val="1445"/>
                </a:lnSpc>
              </a:pPr>
              <a:t>15</a:t>
            </a:fld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74332" y="805687"/>
            <a:ext cx="41687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50" dirty="0"/>
              <a:t>Some </a:t>
            </a:r>
            <a:r>
              <a:rPr spc="-155" dirty="0"/>
              <a:t>Software</a:t>
            </a:r>
            <a:r>
              <a:rPr spc="35" dirty="0"/>
              <a:t> </a:t>
            </a:r>
            <a:r>
              <a:rPr spc="-210" dirty="0"/>
              <a:t>failures</a:t>
            </a:r>
          </a:p>
        </p:txBody>
      </p:sp>
      <p:sp>
        <p:nvSpPr>
          <p:cNvPr id="3" name="object 3"/>
          <p:cNvSpPr/>
          <p:nvPr/>
        </p:nvSpPr>
        <p:spPr>
          <a:xfrm>
            <a:off x="761993" y="1623059"/>
            <a:ext cx="8610600" cy="0"/>
          </a:xfrm>
          <a:custGeom>
            <a:avLst/>
            <a:gdLst/>
            <a:ahLst/>
            <a:cxnLst/>
            <a:rect l="l" t="t" r="r" b="b"/>
            <a:pathLst>
              <a:path w="8610600">
                <a:moveTo>
                  <a:pt x="0" y="0"/>
                </a:moveTo>
                <a:lnTo>
                  <a:pt x="8610605" y="0"/>
                </a:lnTo>
              </a:path>
            </a:pathLst>
          </a:custGeom>
          <a:ln w="571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40733" y="1414049"/>
            <a:ext cx="8376920" cy="2932430"/>
          </a:xfrm>
          <a:prstGeom prst="rect">
            <a:avLst/>
          </a:prstGeom>
        </p:spPr>
        <p:txBody>
          <a:bodyPr vert="horz" wrap="square" lIns="0" tIns="359410" rIns="0" bIns="0" rtlCol="0">
            <a:spAutoFit/>
          </a:bodyPr>
          <a:lstStyle/>
          <a:p>
            <a:pPr marL="2223770">
              <a:lnSpc>
                <a:spcPct val="100000"/>
              </a:lnSpc>
              <a:spcBef>
                <a:spcPts val="2830"/>
              </a:spcBef>
            </a:pPr>
            <a:r>
              <a:rPr sz="4000" spc="-5" dirty="0">
                <a:latin typeface="Times New Roman"/>
                <a:cs typeface="Times New Roman"/>
              </a:rPr>
              <a:t>Financial Software</a:t>
            </a:r>
            <a:endParaRPr sz="40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99"/>
              </a:lnSpc>
              <a:spcBef>
                <a:spcPts val="1905"/>
              </a:spcBef>
            </a:pPr>
            <a:r>
              <a:rPr sz="2800" spc="-5" dirty="0">
                <a:solidFill>
                  <a:srgbClr val="653200"/>
                </a:solidFill>
                <a:latin typeface="Times New Roman"/>
                <a:cs typeface="Times New Roman"/>
              </a:rPr>
              <a:t>Many </a:t>
            </a:r>
            <a:r>
              <a:rPr sz="2800" spc="-10" dirty="0">
                <a:solidFill>
                  <a:srgbClr val="653200"/>
                </a:solidFill>
                <a:latin typeface="Times New Roman"/>
                <a:cs typeface="Times New Roman"/>
              </a:rPr>
              <a:t>companies </a:t>
            </a:r>
            <a:r>
              <a:rPr sz="2800" spc="-5" dirty="0">
                <a:solidFill>
                  <a:srgbClr val="653200"/>
                </a:solidFill>
                <a:latin typeface="Times New Roman"/>
                <a:cs typeface="Times New Roman"/>
              </a:rPr>
              <a:t>have </a:t>
            </a:r>
            <a:r>
              <a:rPr sz="2800" spc="-10" dirty="0">
                <a:solidFill>
                  <a:srgbClr val="653200"/>
                </a:solidFill>
                <a:latin typeface="Times New Roman"/>
                <a:cs typeface="Times New Roman"/>
              </a:rPr>
              <a:t>experienced </a:t>
            </a:r>
            <a:r>
              <a:rPr sz="2800" spc="-5" dirty="0">
                <a:solidFill>
                  <a:srgbClr val="653200"/>
                </a:solidFill>
                <a:latin typeface="Times New Roman"/>
                <a:cs typeface="Times New Roman"/>
              </a:rPr>
              <a:t>failures </a:t>
            </a:r>
            <a:r>
              <a:rPr sz="2800" spc="-10" dirty="0">
                <a:solidFill>
                  <a:srgbClr val="653200"/>
                </a:solidFill>
                <a:latin typeface="Times New Roman"/>
                <a:cs typeface="Times New Roman"/>
              </a:rPr>
              <a:t>in </a:t>
            </a:r>
            <a:r>
              <a:rPr sz="2800" spc="-5" dirty="0">
                <a:solidFill>
                  <a:srgbClr val="653200"/>
                </a:solidFill>
                <a:latin typeface="Times New Roman"/>
                <a:cs typeface="Times New Roman"/>
              </a:rPr>
              <a:t>their  accounting system </a:t>
            </a:r>
            <a:r>
              <a:rPr sz="2800" dirty="0">
                <a:solidFill>
                  <a:srgbClr val="653200"/>
                </a:solidFill>
                <a:latin typeface="Times New Roman"/>
                <a:cs typeface="Times New Roman"/>
              </a:rPr>
              <a:t>due </a:t>
            </a:r>
            <a:r>
              <a:rPr sz="2800" spc="-5" dirty="0">
                <a:solidFill>
                  <a:srgbClr val="653200"/>
                </a:solidFill>
                <a:latin typeface="Times New Roman"/>
                <a:cs typeface="Times New Roman"/>
              </a:rPr>
              <a:t>to faults in </a:t>
            </a:r>
            <a:r>
              <a:rPr sz="2800" dirty="0">
                <a:solidFill>
                  <a:srgbClr val="653200"/>
                </a:solidFill>
                <a:latin typeface="Times New Roman"/>
                <a:cs typeface="Times New Roman"/>
              </a:rPr>
              <a:t>the </a:t>
            </a:r>
            <a:r>
              <a:rPr sz="2800" spc="-5" dirty="0">
                <a:solidFill>
                  <a:srgbClr val="653200"/>
                </a:solidFill>
                <a:latin typeface="Times New Roman"/>
                <a:cs typeface="Times New Roman"/>
              </a:rPr>
              <a:t>software itself. The  failures range from producing </a:t>
            </a:r>
            <a:r>
              <a:rPr sz="2800" dirty="0">
                <a:solidFill>
                  <a:srgbClr val="653200"/>
                </a:solidFill>
                <a:latin typeface="Times New Roman"/>
                <a:cs typeface="Times New Roman"/>
              </a:rPr>
              <a:t>the </a:t>
            </a:r>
            <a:r>
              <a:rPr sz="2800" spc="-5" dirty="0">
                <a:solidFill>
                  <a:srgbClr val="653200"/>
                </a:solidFill>
                <a:latin typeface="Times New Roman"/>
                <a:cs typeface="Times New Roman"/>
              </a:rPr>
              <a:t>wrong information </a:t>
            </a:r>
            <a:r>
              <a:rPr sz="2800" spc="-10" dirty="0">
                <a:solidFill>
                  <a:srgbClr val="653200"/>
                </a:solidFill>
                <a:latin typeface="Times New Roman"/>
                <a:cs typeface="Times New Roman"/>
              </a:rPr>
              <a:t>to  </a:t>
            </a:r>
            <a:r>
              <a:rPr sz="2800" dirty="0">
                <a:solidFill>
                  <a:srgbClr val="653200"/>
                </a:solidFill>
                <a:latin typeface="Times New Roman"/>
                <a:cs typeface="Times New Roman"/>
              </a:rPr>
              <a:t>the </a:t>
            </a:r>
            <a:r>
              <a:rPr sz="2800" spc="-5" dirty="0">
                <a:solidFill>
                  <a:srgbClr val="653200"/>
                </a:solidFill>
                <a:latin typeface="Times New Roman"/>
                <a:cs typeface="Times New Roman"/>
              </a:rPr>
              <a:t>whole system</a:t>
            </a:r>
            <a:r>
              <a:rPr sz="2800" spc="-40" dirty="0">
                <a:solidFill>
                  <a:srgbClr val="65320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653200"/>
                </a:solidFill>
                <a:latin typeface="Times New Roman"/>
                <a:cs typeface="Times New Roman"/>
              </a:rPr>
              <a:t>crashing.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9"/>
              </a:lnSpc>
            </a:pPr>
            <a:r>
              <a:rPr spc="-5" dirty="0"/>
              <a:t>Software Engineering </a:t>
            </a:r>
            <a:r>
              <a:rPr spc="-10" dirty="0"/>
              <a:t>(3</a:t>
            </a:r>
            <a:r>
              <a:rPr sz="750" spc="-15" baseline="22222" dirty="0"/>
              <a:t>rd </a:t>
            </a:r>
            <a:r>
              <a:rPr sz="800" spc="-5" dirty="0"/>
              <a:t>ed.), </a:t>
            </a:r>
            <a:r>
              <a:rPr sz="800" dirty="0"/>
              <a:t>By K.K </a:t>
            </a:r>
            <a:r>
              <a:rPr sz="800" spc="-5" dirty="0"/>
              <a:t>Aggarwal </a:t>
            </a:r>
            <a:r>
              <a:rPr sz="800" dirty="0"/>
              <a:t>&amp; </a:t>
            </a:r>
            <a:r>
              <a:rPr sz="800" spc="-5" dirty="0"/>
              <a:t>Yogesh </a:t>
            </a:r>
            <a:r>
              <a:rPr sz="800" dirty="0"/>
              <a:t>Singh, </a:t>
            </a:r>
            <a:r>
              <a:rPr sz="800" spc="-5" dirty="0"/>
              <a:t>Copyright </a:t>
            </a:r>
            <a:r>
              <a:rPr sz="800" dirty="0"/>
              <a:t>© </a:t>
            </a:r>
            <a:r>
              <a:rPr sz="800" spc="-5" dirty="0"/>
              <a:t>New </a:t>
            </a:r>
            <a:r>
              <a:rPr sz="800" spc="-10" dirty="0"/>
              <a:t>Age </a:t>
            </a:r>
            <a:r>
              <a:rPr sz="800" spc="-5" dirty="0"/>
              <a:t>International Publishers,</a:t>
            </a:r>
            <a:r>
              <a:rPr sz="800" spc="75" dirty="0"/>
              <a:t> </a:t>
            </a:r>
            <a:r>
              <a:rPr sz="800" spc="-5" dirty="0"/>
              <a:t>2007</a:t>
            </a:r>
            <a:endParaRPr sz="80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45"/>
              </a:lnSpc>
            </a:pPr>
            <a:fld id="{81D60167-4931-47E6-BA6A-407CBD079E47}" type="slidenum">
              <a:rPr dirty="0"/>
              <a:pPr marL="25400">
                <a:lnSpc>
                  <a:spcPts val="1445"/>
                </a:lnSpc>
              </a:pPr>
              <a:t>16</a:t>
            </a:fld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67652" y="773683"/>
            <a:ext cx="41687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50" dirty="0"/>
              <a:t>Some </a:t>
            </a:r>
            <a:r>
              <a:rPr spc="-155" dirty="0"/>
              <a:t>Software</a:t>
            </a:r>
            <a:r>
              <a:rPr spc="35" dirty="0"/>
              <a:t> </a:t>
            </a:r>
            <a:r>
              <a:rPr spc="-210" dirty="0"/>
              <a:t>failures</a:t>
            </a:r>
          </a:p>
        </p:txBody>
      </p:sp>
      <p:sp>
        <p:nvSpPr>
          <p:cNvPr id="3" name="object 3"/>
          <p:cNvSpPr/>
          <p:nvPr/>
        </p:nvSpPr>
        <p:spPr>
          <a:xfrm>
            <a:off x="761993" y="1623059"/>
            <a:ext cx="8610600" cy="0"/>
          </a:xfrm>
          <a:custGeom>
            <a:avLst/>
            <a:gdLst/>
            <a:ahLst/>
            <a:cxnLst/>
            <a:rect l="l" t="t" r="r" b="b"/>
            <a:pathLst>
              <a:path w="8610600">
                <a:moveTo>
                  <a:pt x="0" y="0"/>
                </a:moveTo>
                <a:lnTo>
                  <a:pt x="8610605" y="0"/>
                </a:lnTo>
              </a:path>
            </a:pathLst>
          </a:custGeom>
          <a:ln w="571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40733" y="1414049"/>
            <a:ext cx="8176259" cy="2205355"/>
          </a:xfrm>
          <a:prstGeom prst="rect">
            <a:avLst/>
          </a:prstGeom>
        </p:spPr>
        <p:txBody>
          <a:bodyPr vert="horz" wrap="square" lIns="0" tIns="359410" rIns="0" bIns="0" rtlCol="0">
            <a:spAutoFit/>
          </a:bodyPr>
          <a:lstStyle/>
          <a:p>
            <a:pPr marL="121285" algn="ctr">
              <a:lnSpc>
                <a:spcPct val="100000"/>
              </a:lnSpc>
              <a:spcBef>
                <a:spcPts val="2830"/>
              </a:spcBef>
            </a:pPr>
            <a:r>
              <a:rPr sz="4000" spc="-5" dirty="0">
                <a:solidFill>
                  <a:srgbClr val="000065"/>
                </a:solidFill>
                <a:latin typeface="Times New Roman"/>
                <a:cs typeface="Times New Roman"/>
              </a:rPr>
              <a:t>Windows</a:t>
            </a:r>
            <a:r>
              <a:rPr sz="4000" spc="5" dirty="0">
                <a:solidFill>
                  <a:srgbClr val="000065"/>
                </a:solidFill>
                <a:latin typeface="Times New Roman"/>
                <a:cs typeface="Times New Roman"/>
              </a:rPr>
              <a:t> </a:t>
            </a:r>
            <a:r>
              <a:rPr sz="4000" spc="-10" dirty="0">
                <a:solidFill>
                  <a:srgbClr val="000065"/>
                </a:solidFill>
                <a:latin typeface="Times New Roman"/>
                <a:cs typeface="Times New Roman"/>
              </a:rPr>
              <a:t>XP</a:t>
            </a:r>
            <a:endParaRPr sz="4000">
              <a:latin typeface="Times New Roman"/>
              <a:cs typeface="Times New Roman"/>
            </a:endParaRPr>
          </a:p>
          <a:p>
            <a:pPr marL="413384" indent="-400685">
              <a:lnSpc>
                <a:spcPct val="100000"/>
              </a:lnSpc>
              <a:spcBef>
                <a:spcPts val="1905"/>
              </a:spcBef>
              <a:buChar char="o"/>
              <a:tabLst>
                <a:tab pos="413384" algn="l"/>
                <a:tab pos="414020" algn="l"/>
              </a:tabLst>
            </a:pPr>
            <a:r>
              <a:rPr sz="2800" spc="-5" dirty="0">
                <a:solidFill>
                  <a:srgbClr val="990000"/>
                </a:solidFill>
                <a:latin typeface="Times New Roman"/>
                <a:cs typeface="Times New Roman"/>
              </a:rPr>
              <a:t>Microsoft </a:t>
            </a:r>
            <a:r>
              <a:rPr sz="2800" spc="-10" dirty="0">
                <a:solidFill>
                  <a:srgbClr val="990000"/>
                </a:solidFill>
                <a:latin typeface="Times New Roman"/>
                <a:cs typeface="Times New Roman"/>
              </a:rPr>
              <a:t>released </a:t>
            </a:r>
            <a:r>
              <a:rPr sz="2800" spc="-5" dirty="0">
                <a:solidFill>
                  <a:srgbClr val="990000"/>
                </a:solidFill>
                <a:latin typeface="Times New Roman"/>
                <a:cs typeface="Times New Roman"/>
              </a:rPr>
              <a:t>Windows </a:t>
            </a:r>
            <a:r>
              <a:rPr sz="2800" spc="-10" dirty="0">
                <a:solidFill>
                  <a:srgbClr val="990000"/>
                </a:solidFill>
                <a:latin typeface="Times New Roman"/>
                <a:cs typeface="Times New Roman"/>
              </a:rPr>
              <a:t>XP </a:t>
            </a:r>
            <a:r>
              <a:rPr sz="2800" dirty="0">
                <a:solidFill>
                  <a:srgbClr val="990000"/>
                </a:solidFill>
                <a:latin typeface="Times New Roman"/>
                <a:cs typeface="Times New Roman"/>
              </a:rPr>
              <a:t>on </a:t>
            </a:r>
            <a:r>
              <a:rPr sz="2800" spc="-5" dirty="0">
                <a:solidFill>
                  <a:srgbClr val="990000"/>
                </a:solidFill>
                <a:latin typeface="Times New Roman"/>
                <a:cs typeface="Times New Roman"/>
              </a:rPr>
              <a:t>October </a:t>
            </a:r>
            <a:r>
              <a:rPr sz="2800" dirty="0">
                <a:solidFill>
                  <a:srgbClr val="990000"/>
                </a:solidFill>
                <a:latin typeface="Times New Roman"/>
                <a:cs typeface="Times New Roman"/>
              </a:rPr>
              <a:t>25,</a:t>
            </a:r>
            <a:r>
              <a:rPr sz="2800" spc="20" dirty="0">
                <a:solidFill>
                  <a:srgbClr val="9900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990000"/>
                </a:solidFill>
                <a:latin typeface="Times New Roman"/>
                <a:cs typeface="Times New Roman"/>
              </a:rPr>
              <a:t>2001.</a:t>
            </a:r>
            <a:endParaRPr sz="2800">
              <a:latin typeface="Times New Roman"/>
              <a:cs typeface="Times New Roman"/>
            </a:endParaRPr>
          </a:p>
          <a:p>
            <a:pPr marL="413384" indent="-400685">
              <a:lnSpc>
                <a:spcPct val="100000"/>
              </a:lnSpc>
              <a:spcBef>
                <a:spcPts val="1010"/>
              </a:spcBef>
              <a:buChar char="o"/>
              <a:tabLst>
                <a:tab pos="413384" algn="l"/>
                <a:tab pos="414020" algn="l"/>
                <a:tab pos="1149350" algn="l"/>
              </a:tabLst>
            </a:pPr>
            <a:r>
              <a:rPr sz="2800" spc="-10" dirty="0">
                <a:solidFill>
                  <a:srgbClr val="3232CC"/>
                </a:solidFill>
                <a:latin typeface="Times New Roman"/>
                <a:cs typeface="Times New Roman"/>
              </a:rPr>
              <a:t>On	</a:t>
            </a:r>
            <a:r>
              <a:rPr sz="2800" dirty="0">
                <a:solidFill>
                  <a:srgbClr val="3232CC"/>
                </a:solidFill>
                <a:latin typeface="Times New Roman"/>
                <a:cs typeface="Times New Roman"/>
              </a:rPr>
              <a:t>the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9"/>
              </a:lnSpc>
            </a:pPr>
            <a:r>
              <a:rPr spc="-5" dirty="0"/>
              <a:t>Software Engineering </a:t>
            </a:r>
            <a:r>
              <a:rPr spc="-10" dirty="0"/>
              <a:t>(3</a:t>
            </a:r>
            <a:r>
              <a:rPr sz="750" spc="-15" baseline="22222" dirty="0"/>
              <a:t>rd </a:t>
            </a:r>
            <a:r>
              <a:rPr sz="800" spc="-5" dirty="0"/>
              <a:t>ed.), </a:t>
            </a:r>
            <a:r>
              <a:rPr sz="800" dirty="0"/>
              <a:t>By K.K </a:t>
            </a:r>
            <a:r>
              <a:rPr sz="800" spc="-5" dirty="0"/>
              <a:t>Aggarwal </a:t>
            </a:r>
            <a:r>
              <a:rPr sz="800" dirty="0"/>
              <a:t>&amp; </a:t>
            </a:r>
            <a:r>
              <a:rPr sz="800" spc="-5" dirty="0"/>
              <a:t>Yogesh </a:t>
            </a:r>
            <a:r>
              <a:rPr sz="800" dirty="0"/>
              <a:t>Singh, </a:t>
            </a:r>
            <a:r>
              <a:rPr sz="800" spc="-5" dirty="0"/>
              <a:t>Copyright </a:t>
            </a:r>
            <a:r>
              <a:rPr sz="800" dirty="0"/>
              <a:t>© </a:t>
            </a:r>
            <a:r>
              <a:rPr sz="800" spc="-5" dirty="0"/>
              <a:t>New </a:t>
            </a:r>
            <a:r>
              <a:rPr sz="800" spc="-10" dirty="0"/>
              <a:t>Age </a:t>
            </a:r>
            <a:r>
              <a:rPr sz="800" spc="-5" dirty="0"/>
              <a:t>International Publishers,</a:t>
            </a:r>
            <a:r>
              <a:rPr sz="800" spc="75" dirty="0"/>
              <a:t> </a:t>
            </a:r>
            <a:r>
              <a:rPr sz="800" spc="-5" dirty="0"/>
              <a:t>2007</a:t>
            </a:r>
            <a:endParaRPr sz="80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45"/>
              </a:lnSpc>
            </a:pPr>
            <a:fld id="{81D60167-4931-47E6-BA6A-407CBD079E47}" type="slidenum">
              <a:rPr dirty="0"/>
              <a:pPr marL="25400">
                <a:lnSpc>
                  <a:spcPts val="1445"/>
                </a:lnSpc>
              </a:pPr>
              <a:t>17</a:t>
            </a:fld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2713728" y="3167886"/>
            <a:ext cx="65036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40765" algn="l"/>
                <a:tab pos="1856105" algn="l"/>
                <a:tab pos="3458210" algn="l"/>
                <a:tab pos="4685030" algn="l"/>
                <a:tab pos="5341620" algn="l"/>
                <a:tab pos="6193790" algn="l"/>
              </a:tabLst>
            </a:pPr>
            <a:r>
              <a:rPr sz="2800" spc="-5" dirty="0">
                <a:solidFill>
                  <a:srgbClr val="3232CC"/>
                </a:solidFill>
                <a:latin typeface="Times New Roman"/>
                <a:cs typeface="Times New Roman"/>
              </a:rPr>
              <a:t>s</a:t>
            </a:r>
            <a:r>
              <a:rPr sz="2800" spc="-15" dirty="0">
                <a:solidFill>
                  <a:srgbClr val="3232CC"/>
                </a:solidFill>
                <a:latin typeface="Times New Roman"/>
                <a:cs typeface="Times New Roman"/>
              </a:rPr>
              <a:t>a</a:t>
            </a:r>
            <a:r>
              <a:rPr sz="2800" spc="-25" dirty="0">
                <a:solidFill>
                  <a:srgbClr val="3232CC"/>
                </a:solidFill>
                <a:latin typeface="Times New Roman"/>
                <a:cs typeface="Times New Roman"/>
              </a:rPr>
              <a:t>m</a:t>
            </a:r>
            <a:r>
              <a:rPr sz="2800" spc="-5" dirty="0">
                <a:solidFill>
                  <a:srgbClr val="3232CC"/>
                </a:solidFill>
                <a:latin typeface="Times New Roman"/>
                <a:cs typeface="Times New Roman"/>
              </a:rPr>
              <a:t>e</a:t>
            </a:r>
            <a:r>
              <a:rPr sz="2800" dirty="0">
                <a:solidFill>
                  <a:srgbClr val="3232CC"/>
                </a:solidFill>
                <a:latin typeface="Times New Roman"/>
                <a:cs typeface="Times New Roman"/>
              </a:rPr>
              <a:t>	d</a:t>
            </a:r>
            <a:r>
              <a:rPr sz="2800" spc="-15" dirty="0">
                <a:solidFill>
                  <a:srgbClr val="3232CC"/>
                </a:solidFill>
                <a:latin typeface="Times New Roman"/>
                <a:cs typeface="Times New Roman"/>
              </a:rPr>
              <a:t>a</a:t>
            </a:r>
            <a:r>
              <a:rPr sz="2800" spc="-5" dirty="0">
                <a:solidFill>
                  <a:srgbClr val="3232CC"/>
                </a:solidFill>
                <a:latin typeface="Times New Roman"/>
                <a:cs typeface="Times New Roman"/>
              </a:rPr>
              <a:t>y</a:t>
            </a:r>
            <a:r>
              <a:rPr sz="2800" dirty="0">
                <a:solidFill>
                  <a:srgbClr val="3232CC"/>
                </a:solidFill>
                <a:latin typeface="Times New Roman"/>
                <a:cs typeface="Times New Roman"/>
              </a:rPr>
              <a:t>	</a:t>
            </a:r>
            <a:r>
              <a:rPr sz="2800" spc="-15" dirty="0">
                <a:solidFill>
                  <a:srgbClr val="3232CC"/>
                </a:solidFill>
                <a:latin typeface="Times New Roman"/>
                <a:cs typeface="Times New Roman"/>
              </a:rPr>
              <a:t>c</a:t>
            </a:r>
            <a:r>
              <a:rPr sz="2800" dirty="0">
                <a:solidFill>
                  <a:srgbClr val="3232CC"/>
                </a:solidFill>
                <a:latin typeface="Times New Roman"/>
                <a:cs typeface="Times New Roman"/>
              </a:rPr>
              <a:t>o</a:t>
            </a:r>
            <a:r>
              <a:rPr sz="2800" spc="-25" dirty="0">
                <a:solidFill>
                  <a:srgbClr val="3232CC"/>
                </a:solidFill>
                <a:latin typeface="Times New Roman"/>
                <a:cs typeface="Times New Roman"/>
              </a:rPr>
              <a:t>m</a:t>
            </a:r>
            <a:r>
              <a:rPr sz="2800" dirty="0">
                <a:solidFill>
                  <a:srgbClr val="3232CC"/>
                </a:solidFill>
                <a:latin typeface="Times New Roman"/>
                <a:cs typeface="Times New Roman"/>
              </a:rPr>
              <a:t>p</a:t>
            </a:r>
            <a:r>
              <a:rPr sz="2800" spc="-15" dirty="0">
                <a:solidFill>
                  <a:srgbClr val="3232CC"/>
                </a:solidFill>
                <a:latin typeface="Times New Roman"/>
                <a:cs typeface="Times New Roman"/>
              </a:rPr>
              <a:t>a</a:t>
            </a:r>
            <a:r>
              <a:rPr sz="2800" dirty="0">
                <a:solidFill>
                  <a:srgbClr val="3232CC"/>
                </a:solidFill>
                <a:latin typeface="Times New Roman"/>
                <a:cs typeface="Times New Roman"/>
              </a:rPr>
              <a:t>n</a:t>
            </a:r>
            <a:r>
              <a:rPr sz="2800" spc="-5" dirty="0">
                <a:solidFill>
                  <a:srgbClr val="3232CC"/>
                </a:solidFill>
                <a:latin typeface="Times New Roman"/>
                <a:cs typeface="Times New Roman"/>
              </a:rPr>
              <a:t>y</a:t>
            </a:r>
            <a:r>
              <a:rPr sz="2800" dirty="0">
                <a:solidFill>
                  <a:srgbClr val="3232CC"/>
                </a:solidFill>
                <a:latin typeface="Times New Roman"/>
                <a:cs typeface="Times New Roman"/>
              </a:rPr>
              <a:t>	p</a:t>
            </a:r>
            <a:r>
              <a:rPr sz="2800" spc="-15" dirty="0">
                <a:solidFill>
                  <a:srgbClr val="3232CC"/>
                </a:solidFill>
                <a:latin typeface="Times New Roman"/>
                <a:cs typeface="Times New Roman"/>
              </a:rPr>
              <a:t>o</a:t>
            </a:r>
            <a:r>
              <a:rPr sz="2800" spc="-5" dirty="0">
                <a:solidFill>
                  <a:srgbClr val="3232CC"/>
                </a:solidFill>
                <a:latin typeface="Times New Roman"/>
                <a:cs typeface="Times New Roman"/>
              </a:rPr>
              <a:t>st</a:t>
            </a:r>
            <a:r>
              <a:rPr sz="2800" spc="-15" dirty="0">
                <a:solidFill>
                  <a:srgbClr val="3232CC"/>
                </a:solidFill>
                <a:latin typeface="Times New Roman"/>
                <a:cs typeface="Times New Roman"/>
              </a:rPr>
              <a:t>e</a:t>
            </a:r>
            <a:r>
              <a:rPr sz="2800" spc="-5" dirty="0">
                <a:solidFill>
                  <a:srgbClr val="3232CC"/>
                </a:solidFill>
                <a:latin typeface="Times New Roman"/>
                <a:cs typeface="Times New Roman"/>
              </a:rPr>
              <a:t>d</a:t>
            </a:r>
            <a:r>
              <a:rPr sz="2800" dirty="0">
                <a:solidFill>
                  <a:srgbClr val="3232CC"/>
                </a:solidFill>
                <a:latin typeface="Times New Roman"/>
                <a:cs typeface="Times New Roman"/>
              </a:rPr>
              <a:t>	1</a:t>
            </a:r>
            <a:r>
              <a:rPr sz="2800" spc="-5" dirty="0">
                <a:solidFill>
                  <a:srgbClr val="3232CC"/>
                </a:solidFill>
                <a:latin typeface="Times New Roman"/>
                <a:cs typeface="Times New Roman"/>
              </a:rPr>
              <a:t>8</a:t>
            </a:r>
            <a:r>
              <a:rPr sz="2800" dirty="0">
                <a:solidFill>
                  <a:srgbClr val="3232CC"/>
                </a:solidFill>
                <a:latin typeface="Times New Roman"/>
                <a:cs typeface="Times New Roman"/>
              </a:rPr>
              <a:t>	</a:t>
            </a:r>
            <a:r>
              <a:rPr sz="2800" spc="-10" dirty="0">
                <a:solidFill>
                  <a:srgbClr val="3232CC"/>
                </a:solidFill>
                <a:latin typeface="Times New Roman"/>
                <a:cs typeface="Times New Roman"/>
              </a:rPr>
              <a:t>M</a:t>
            </a:r>
            <a:r>
              <a:rPr sz="2800" spc="-5" dirty="0">
                <a:solidFill>
                  <a:srgbClr val="3232CC"/>
                </a:solidFill>
                <a:latin typeface="Times New Roman"/>
                <a:cs typeface="Times New Roman"/>
              </a:rPr>
              <a:t>B</a:t>
            </a:r>
            <a:r>
              <a:rPr sz="2800" dirty="0">
                <a:solidFill>
                  <a:srgbClr val="3232CC"/>
                </a:solidFill>
                <a:latin typeface="Times New Roman"/>
                <a:cs typeface="Times New Roman"/>
              </a:rPr>
              <a:t>	o</a:t>
            </a:r>
            <a:r>
              <a:rPr sz="2800" spc="-5" dirty="0">
                <a:solidFill>
                  <a:srgbClr val="3232CC"/>
                </a:solidFill>
                <a:latin typeface="Times New Roman"/>
                <a:cs typeface="Times New Roman"/>
              </a:rPr>
              <a:t>f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64533" y="3594606"/>
            <a:ext cx="8453755" cy="23660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89584" marR="5080">
              <a:lnSpc>
                <a:spcPct val="100000"/>
              </a:lnSpc>
              <a:spcBef>
                <a:spcPts val="95"/>
              </a:spcBef>
              <a:tabLst>
                <a:tab pos="2583180" algn="l"/>
                <a:tab pos="3844925" algn="l"/>
                <a:tab pos="4399915" algn="l"/>
                <a:tab pos="5031105" algn="l"/>
                <a:tab pos="6313805" algn="l"/>
                <a:tab pos="6928484" algn="l"/>
                <a:tab pos="7661275" algn="l"/>
              </a:tabLst>
            </a:pPr>
            <a:r>
              <a:rPr sz="2800" spc="-15" dirty="0">
                <a:solidFill>
                  <a:srgbClr val="3232CC"/>
                </a:solidFill>
                <a:latin typeface="Times New Roman"/>
                <a:cs typeface="Times New Roman"/>
              </a:rPr>
              <a:t>c</a:t>
            </a:r>
            <a:r>
              <a:rPr sz="2800" dirty="0">
                <a:solidFill>
                  <a:srgbClr val="3232CC"/>
                </a:solidFill>
                <a:latin typeface="Times New Roman"/>
                <a:cs typeface="Times New Roman"/>
              </a:rPr>
              <a:t>o</a:t>
            </a:r>
            <a:r>
              <a:rPr sz="2800" spc="-25" dirty="0">
                <a:solidFill>
                  <a:srgbClr val="3232CC"/>
                </a:solidFill>
                <a:latin typeface="Times New Roman"/>
                <a:cs typeface="Times New Roman"/>
              </a:rPr>
              <a:t>m</a:t>
            </a:r>
            <a:r>
              <a:rPr sz="2800" dirty="0">
                <a:solidFill>
                  <a:srgbClr val="3232CC"/>
                </a:solidFill>
                <a:latin typeface="Times New Roman"/>
                <a:cs typeface="Times New Roman"/>
              </a:rPr>
              <a:t>p</a:t>
            </a:r>
            <a:r>
              <a:rPr sz="2800" spc="-15" dirty="0">
                <a:solidFill>
                  <a:srgbClr val="3232CC"/>
                </a:solidFill>
                <a:latin typeface="Times New Roman"/>
                <a:cs typeface="Times New Roman"/>
              </a:rPr>
              <a:t>a</a:t>
            </a:r>
            <a:r>
              <a:rPr sz="2800" spc="-5" dirty="0">
                <a:solidFill>
                  <a:srgbClr val="3232CC"/>
                </a:solidFill>
                <a:latin typeface="Times New Roman"/>
                <a:cs typeface="Times New Roman"/>
              </a:rPr>
              <a:t>ti</a:t>
            </a:r>
            <a:r>
              <a:rPr sz="2800" dirty="0">
                <a:solidFill>
                  <a:srgbClr val="3232CC"/>
                </a:solidFill>
                <a:latin typeface="Times New Roman"/>
                <a:cs typeface="Times New Roman"/>
              </a:rPr>
              <a:t>b</a:t>
            </a:r>
            <a:r>
              <a:rPr sz="2800" spc="-5" dirty="0">
                <a:solidFill>
                  <a:srgbClr val="3232CC"/>
                </a:solidFill>
                <a:latin typeface="Times New Roman"/>
                <a:cs typeface="Times New Roman"/>
              </a:rPr>
              <a:t>i</a:t>
            </a:r>
            <a:r>
              <a:rPr sz="2800" spc="-15" dirty="0">
                <a:solidFill>
                  <a:srgbClr val="3232CC"/>
                </a:solidFill>
                <a:latin typeface="Times New Roman"/>
                <a:cs typeface="Times New Roman"/>
              </a:rPr>
              <a:t>l</a:t>
            </a:r>
            <a:r>
              <a:rPr sz="2800" spc="-5" dirty="0">
                <a:solidFill>
                  <a:srgbClr val="3232CC"/>
                </a:solidFill>
                <a:latin typeface="Times New Roman"/>
                <a:cs typeface="Times New Roman"/>
              </a:rPr>
              <a:t>ity</a:t>
            </a:r>
            <a:r>
              <a:rPr sz="2800" dirty="0">
                <a:solidFill>
                  <a:srgbClr val="3232CC"/>
                </a:solidFill>
                <a:latin typeface="Times New Roman"/>
                <a:cs typeface="Times New Roman"/>
              </a:rPr>
              <a:t>	p</a:t>
            </a:r>
            <a:r>
              <a:rPr sz="2800" spc="-25" dirty="0">
                <a:solidFill>
                  <a:srgbClr val="3232CC"/>
                </a:solidFill>
                <a:latin typeface="Times New Roman"/>
                <a:cs typeface="Times New Roman"/>
              </a:rPr>
              <a:t>a</a:t>
            </a:r>
            <a:r>
              <a:rPr sz="2800" spc="-5" dirty="0">
                <a:solidFill>
                  <a:srgbClr val="3232CC"/>
                </a:solidFill>
                <a:latin typeface="Times New Roman"/>
                <a:cs typeface="Times New Roman"/>
              </a:rPr>
              <a:t>t</a:t>
            </a:r>
            <a:r>
              <a:rPr sz="2800" spc="-15" dirty="0">
                <a:solidFill>
                  <a:srgbClr val="3232CC"/>
                </a:solidFill>
                <a:latin typeface="Times New Roman"/>
                <a:cs typeface="Times New Roman"/>
              </a:rPr>
              <a:t>c</a:t>
            </a:r>
            <a:r>
              <a:rPr sz="2800" dirty="0">
                <a:solidFill>
                  <a:srgbClr val="3232CC"/>
                </a:solidFill>
                <a:latin typeface="Times New Roman"/>
                <a:cs typeface="Times New Roman"/>
              </a:rPr>
              <a:t>h</a:t>
            </a:r>
            <a:r>
              <a:rPr sz="2800" spc="-25" dirty="0">
                <a:solidFill>
                  <a:srgbClr val="3232CC"/>
                </a:solidFill>
                <a:latin typeface="Times New Roman"/>
                <a:cs typeface="Times New Roman"/>
              </a:rPr>
              <a:t>e</a:t>
            </a:r>
            <a:r>
              <a:rPr sz="2800" spc="-5" dirty="0">
                <a:solidFill>
                  <a:srgbClr val="3232CC"/>
                </a:solidFill>
                <a:latin typeface="Times New Roman"/>
                <a:cs typeface="Times New Roman"/>
              </a:rPr>
              <a:t>s</a:t>
            </a:r>
            <a:r>
              <a:rPr sz="2800" dirty="0">
                <a:solidFill>
                  <a:srgbClr val="3232CC"/>
                </a:solidFill>
                <a:latin typeface="Times New Roman"/>
                <a:cs typeface="Times New Roman"/>
              </a:rPr>
              <a:t>	o</a:t>
            </a:r>
            <a:r>
              <a:rPr sz="2800" spc="-5" dirty="0">
                <a:solidFill>
                  <a:srgbClr val="3232CC"/>
                </a:solidFill>
                <a:latin typeface="Times New Roman"/>
                <a:cs typeface="Times New Roman"/>
              </a:rPr>
              <a:t>n</a:t>
            </a:r>
            <a:r>
              <a:rPr sz="2800" dirty="0">
                <a:solidFill>
                  <a:srgbClr val="3232CC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srgbClr val="3232CC"/>
                </a:solidFill>
                <a:latin typeface="Times New Roman"/>
                <a:cs typeface="Times New Roman"/>
              </a:rPr>
              <a:t>t</a:t>
            </a:r>
            <a:r>
              <a:rPr sz="2800" dirty="0">
                <a:solidFill>
                  <a:srgbClr val="3232CC"/>
                </a:solidFill>
                <a:latin typeface="Times New Roman"/>
                <a:cs typeface="Times New Roman"/>
              </a:rPr>
              <a:t>h</a:t>
            </a:r>
            <a:r>
              <a:rPr sz="2800" spc="-5" dirty="0">
                <a:solidFill>
                  <a:srgbClr val="3232CC"/>
                </a:solidFill>
                <a:latin typeface="Times New Roman"/>
                <a:cs typeface="Times New Roman"/>
              </a:rPr>
              <a:t>e</a:t>
            </a:r>
            <a:r>
              <a:rPr sz="2800" dirty="0">
                <a:solidFill>
                  <a:srgbClr val="3232CC"/>
                </a:solidFill>
                <a:latin typeface="Times New Roman"/>
                <a:cs typeface="Times New Roman"/>
              </a:rPr>
              <a:t>	</a:t>
            </a:r>
            <a:r>
              <a:rPr sz="2800" spc="-10" dirty="0">
                <a:solidFill>
                  <a:srgbClr val="3232CC"/>
                </a:solidFill>
                <a:latin typeface="Times New Roman"/>
                <a:cs typeface="Times New Roman"/>
              </a:rPr>
              <a:t>w</a:t>
            </a:r>
            <a:r>
              <a:rPr sz="2800" spc="-15" dirty="0">
                <a:solidFill>
                  <a:srgbClr val="3232CC"/>
                </a:solidFill>
                <a:latin typeface="Times New Roman"/>
                <a:cs typeface="Times New Roman"/>
              </a:rPr>
              <a:t>e</a:t>
            </a:r>
            <a:r>
              <a:rPr sz="2800" dirty="0">
                <a:solidFill>
                  <a:srgbClr val="3232CC"/>
                </a:solidFill>
                <a:latin typeface="Times New Roman"/>
                <a:cs typeface="Times New Roman"/>
              </a:rPr>
              <a:t>b</a:t>
            </a:r>
            <a:r>
              <a:rPr sz="2800" spc="-5" dirty="0">
                <a:solidFill>
                  <a:srgbClr val="3232CC"/>
                </a:solidFill>
                <a:latin typeface="Times New Roman"/>
                <a:cs typeface="Times New Roman"/>
              </a:rPr>
              <a:t>site</a:t>
            </a:r>
            <a:r>
              <a:rPr sz="2800" dirty="0">
                <a:solidFill>
                  <a:srgbClr val="3232CC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srgbClr val="3232CC"/>
                </a:solidFill>
                <a:latin typeface="Times New Roman"/>
                <a:cs typeface="Times New Roman"/>
              </a:rPr>
              <a:t>f</a:t>
            </a:r>
            <a:r>
              <a:rPr sz="2800" dirty="0">
                <a:solidFill>
                  <a:srgbClr val="3232CC"/>
                </a:solidFill>
                <a:latin typeface="Times New Roman"/>
                <a:cs typeface="Times New Roman"/>
              </a:rPr>
              <a:t>o</a:t>
            </a:r>
            <a:r>
              <a:rPr sz="2800" spc="-5" dirty="0">
                <a:solidFill>
                  <a:srgbClr val="3232CC"/>
                </a:solidFill>
                <a:latin typeface="Times New Roman"/>
                <a:cs typeface="Times New Roman"/>
              </a:rPr>
              <a:t>r</a:t>
            </a:r>
            <a:r>
              <a:rPr sz="2800" dirty="0">
                <a:solidFill>
                  <a:srgbClr val="3232CC"/>
                </a:solidFill>
                <a:latin typeface="Times New Roman"/>
                <a:cs typeface="Times New Roman"/>
              </a:rPr>
              <a:t>	bu</a:t>
            </a:r>
            <a:r>
              <a:rPr sz="2800" spc="-5" dirty="0">
                <a:solidFill>
                  <a:srgbClr val="3232CC"/>
                </a:solidFill>
                <a:latin typeface="Times New Roman"/>
                <a:cs typeface="Times New Roman"/>
              </a:rPr>
              <a:t>g</a:t>
            </a:r>
            <a:r>
              <a:rPr sz="2800" dirty="0">
                <a:solidFill>
                  <a:srgbClr val="3232CC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srgbClr val="3232CC"/>
                </a:solidFill>
                <a:latin typeface="Times New Roman"/>
                <a:cs typeface="Times New Roman"/>
              </a:rPr>
              <a:t>f</a:t>
            </a:r>
            <a:r>
              <a:rPr sz="2800" spc="-15" dirty="0">
                <a:solidFill>
                  <a:srgbClr val="3232CC"/>
                </a:solidFill>
                <a:latin typeface="Times New Roman"/>
                <a:cs typeface="Times New Roman"/>
              </a:rPr>
              <a:t>i</a:t>
            </a:r>
            <a:r>
              <a:rPr sz="2800" dirty="0">
                <a:solidFill>
                  <a:srgbClr val="3232CC"/>
                </a:solidFill>
                <a:latin typeface="Times New Roman"/>
                <a:cs typeface="Times New Roman"/>
              </a:rPr>
              <a:t>x</a:t>
            </a:r>
            <a:r>
              <a:rPr sz="2800" spc="-15" dirty="0">
                <a:solidFill>
                  <a:srgbClr val="3232CC"/>
                </a:solidFill>
                <a:latin typeface="Times New Roman"/>
                <a:cs typeface="Times New Roman"/>
              </a:rPr>
              <a:t>e</a:t>
            </a:r>
            <a:r>
              <a:rPr sz="2800" spc="-5" dirty="0">
                <a:solidFill>
                  <a:srgbClr val="3232CC"/>
                </a:solidFill>
                <a:latin typeface="Times New Roman"/>
                <a:cs typeface="Times New Roman"/>
              </a:rPr>
              <a:t>s,  compatibility </a:t>
            </a:r>
            <a:r>
              <a:rPr sz="2800" spc="-10" dirty="0">
                <a:solidFill>
                  <a:srgbClr val="3232CC"/>
                </a:solidFill>
                <a:latin typeface="Times New Roman"/>
                <a:cs typeface="Times New Roman"/>
              </a:rPr>
              <a:t>updates, </a:t>
            </a:r>
            <a:r>
              <a:rPr sz="2800" spc="-5" dirty="0">
                <a:solidFill>
                  <a:srgbClr val="3232CC"/>
                </a:solidFill>
                <a:latin typeface="Times New Roman"/>
                <a:cs typeface="Times New Roman"/>
              </a:rPr>
              <a:t>and</a:t>
            </a:r>
            <a:r>
              <a:rPr sz="2800" spc="5" dirty="0">
                <a:solidFill>
                  <a:srgbClr val="3232CC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3232CC"/>
                </a:solidFill>
                <a:latin typeface="Times New Roman"/>
                <a:cs typeface="Times New Roman"/>
              </a:rPr>
              <a:t>enhancements.</a:t>
            </a:r>
            <a:endParaRPr sz="2800">
              <a:latin typeface="Times New Roman"/>
              <a:cs typeface="Times New Roman"/>
            </a:endParaRPr>
          </a:p>
          <a:p>
            <a:pPr marL="88265">
              <a:lnSpc>
                <a:spcPct val="100000"/>
              </a:lnSpc>
              <a:spcBef>
                <a:spcPts val="1005"/>
              </a:spcBef>
              <a:tabLst>
                <a:tab pos="489584" algn="l"/>
              </a:tabLst>
            </a:pPr>
            <a:r>
              <a:rPr sz="2800" spc="-5" dirty="0">
                <a:solidFill>
                  <a:srgbClr val="000065"/>
                </a:solidFill>
                <a:latin typeface="Times New Roman"/>
                <a:cs typeface="Times New Roman"/>
              </a:rPr>
              <a:t>o	</a:t>
            </a:r>
            <a:r>
              <a:rPr sz="2800" spc="-10" dirty="0">
                <a:solidFill>
                  <a:srgbClr val="000065"/>
                </a:solidFill>
                <a:latin typeface="Times New Roman"/>
                <a:cs typeface="Times New Roman"/>
              </a:rPr>
              <a:t>Two </a:t>
            </a:r>
            <a:r>
              <a:rPr sz="2800" spc="-5" dirty="0">
                <a:solidFill>
                  <a:srgbClr val="000065"/>
                </a:solidFill>
                <a:latin typeface="Times New Roman"/>
                <a:cs typeface="Times New Roman"/>
              </a:rPr>
              <a:t>patches fixed important security</a:t>
            </a:r>
            <a:r>
              <a:rPr sz="2800" spc="15" dirty="0">
                <a:solidFill>
                  <a:srgbClr val="000065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000065"/>
                </a:solidFill>
                <a:latin typeface="Times New Roman"/>
                <a:cs typeface="Times New Roman"/>
              </a:rPr>
              <a:t>holes.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800" spc="-5" dirty="0">
                <a:solidFill>
                  <a:srgbClr val="FF3200"/>
                </a:solidFill>
                <a:latin typeface="Times New Roman"/>
                <a:cs typeface="Times New Roman"/>
              </a:rPr>
              <a:t>This is </a:t>
            </a:r>
            <a:r>
              <a:rPr sz="2800" b="1" spc="-5" dirty="0">
                <a:solidFill>
                  <a:srgbClr val="FF3200"/>
                </a:solidFill>
                <a:latin typeface="Times New Roman"/>
                <a:cs typeface="Times New Roman"/>
              </a:rPr>
              <a:t>Software Engineering.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781800" y="2743200"/>
            <a:ext cx="2604516" cy="2971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95896" y="790447"/>
            <a:ext cx="33096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80" dirty="0"/>
              <a:t>“No </a:t>
            </a:r>
            <a:r>
              <a:rPr spc="-210" dirty="0"/>
              <a:t>Silver</a:t>
            </a:r>
            <a:r>
              <a:rPr spc="-555" dirty="0"/>
              <a:t> </a:t>
            </a:r>
            <a:r>
              <a:rPr spc="-190" dirty="0"/>
              <a:t>Bullet</a:t>
            </a:r>
            <a:r>
              <a:rPr b="1" spc="-190" dirty="0">
                <a:latin typeface="Times New Roman"/>
                <a:cs typeface="Times New Roman"/>
              </a:rPr>
              <a:t>”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64533" y="2126995"/>
            <a:ext cx="5495290" cy="31470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034" marR="17145" algn="just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990000"/>
                </a:solidFill>
                <a:latin typeface="Times New Roman"/>
                <a:cs typeface="Times New Roman"/>
              </a:rPr>
              <a:t>The hardware cost continues </a:t>
            </a:r>
            <a:r>
              <a:rPr sz="2400" dirty="0">
                <a:solidFill>
                  <a:srgbClr val="990000"/>
                </a:solidFill>
                <a:latin typeface="Times New Roman"/>
                <a:cs typeface="Times New Roman"/>
              </a:rPr>
              <a:t>to </a:t>
            </a:r>
            <a:r>
              <a:rPr sz="2400" spc="-5" dirty="0">
                <a:solidFill>
                  <a:srgbClr val="990000"/>
                </a:solidFill>
                <a:latin typeface="Times New Roman"/>
                <a:cs typeface="Times New Roman"/>
              </a:rPr>
              <a:t>decline  drastically.</a:t>
            </a:r>
            <a:endParaRPr sz="2400">
              <a:latin typeface="Times New Roman"/>
              <a:cs typeface="Times New Roman"/>
            </a:endParaRPr>
          </a:p>
          <a:p>
            <a:pPr marL="26034" marR="5080" algn="just">
              <a:lnSpc>
                <a:spcPct val="99700"/>
              </a:lnSpc>
              <a:spcBef>
                <a:spcPts val="725"/>
              </a:spcBef>
            </a:pPr>
            <a:r>
              <a:rPr sz="2400" dirty="0">
                <a:solidFill>
                  <a:srgbClr val="0000FF"/>
                </a:solidFill>
                <a:latin typeface="Times New Roman"/>
                <a:cs typeface="Times New Roman"/>
              </a:rPr>
              <a:t>However, </a:t>
            </a:r>
            <a:r>
              <a:rPr sz="2400" spc="-5" dirty="0">
                <a:solidFill>
                  <a:srgbClr val="0000FF"/>
                </a:solidFill>
                <a:latin typeface="Times New Roman"/>
                <a:cs typeface="Times New Roman"/>
              </a:rPr>
              <a:t>there are desperate </a:t>
            </a:r>
            <a:r>
              <a:rPr sz="2400" spc="-10" dirty="0">
                <a:solidFill>
                  <a:srgbClr val="0000FF"/>
                </a:solidFill>
                <a:latin typeface="Times New Roman"/>
                <a:cs typeface="Times New Roman"/>
              </a:rPr>
              <a:t>cries </a:t>
            </a:r>
            <a:r>
              <a:rPr sz="2400" spc="-5" dirty="0">
                <a:solidFill>
                  <a:srgbClr val="0000FF"/>
                </a:solidFill>
                <a:latin typeface="Times New Roman"/>
                <a:cs typeface="Times New Roman"/>
              </a:rPr>
              <a:t>for </a:t>
            </a:r>
            <a:r>
              <a:rPr sz="2400" dirty="0">
                <a:solidFill>
                  <a:srgbClr val="0000FF"/>
                </a:solidFill>
                <a:latin typeface="Times New Roman"/>
                <a:cs typeface="Times New Roman"/>
              </a:rPr>
              <a:t>a  </a:t>
            </a:r>
            <a:r>
              <a:rPr sz="2400" spc="-5" dirty="0">
                <a:solidFill>
                  <a:srgbClr val="0000FF"/>
                </a:solidFill>
                <a:latin typeface="Times New Roman"/>
                <a:cs typeface="Times New Roman"/>
              </a:rPr>
              <a:t>silver bullet something </a:t>
            </a:r>
            <a:r>
              <a:rPr sz="2400" dirty="0">
                <a:solidFill>
                  <a:srgbClr val="0000FF"/>
                </a:solidFill>
                <a:latin typeface="Times New Roman"/>
                <a:cs typeface="Times New Roman"/>
              </a:rPr>
              <a:t>to </a:t>
            </a:r>
            <a:r>
              <a:rPr sz="2400" spc="-5" dirty="0">
                <a:solidFill>
                  <a:srgbClr val="0000FF"/>
                </a:solidFill>
                <a:latin typeface="Times New Roman"/>
                <a:cs typeface="Times New Roman"/>
              </a:rPr>
              <a:t>make software  </a:t>
            </a:r>
            <a:r>
              <a:rPr sz="2400" dirty="0">
                <a:solidFill>
                  <a:srgbClr val="0000FF"/>
                </a:solidFill>
                <a:latin typeface="Times New Roman"/>
                <a:cs typeface="Times New Roman"/>
              </a:rPr>
              <a:t>costs </a:t>
            </a:r>
            <a:r>
              <a:rPr sz="2400" spc="-5" dirty="0">
                <a:solidFill>
                  <a:srgbClr val="0000FF"/>
                </a:solidFill>
                <a:latin typeface="Times New Roman"/>
                <a:cs typeface="Times New Roman"/>
              </a:rPr>
              <a:t>drop as rapidly </a:t>
            </a:r>
            <a:r>
              <a:rPr sz="2400" dirty="0">
                <a:solidFill>
                  <a:srgbClr val="0000FF"/>
                </a:solidFill>
                <a:latin typeface="Times New Roman"/>
                <a:cs typeface="Times New Roman"/>
              </a:rPr>
              <a:t>as </a:t>
            </a:r>
            <a:r>
              <a:rPr sz="2400" spc="-5" dirty="0">
                <a:solidFill>
                  <a:srgbClr val="0000FF"/>
                </a:solidFill>
                <a:latin typeface="Times New Roman"/>
                <a:cs typeface="Times New Roman"/>
              </a:rPr>
              <a:t>computer hardware  </a:t>
            </a:r>
            <a:r>
              <a:rPr sz="2400" dirty="0">
                <a:solidFill>
                  <a:srgbClr val="0000FF"/>
                </a:solidFill>
                <a:latin typeface="Times New Roman"/>
                <a:cs typeface="Times New Roman"/>
              </a:rPr>
              <a:t>costs</a:t>
            </a:r>
            <a:r>
              <a:rPr sz="2400" spc="-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FF"/>
                </a:solidFill>
                <a:latin typeface="Times New Roman"/>
                <a:cs typeface="Times New Roman"/>
              </a:rPr>
              <a:t>do.</a:t>
            </a:r>
            <a:endParaRPr sz="2400">
              <a:latin typeface="Times New Roman"/>
              <a:cs typeface="Times New Roman"/>
            </a:endParaRPr>
          </a:p>
          <a:p>
            <a:pPr marL="12700" marR="18415" algn="just">
              <a:lnSpc>
                <a:spcPts val="2870"/>
              </a:lnSpc>
              <a:spcBef>
                <a:spcPts val="960"/>
              </a:spcBef>
            </a:pPr>
            <a:r>
              <a:rPr sz="2400" spc="-5" dirty="0">
                <a:solidFill>
                  <a:srgbClr val="7F007F"/>
                </a:solidFill>
                <a:latin typeface="Times New Roman"/>
                <a:cs typeface="Times New Roman"/>
              </a:rPr>
              <a:t>But </a:t>
            </a:r>
            <a:r>
              <a:rPr sz="2400" dirty="0">
                <a:solidFill>
                  <a:srgbClr val="7F007F"/>
                </a:solidFill>
                <a:latin typeface="Times New Roman"/>
                <a:cs typeface="Times New Roman"/>
              </a:rPr>
              <a:t>as </a:t>
            </a:r>
            <a:r>
              <a:rPr sz="2400" spc="-5" dirty="0">
                <a:solidFill>
                  <a:srgbClr val="7F007F"/>
                </a:solidFill>
                <a:latin typeface="Times New Roman"/>
                <a:cs typeface="Times New Roman"/>
              </a:rPr>
              <a:t>we look </a:t>
            </a:r>
            <a:r>
              <a:rPr sz="2400" dirty="0">
                <a:solidFill>
                  <a:srgbClr val="7F007F"/>
                </a:solidFill>
                <a:latin typeface="Times New Roman"/>
                <a:cs typeface="Times New Roman"/>
              </a:rPr>
              <a:t>to the </a:t>
            </a:r>
            <a:r>
              <a:rPr sz="2400" spc="-5" dirty="0">
                <a:solidFill>
                  <a:srgbClr val="7F007F"/>
                </a:solidFill>
                <a:latin typeface="Times New Roman"/>
                <a:cs typeface="Times New Roman"/>
              </a:rPr>
              <a:t>horizon </a:t>
            </a:r>
            <a:r>
              <a:rPr sz="2400" dirty="0">
                <a:solidFill>
                  <a:srgbClr val="7F007F"/>
                </a:solidFill>
                <a:latin typeface="Times New Roman"/>
                <a:cs typeface="Times New Roman"/>
              </a:rPr>
              <a:t>of a </a:t>
            </a:r>
            <a:r>
              <a:rPr sz="2400" spc="-5" dirty="0">
                <a:solidFill>
                  <a:srgbClr val="7F007F"/>
                </a:solidFill>
                <a:latin typeface="Times New Roman"/>
                <a:cs typeface="Times New Roman"/>
              </a:rPr>
              <a:t>decade,  we</a:t>
            </a:r>
            <a:r>
              <a:rPr sz="2400" spc="385" dirty="0">
                <a:solidFill>
                  <a:srgbClr val="7F007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7F007F"/>
                </a:solidFill>
                <a:latin typeface="Times New Roman"/>
                <a:cs typeface="Times New Roman"/>
              </a:rPr>
              <a:t>see</a:t>
            </a:r>
            <a:r>
              <a:rPr sz="2400" spc="390" dirty="0">
                <a:solidFill>
                  <a:srgbClr val="7F007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7F007F"/>
                </a:solidFill>
                <a:latin typeface="Times New Roman"/>
                <a:cs typeface="Times New Roman"/>
              </a:rPr>
              <a:t>no</a:t>
            </a:r>
            <a:r>
              <a:rPr sz="2400" spc="390" dirty="0">
                <a:solidFill>
                  <a:srgbClr val="7F007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7F007F"/>
                </a:solidFill>
                <a:latin typeface="Times New Roman"/>
                <a:cs typeface="Times New Roman"/>
              </a:rPr>
              <a:t>silver</a:t>
            </a:r>
            <a:r>
              <a:rPr sz="2400" spc="395" dirty="0">
                <a:solidFill>
                  <a:srgbClr val="7F007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7F007F"/>
                </a:solidFill>
                <a:latin typeface="Times New Roman"/>
                <a:cs typeface="Times New Roman"/>
              </a:rPr>
              <a:t>bullet.</a:t>
            </a:r>
            <a:r>
              <a:rPr sz="2400" spc="370" dirty="0">
                <a:solidFill>
                  <a:srgbClr val="7F007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7F007F"/>
                </a:solidFill>
                <a:latin typeface="Times New Roman"/>
                <a:cs typeface="Times New Roman"/>
              </a:rPr>
              <a:t>There</a:t>
            </a:r>
            <a:r>
              <a:rPr sz="2400" spc="380" dirty="0">
                <a:solidFill>
                  <a:srgbClr val="7F007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7F007F"/>
                </a:solidFill>
                <a:latin typeface="Times New Roman"/>
                <a:cs typeface="Times New Roman"/>
              </a:rPr>
              <a:t>is</a:t>
            </a:r>
            <a:r>
              <a:rPr sz="2400" spc="390" dirty="0">
                <a:solidFill>
                  <a:srgbClr val="7F007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7F007F"/>
                </a:solidFill>
                <a:latin typeface="Times New Roman"/>
                <a:cs typeface="Times New Roman"/>
              </a:rPr>
              <a:t>no</a:t>
            </a:r>
            <a:r>
              <a:rPr sz="2400" spc="390" dirty="0">
                <a:solidFill>
                  <a:srgbClr val="7F007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7F007F"/>
                </a:solidFill>
                <a:latin typeface="Times New Roman"/>
                <a:cs typeface="Times New Roman"/>
              </a:rPr>
              <a:t>single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19924" y="5248145"/>
            <a:ext cx="27247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54025" algn="l"/>
                <a:tab pos="2013585" algn="l"/>
                <a:tab pos="2473325" algn="l"/>
              </a:tabLst>
            </a:pPr>
            <a:r>
              <a:rPr sz="2400" dirty="0">
                <a:solidFill>
                  <a:srgbClr val="7F007F"/>
                </a:solidFill>
                <a:latin typeface="Times New Roman"/>
                <a:cs typeface="Times New Roman"/>
              </a:rPr>
              <a:t>in	techn</a:t>
            </a:r>
            <a:r>
              <a:rPr sz="2400" spc="-15" dirty="0">
                <a:solidFill>
                  <a:srgbClr val="7F007F"/>
                </a:solidFill>
                <a:latin typeface="Times New Roman"/>
                <a:cs typeface="Times New Roman"/>
              </a:rPr>
              <a:t>o</a:t>
            </a:r>
            <a:r>
              <a:rPr sz="2400" dirty="0">
                <a:solidFill>
                  <a:srgbClr val="7F007F"/>
                </a:solidFill>
                <a:latin typeface="Times New Roman"/>
                <a:cs typeface="Times New Roman"/>
              </a:rPr>
              <a:t>logy	or	in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64533" y="5248145"/>
            <a:ext cx="257492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868805" algn="l"/>
              </a:tabLst>
            </a:pPr>
            <a:r>
              <a:rPr sz="2400" dirty="0">
                <a:solidFill>
                  <a:srgbClr val="7F007F"/>
                </a:solidFill>
                <a:latin typeface="Times New Roman"/>
                <a:cs typeface="Times New Roman"/>
              </a:rPr>
              <a:t>dev</a:t>
            </a:r>
            <a:r>
              <a:rPr sz="2400" spc="-10" dirty="0">
                <a:solidFill>
                  <a:srgbClr val="7F007F"/>
                </a:solidFill>
                <a:latin typeface="Times New Roman"/>
                <a:cs typeface="Times New Roman"/>
              </a:rPr>
              <a:t>e</a:t>
            </a:r>
            <a:r>
              <a:rPr sz="2400" dirty="0">
                <a:solidFill>
                  <a:srgbClr val="7F007F"/>
                </a:solidFill>
                <a:latin typeface="Times New Roman"/>
                <a:cs typeface="Times New Roman"/>
              </a:rPr>
              <a:t>lop</a:t>
            </a:r>
            <a:r>
              <a:rPr sz="2400" spc="-20" dirty="0">
                <a:solidFill>
                  <a:srgbClr val="7F007F"/>
                </a:solidFill>
                <a:latin typeface="Times New Roman"/>
                <a:cs typeface="Times New Roman"/>
              </a:rPr>
              <a:t>m</a:t>
            </a:r>
            <a:r>
              <a:rPr sz="2400" dirty="0">
                <a:solidFill>
                  <a:srgbClr val="7F007F"/>
                </a:solidFill>
                <a:latin typeface="Times New Roman"/>
                <a:cs typeface="Times New Roman"/>
              </a:rPr>
              <a:t>ent,	</a:t>
            </a:r>
            <a:r>
              <a:rPr sz="2400" spc="-10" dirty="0">
                <a:solidFill>
                  <a:srgbClr val="7F007F"/>
                </a:solidFill>
                <a:latin typeface="Times New Roman"/>
                <a:cs typeface="Times New Roman"/>
              </a:rPr>
              <a:t>e</a:t>
            </a:r>
            <a:r>
              <a:rPr sz="2400" dirty="0">
                <a:solidFill>
                  <a:srgbClr val="7F007F"/>
                </a:solidFill>
                <a:latin typeface="Times New Roman"/>
                <a:cs typeface="Times New Roman"/>
              </a:rPr>
              <a:t>it</a:t>
            </a:r>
            <a:r>
              <a:rPr sz="2400" spc="-15" dirty="0">
                <a:solidFill>
                  <a:srgbClr val="7F007F"/>
                </a:solidFill>
                <a:latin typeface="Times New Roman"/>
                <a:cs typeface="Times New Roman"/>
              </a:rPr>
              <a:t>h</a:t>
            </a:r>
            <a:r>
              <a:rPr sz="2400" dirty="0">
                <a:solidFill>
                  <a:srgbClr val="7F007F"/>
                </a:solidFill>
                <a:latin typeface="Times New Roman"/>
                <a:cs typeface="Times New Roman"/>
              </a:rPr>
              <a:t>er  </a:t>
            </a:r>
            <a:r>
              <a:rPr sz="2400" spc="-5" dirty="0">
                <a:solidFill>
                  <a:srgbClr val="7F007F"/>
                </a:solidFill>
                <a:latin typeface="Times New Roman"/>
                <a:cs typeface="Times New Roman"/>
              </a:rPr>
              <a:t>management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637528" y="5613905"/>
            <a:ext cx="12846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7F007F"/>
                </a:solidFill>
                <a:latin typeface="Times New Roman"/>
                <a:cs typeface="Times New Roman"/>
              </a:rPr>
              <a:t>tech</a:t>
            </a:r>
            <a:r>
              <a:rPr sz="2400" spc="-15" dirty="0">
                <a:solidFill>
                  <a:srgbClr val="7F007F"/>
                </a:solidFill>
                <a:latin typeface="Times New Roman"/>
                <a:cs typeface="Times New Roman"/>
              </a:rPr>
              <a:t>n</a:t>
            </a:r>
            <a:r>
              <a:rPr sz="2400" dirty="0">
                <a:solidFill>
                  <a:srgbClr val="7F007F"/>
                </a:solidFill>
                <a:latin typeface="Times New Roman"/>
                <a:cs typeface="Times New Roman"/>
              </a:rPr>
              <a:t>iq</a:t>
            </a:r>
            <a:r>
              <a:rPr sz="2400" spc="-15" dirty="0">
                <a:solidFill>
                  <a:srgbClr val="7F007F"/>
                </a:solidFill>
                <a:latin typeface="Times New Roman"/>
                <a:cs typeface="Times New Roman"/>
              </a:rPr>
              <a:t>u</a:t>
            </a:r>
            <a:r>
              <a:rPr sz="2400" spc="-10" dirty="0">
                <a:solidFill>
                  <a:srgbClr val="7F007F"/>
                </a:solidFill>
                <a:latin typeface="Times New Roman"/>
                <a:cs typeface="Times New Roman"/>
              </a:rPr>
              <a:t>e</a:t>
            </a:r>
            <a:r>
              <a:rPr sz="2400" dirty="0">
                <a:solidFill>
                  <a:srgbClr val="7F007F"/>
                </a:solidFill>
                <a:latin typeface="Times New Roman"/>
                <a:cs typeface="Times New Roman"/>
              </a:rPr>
              <a:t>,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14867" y="5613905"/>
            <a:ext cx="11049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86765" algn="l"/>
              </a:tabLst>
            </a:pPr>
            <a:r>
              <a:rPr sz="2400" dirty="0">
                <a:solidFill>
                  <a:srgbClr val="7F007F"/>
                </a:solidFill>
                <a:latin typeface="Times New Roman"/>
                <a:cs typeface="Times New Roman"/>
              </a:rPr>
              <a:t>th</a:t>
            </a:r>
            <a:r>
              <a:rPr sz="2400" spc="-10" dirty="0">
                <a:solidFill>
                  <a:srgbClr val="7F007F"/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rgbClr val="7F007F"/>
                </a:solidFill>
                <a:latin typeface="Times New Roman"/>
                <a:cs typeface="Times New Roman"/>
              </a:rPr>
              <a:t>t	by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610851" y="5613905"/>
            <a:ext cx="6362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7F007F"/>
                </a:solidFill>
                <a:latin typeface="Times New Roman"/>
                <a:cs typeface="Times New Roman"/>
              </a:rPr>
              <a:t>itself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64533" y="5978141"/>
            <a:ext cx="5481320" cy="1121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99800"/>
              </a:lnSpc>
              <a:spcBef>
                <a:spcPts val="105"/>
              </a:spcBef>
            </a:pPr>
            <a:r>
              <a:rPr sz="2400" spc="-5" dirty="0">
                <a:solidFill>
                  <a:srgbClr val="7F007F"/>
                </a:solidFill>
                <a:latin typeface="Times New Roman"/>
                <a:cs typeface="Times New Roman"/>
              </a:rPr>
              <a:t>promises even </a:t>
            </a:r>
            <a:r>
              <a:rPr sz="2400" dirty="0">
                <a:solidFill>
                  <a:srgbClr val="7F007F"/>
                </a:solidFill>
                <a:latin typeface="Times New Roman"/>
                <a:cs typeface="Times New Roman"/>
              </a:rPr>
              <a:t>one </a:t>
            </a:r>
            <a:r>
              <a:rPr sz="2400" spc="-5" dirty="0">
                <a:solidFill>
                  <a:srgbClr val="7F007F"/>
                </a:solidFill>
                <a:latin typeface="Times New Roman"/>
                <a:cs typeface="Times New Roman"/>
              </a:rPr>
              <a:t>order </a:t>
            </a:r>
            <a:r>
              <a:rPr sz="2400" dirty="0">
                <a:solidFill>
                  <a:srgbClr val="7F007F"/>
                </a:solidFill>
                <a:latin typeface="Times New Roman"/>
                <a:cs typeface="Times New Roman"/>
              </a:rPr>
              <a:t>of </a:t>
            </a:r>
            <a:r>
              <a:rPr sz="2400" spc="-5" dirty="0">
                <a:solidFill>
                  <a:srgbClr val="7F007F"/>
                </a:solidFill>
                <a:latin typeface="Times New Roman"/>
                <a:cs typeface="Times New Roman"/>
              </a:rPr>
              <a:t>magnitude  improvement </a:t>
            </a:r>
            <a:r>
              <a:rPr sz="2400" dirty="0">
                <a:solidFill>
                  <a:srgbClr val="7F007F"/>
                </a:solidFill>
                <a:latin typeface="Times New Roman"/>
                <a:cs typeface="Times New Roman"/>
              </a:rPr>
              <a:t>in </a:t>
            </a:r>
            <a:r>
              <a:rPr sz="2400" spc="-5" dirty="0">
                <a:solidFill>
                  <a:srgbClr val="7F007F"/>
                </a:solidFill>
                <a:latin typeface="Times New Roman"/>
                <a:cs typeface="Times New Roman"/>
              </a:rPr>
              <a:t>productivity, </a:t>
            </a:r>
            <a:r>
              <a:rPr sz="2400" dirty="0">
                <a:solidFill>
                  <a:srgbClr val="7F007F"/>
                </a:solidFill>
                <a:latin typeface="Times New Roman"/>
                <a:cs typeface="Times New Roman"/>
              </a:rPr>
              <a:t>in </a:t>
            </a:r>
            <a:r>
              <a:rPr sz="2400" spc="-10" dirty="0">
                <a:solidFill>
                  <a:srgbClr val="7F007F"/>
                </a:solidFill>
                <a:latin typeface="Times New Roman"/>
                <a:cs typeface="Times New Roman"/>
              </a:rPr>
              <a:t>reliability  </a:t>
            </a:r>
            <a:r>
              <a:rPr sz="2400" dirty="0">
                <a:solidFill>
                  <a:srgbClr val="7F007F"/>
                </a:solidFill>
                <a:latin typeface="Times New Roman"/>
                <a:cs typeface="Times New Roman"/>
              </a:rPr>
              <a:t>and in</a:t>
            </a:r>
            <a:r>
              <a:rPr sz="2400" spc="-5" dirty="0">
                <a:solidFill>
                  <a:srgbClr val="7F007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7F007F"/>
                </a:solidFill>
                <a:latin typeface="Times New Roman"/>
                <a:cs typeface="Times New Roman"/>
              </a:rPr>
              <a:t>simplicity.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61993" y="1653539"/>
            <a:ext cx="8610600" cy="0"/>
          </a:xfrm>
          <a:custGeom>
            <a:avLst/>
            <a:gdLst/>
            <a:ahLst/>
            <a:cxnLst/>
            <a:rect l="l" t="t" r="r" b="b"/>
            <a:pathLst>
              <a:path w="8610600">
                <a:moveTo>
                  <a:pt x="0" y="0"/>
                </a:moveTo>
                <a:lnTo>
                  <a:pt x="8610605" y="0"/>
                </a:lnTo>
              </a:path>
            </a:pathLst>
          </a:custGeom>
          <a:ln w="571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9"/>
              </a:lnSpc>
            </a:pPr>
            <a:r>
              <a:rPr spc="-5" dirty="0"/>
              <a:t>Software Engineering </a:t>
            </a:r>
            <a:r>
              <a:rPr spc="-10" dirty="0"/>
              <a:t>(3</a:t>
            </a:r>
            <a:r>
              <a:rPr sz="750" spc="-15" baseline="22222" dirty="0"/>
              <a:t>rd </a:t>
            </a:r>
            <a:r>
              <a:rPr sz="800" spc="-5" dirty="0"/>
              <a:t>ed.), </a:t>
            </a:r>
            <a:r>
              <a:rPr sz="800" dirty="0"/>
              <a:t>By K.K </a:t>
            </a:r>
            <a:r>
              <a:rPr sz="800" spc="-5" dirty="0"/>
              <a:t>Aggarwal </a:t>
            </a:r>
            <a:r>
              <a:rPr sz="800" dirty="0"/>
              <a:t>&amp; </a:t>
            </a:r>
            <a:r>
              <a:rPr sz="800" spc="-5" dirty="0"/>
              <a:t>Yogesh </a:t>
            </a:r>
            <a:r>
              <a:rPr sz="800" dirty="0"/>
              <a:t>Singh, </a:t>
            </a:r>
            <a:r>
              <a:rPr sz="800" spc="-5" dirty="0"/>
              <a:t>Copyright </a:t>
            </a:r>
            <a:r>
              <a:rPr sz="800" dirty="0"/>
              <a:t>© </a:t>
            </a:r>
            <a:r>
              <a:rPr sz="800" spc="-5" dirty="0"/>
              <a:t>New </a:t>
            </a:r>
            <a:r>
              <a:rPr sz="800" spc="-10" dirty="0"/>
              <a:t>Age </a:t>
            </a:r>
            <a:r>
              <a:rPr sz="800" spc="-5" dirty="0"/>
              <a:t>International Publishers,</a:t>
            </a:r>
            <a:r>
              <a:rPr sz="800" spc="75" dirty="0"/>
              <a:t> </a:t>
            </a:r>
            <a:r>
              <a:rPr sz="800" spc="-5" dirty="0"/>
              <a:t>2007</a:t>
            </a:r>
            <a:endParaRPr sz="800"/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45"/>
              </a:lnSpc>
            </a:pPr>
            <a:fld id="{81D60167-4931-47E6-BA6A-407CBD079E47}" type="slidenum">
              <a:rPr dirty="0"/>
              <a:pPr marL="25400">
                <a:lnSpc>
                  <a:spcPts val="1445"/>
                </a:lnSpc>
              </a:pPr>
              <a:t>18</a:t>
            </a:fld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33996" y="790447"/>
            <a:ext cx="33096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80" dirty="0"/>
              <a:t>“No </a:t>
            </a:r>
            <a:r>
              <a:rPr spc="-210" dirty="0"/>
              <a:t>Silver</a:t>
            </a:r>
            <a:r>
              <a:rPr spc="-555" dirty="0"/>
              <a:t> </a:t>
            </a:r>
            <a:r>
              <a:rPr spc="-190" dirty="0"/>
              <a:t>Bullet</a:t>
            </a:r>
            <a:r>
              <a:rPr b="1" spc="-190" dirty="0">
                <a:latin typeface="Times New Roman"/>
                <a:cs typeface="Times New Roman"/>
              </a:rPr>
              <a:t>”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40149" y="2386075"/>
            <a:ext cx="8555355" cy="39789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6830" marR="82550" algn="just">
              <a:lnSpc>
                <a:spcPct val="99800"/>
              </a:lnSpc>
              <a:spcBef>
                <a:spcPts val="105"/>
              </a:spcBef>
            </a:pPr>
            <a:r>
              <a:rPr sz="2400" spc="-5" dirty="0">
                <a:solidFill>
                  <a:srgbClr val="7F007F"/>
                </a:solidFill>
                <a:latin typeface="Times New Roman"/>
                <a:cs typeface="Times New Roman"/>
              </a:rPr>
              <a:t>The </a:t>
            </a:r>
            <a:r>
              <a:rPr sz="2400" dirty="0">
                <a:solidFill>
                  <a:srgbClr val="7F007F"/>
                </a:solidFill>
                <a:latin typeface="Times New Roman"/>
                <a:cs typeface="Times New Roman"/>
              </a:rPr>
              <a:t>hard </a:t>
            </a:r>
            <a:r>
              <a:rPr sz="2400" spc="-10" dirty="0">
                <a:solidFill>
                  <a:srgbClr val="7F007F"/>
                </a:solidFill>
                <a:latin typeface="Times New Roman"/>
                <a:cs typeface="Times New Roman"/>
              </a:rPr>
              <a:t>part </a:t>
            </a:r>
            <a:r>
              <a:rPr sz="2400" dirty="0">
                <a:solidFill>
                  <a:srgbClr val="7F007F"/>
                </a:solidFill>
                <a:latin typeface="Times New Roman"/>
                <a:cs typeface="Times New Roman"/>
              </a:rPr>
              <a:t>of </a:t>
            </a:r>
            <a:r>
              <a:rPr sz="2400" spc="-5" dirty="0">
                <a:solidFill>
                  <a:srgbClr val="7F007F"/>
                </a:solidFill>
                <a:latin typeface="Times New Roman"/>
                <a:cs typeface="Times New Roman"/>
              </a:rPr>
              <a:t>building software is </a:t>
            </a:r>
            <a:r>
              <a:rPr sz="2400" dirty="0">
                <a:solidFill>
                  <a:srgbClr val="7F007F"/>
                </a:solidFill>
                <a:latin typeface="Times New Roman"/>
                <a:cs typeface="Times New Roman"/>
              </a:rPr>
              <a:t>the </a:t>
            </a:r>
            <a:r>
              <a:rPr sz="2400" spc="-5" dirty="0">
                <a:solidFill>
                  <a:srgbClr val="7F007F"/>
                </a:solidFill>
                <a:latin typeface="Times New Roman"/>
                <a:cs typeface="Times New Roman"/>
              </a:rPr>
              <a:t>specification, design </a:t>
            </a:r>
            <a:r>
              <a:rPr sz="2400" dirty="0">
                <a:solidFill>
                  <a:srgbClr val="7F007F"/>
                </a:solidFill>
                <a:latin typeface="Times New Roman"/>
                <a:cs typeface="Times New Roman"/>
              </a:rPr>
              <a:t>and  </a:t>
            </a:r>
            <a:r>
              <a:rPr sz="2400" spc="-5" dirty="0">
                <a:solidFill>
                  <a:srgbClr val="7F007F"/>
                </a:solidFill>
                <a:latin typeface="Times New Roman"/>
                <a:cs typeface="Times New Roman"/>
              </a:rPr>
              <a:t>testing </a:t>
            </a:r>
            <a:r>
              <a:rPr sz="2400" dirty="0">
                <a:solidFill>
                  <a:srgbClr val="7F007F"/>
                </a:solidFill>
                <a:latin typeface="Times New Roman"/>
                <a:cs typeface="Times New Roman"/>
              </a:rPr>
              <a:t>of this </a:t>
            </a:r>
            <a:r>
              <a:rPr sz="2400" spc="-5" dirty="0">
                <a:solidFill>
                  <a:srgbClr val="7F007F"/>
                </a:solidFill>
                <a:latin typeface="Times New Roman"/>
                <a:cs typeface="Times New Roman"/>
              </a:rPr>
              <a:t>conceptual construct, </a:t>
            </a:r>
            <a:r>
              <a:rPr sz="2400" dirty="0">
                <a:solidFill>
                  <a:srgbClr val="7F007F"/>
                </a:solidFill>
                <a:latin typeface="Times New Roman"/>
                <a:cs typeface="Times New Roman"/>
              </a:rPr>
              <a:t>not </a:t>
            </a:r>
            <a:r>
              <a:rPr sz="2400" spc="-5" dirty="0">
                <a:solidFill>
                  <a:srgbClr val="7F007F"/>
                </a:solidFill>
                <a:latin typeface="Times New Roman"/>
                <a:cs typeface="Times New Roman"/>
              </a:rPr>
              <a:t>the labour </a:t>
            </a:r>
            <a:r>
              <a:rPr sz="2400" dirty="0">
                <a:solidFill>
                  <a:srgbClr val="7F007F"/>
                </a:solidFill>
                <a:latin typeface="Times New Roman"/>
                <a:cs typeface="Times New Roman"/>
              </a:rPr>
              <a:t>of </a:t>
            </a:r>
            <a:r>
              <a:rPr sz="2400" spc="-5" dirty="0">
                <a:solidFill>
                  <a:srgbClr val="7F007F"/>
                </a:solidFill>
                <a:latin typeface="Times New Roman"/>
                <a:cs typeface="Times New Roman"/>
              </a:rPr>
              <a:t>representing it  </a:t>
            </a:r>
            <a:r>
              <a:rPr sz="2400" dirty="0">
                <a:solidFill>
                  <a:srgbClr val="7F007F"/>
                </a:solidFill>
                <a:latin typeface="Times New Roman"/>
                <a:cs typeface="Times New Roman"/>
              </a:rPr>
              <a:t>and </a:t>
            </a:r>
            <a:r>
              <a:rPr sz="2400" spc="-5" dirty="0">
                <a:solidFill>
                  <a:srgbClr val="7F007F"/>
                </a:solidFill>
                <a:latin typeface="Times New Roman"/>
                <a:cs typeface="Times New Roman"/>
              </a:rPr>
              <a:t>testing the correctness </a:t>
            </a:r>
            <a:r>
              <a:rPr sz="2400" dirty="0">
                <a:solidFill>
                  <a:srgbClr val="7F007F"/>
                </a:solidFill>
                <a:latin typeface="Times New Roman"/>
                <a:cs typeface="Times New Roman"/>
              </a:rPr>
              <a:t>of</a:t>
            </a:r>
            <a:r>
              <a:rPr sz="2400" spc="-15" dirty="0">
                <a:solidFill>
                  <a:srgbClr val="7F007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7F007F"/>
                </a:solidFill>
                <a:latin typeface="Times New Roman"/>
                <a:cs typeface="Times New Roman"/>
              </a:rPr>
              <a:t>representation.</a:t>
            </a:r>
            <a:endParaRPr sz="2400">
              <a:latin typeface="Times New Roman"/>
              <a:cs typeface="Times New Roman"/>
            </a:endParaRPr>
          </a:p>
          <a:p>
            <a:pPr marL="50165" marR="5080" algn="just">
              <a:lnSpc>
                <a:spcPct val="99900"/>
              </a:lnSpc>
              <a:spcBef>
                <a:spcPts val="1920"/>
              </a:spcBef>
            </a:pPr>
            <a:r>
              <a:rPr sz="2400" spc="-15" dirty="0">
                <a:solidFill>
                  <a:srgbClr val="0000FF"/>
                </a:solidFill>
                <a:latin typeface="Times New Roman"/>
                <a:cs typeface="Times New Roman"/>
              </a:rPr>
              <a:t>We </a:t>
            </a:r>
            <a:r>
              <a:rPr sz="2400" spc="-5" dirty="0">
                <a:solidFill>
                  <a:srgbClr val="0000FF"/>
                </a:solidFill>
                <a:latin typeface="Times New Roman"/>
                <a:cs typeface="Times New Roman"/>
              </a:rPr>
              <a:t>still make syntax </a:t>
            </a:r>
            <a:r>
              <a:rPr sz="2400" dirty="0">
                <a:solidFill>
                  <a:srgbClr val="0000FF"/>
                </a:solidFill>
                <a:latin typeface="Times New Roman"/>
                <a:cs typeface="Times New Roman"/>
              </a:rPr>
              <a:t>errors, to be sure, but they </a:t>
            </a:r>
            <a:r>
              <a:rPr sz="2400" spc="-5" dirty="0">
                <a:solidFill>
                  <a:srgbClr val="0000FF"/>
                </a:solidFill>
                <a:latin typeface="Times New Roman"/>
                <a:cs typeface="Times New Roman"/>
              </a:rPr>
              <a:t>are trivial as  compared to the conceptual errors (logic errors) </a:t>
            </a:r>
            <a:r>
              <a:rPr sz="2400" dirty="0">
                <a:solidFill>
                  <a:srgbClr val="0000FF"/>
                </a:solidFill>
                <a:latin typeface="Times New Roman"/>
                <a:cs typeface="Times New Roman"/>
              </a:rPr>
              <a:t>in </a:t>
            </a:r>
            <a:r>
              <a:rPr sz="2400" spc="-5" dirty="0">
                <a:solidFill>
                  <a:srgbClr val="0000FF"/>
                </a:solidFill>
                <a:latin typeface="Times New Roman"/>
                <a:cs typeface="Times New Roman"/>
              </a:rPr>
              <a:t>most systems. </a:t>
            </a:r>
            <a:r>
              <a:rPr sz="2400" spc="59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Times New Roman"/>
                <a:cs typeface="Times New Roman"/>
              </a:rPr>
              <a:t>That </a:t>
            </a:r>
            <a:r>
              <a:rPr sz="2400" dirty="0">
                <a:solidFill>
                  <a:srgbClr val="0000FF"/>
                </a:solidFill>
                <a:latin typeface="Times New Roman"/>
                <a:cs typeface="Times New Roman"/>
              </a:rPr>
              <a:t>is </a:t>
            </a:r>
            <a:r>
              <a:rPr sz="2400" spc="-5" dirty="0">
                <a:solidFill>
                  <a:srgbClr val="0000FF"/>
                </a:solidFill>
                <a:latin typeface="Times New Roman"/>
                <a:cs typeface="Times New Roman"/>
              </a:rPr>
              <a:t>why, building software </a:t>
            </a:r>
            <a:r>
              <a:rPr sz="2400" dirty="0">
                <a:solidFill>
                  <a:srgbClr val="0000FF"/>
                </a:solidFill>
                <a:latin typeface="Times New Roman"/>
                <a:cs typeface="Times New Roman"/>
              </a:rPr>
              <a:t>is </a:t>
            </a:r>
            <a:r>
              <a:rPr sz="2400" spc="-5" dirty="0">
                <a:solidFill>
                  <a:srgbClr val="0000FF"/>
                </a:solidFill>
                <a:latin typeface="Times New Roman"/>
                <a:cs typeface="Times New Roman"/>
              </a:rPr>
              <a:t>always </a:t>
            </a:r>
            <a:r>
              <a:rPr sz="2400" dirty="0">
                <a:solidFill>
                  <a:srgbClr val="0000FF"/>
                </a:solidFill>
                <a:latin typeface="Times New Roman"/>
                <a:cs typeface="Times New Roman"/>
              </a:rPr>
              <a:t>hard and </a:t>
            </a:r>
            <a:r>
              <a:rPr sz="2400" spc="-5" dirty="0">
                <a:solidFill>
                  <a:srgbClr val="0000FF"/>
                </a:solidFill>
                <a:latin typeface="Times New Roman"/>
                <a:cs typeface="Times New Roman"/>
              </a:rPr>
              <a:t>there </a:t>
            </a:r>
            <a:r>
              <a:rPr sz="2400" dirty="0">
                <a:solidFill>
                  <a:srgbClr val="0000FF"/>
                </a:solidFill>
                <a:latin typeface="Times New Roman"/>
                <a:cs typeface="Times New Roman"/>
              </a:rPr>
              <a:t>is </a:t>
            </a:r>
            <a:r>
              <a:rPr sz="2400" spc="-5" dirty="0">
                <a:solidFill>
                  <a:srgbClr val="0000FF"/>
                </a:solidFill>
                <a:latin typeface="Times New Roman"/>
                <a:cs typeface="Times New Roman"/>
              </a:rPr>
              <a:t>inherently  </a:t>
            </a:r>
            <a:r>
              <a:rPr sz="2400" dirty="0">
                <a:solidFill>
                  <a:srgbClr val="0000FF"/>
                </a:solidFill>
                <a:latin typeface="Times New Roman"/>
                <a:cs typeface="Times New Roman"/>
              </a:rPr>
              <a:t>no </a:t>
            </a:r>
            <a:r>
              <a:rPr sz="2400" spc="-5" dirty="0">
                <a:solidFill>
                  <a:srgbClr val="0000FF"/>
                </a:solidFill>
                <a:latin typeface="Times New Roman"/>
                <a:cs typeface="Times New Roman"/>
              </a:rPr>
              <a:t>silver bullet.</a:t>
            </a:r>
            <a:endParaRPr sz="2400">
              <a:latin typeface="Times New Roman"/>
              <a:cs typeface="Times New Roman"/>
            </a:endParaRPr>
          </a:p>
          <a:p>
            <a:pPr marL="82550" marR="1937385" indent="-70485">
              <a:lnSpc>
                <a:spcPct val="152900"/>
              </a:lnSpc>
              <a:spcBef>
                <a:spcPts val="265"/>
              </a:spcBef>
            </a:pPr>
            <a:r>
              <a:rPr sz="2400" spc="-5" dirty="0">
                <a:solidFill>
                  <a:srgbClr val="990000"/>
                </a:solidFill>
                <a:latin typeface="Times New Roman"/>
                <a:cs typeface="Times New Roman"/>
              </a:rPr>
              <a:t>While there </a:t>
            </a:r>
            <a:r>
              <a:rPr sz="2400" dirty="0">
                <a:solidFill>
                  <a:srgbClr val="990000"/>
                </a:solidFill>
                <a:latin typeface="Times New Roman"/>
                <a:cs typeface="Times New Roman"/>
              </a:rPr>
              <a:t>is no </a:t>
            </a:r>
            <a:r>
              <a:rPr sz="2400" spc="-5" dirty="0">
                <a:solidFill>
                  <a:srgbClr val="990000"/>
                </a:solidFill>
                <a:latin typeface="Times New Roman"/>
                <a:cs typeface="Times New Roman"/>
              </a:rPr>
              <a:t>royal road, there </a:t>
            </a:r>
            <a:r>
              <a:rPr sz="2400" dirty="0">
                <a:solidFill>
                  <a:srgbClr val="990000"/>
                </a:solidFill>
                <a:latin typeface="Times New Roman"/>
                <a:cs typeface="Times New Roman"/>
              </a:rPr>
              <a:t>is a </a:t>
            </a:r>
            <a:r>
              <a:rPr sz="2400" spc="-5" dirty="0">
                <a:solidFill>
                  <a:srgbClr val="990000"/>
                </a:solidFill>
                <a:latin typeface="Times New Roman"/>
                <a:cs typeface="Times New Roman"/>
              </a:rPr>
              <a:t>path forward.  </a:t>
            </a:r>
            <a:r>
              <a:rPr sz="2400" spc="-5" dirty="0">
                <a:solidFill>
                  <a:srgbClr val="7F0000"/>
                </a:solidFill>
                <a:latin typeface="Times New Roman"/>
                <a:cs typeface="Times New Roman"/>
              </a:rPr>
              <a:t>Is reusability </a:t>
            </a:r>
            <a:r>
              <a:rPr sz="2400" dirty="0">
                <a:solidFill>
                  <a:srgbClr val="7F0000"/>
                </a:solidFill>
                <a:latin typeface="Times New Roman"/>
                <a:cs typeface="Times New Roman"/>
              </a:rPr>
              <a:t>(and open source) </a:t>
            </a:r>
            <a:r>
              <a:rPr sz="2400" spc="-5" dirty="0">
                <a:solidFill>
                  <a:srgbClr val="7F0000"/>
                </a:solidFill>
                <a:latin typeface="Times New Roman"/>
                <a:cs typeface="Times New Roman"/>
              </a:rPr>
              <a:t>the </a:t>
            </a:r>
            <a:r>
              <a:rPr sz="2400" dirty="0">
                <a:solidFill>
                  <a:srgbClr val="7F0000"/>
                </a:solidFill>
                <a:latin typeface="Times New Roman"/>
                <a:cs typeface="Times New Roman"/>
              </a:rPr>
              <a:t>new </a:t>
            </a:r>
            <a:r>
              <a:rPr sz="2400" spc="-5" dirty="0">
                <a:solidFill>
                  <a:srgbClr val="7F0000"/>
                </a:solidFill>
                <a:latin typeface="Times New Roman"/>
                <a:cs typeface="Times New Roman"/>
              </a:rPr>
              <a:t>silver</a:t>
            </a:r>
            <a:r>
              <a:rPr sz="2400" spc="-70" dirty="0">
                <a:solidFill>
                  <a:srgbClr val="7F000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7F0000"/>
                </a:solidFill>
                <a:latin typeface="Times New Roman"/>
                <a:cs typeface="Times New Roman"/>
              </a:rPr>
              <a:t>bullet?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61993" y="1670304"/>
            <a:ext cx="8610600" cy="0"/>
          </a:xfrm>
          <a:custGeom>
            <a:avLst/>
            <a:gdLst/>
            <a:ahLst/>
            <a:cxnLst/>
            <a:rect l="l" t="t" r="r" b="b"/>
            <a:pathLst>
              <a:path w="8610600">
                <a:moveTo>
                  <a:pt x="0" y="0"/>
                </a:moveTo>
                <a:lnTo>
                  <a:pt x="8610605" y="0"/>
                </a:lnTo>
              </a:path>
            </a:pathLst>
          </a:custGeom>
          <a:ln w="571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9"/>
              </a:lnSpc>
            </a:pPr>
            <a:r>
              <a:rPr spc="-5" dirty="0"/>
              <a:t>Software Engineering </a:t>
            </a:r>
            <a:r>
              <a:rPr spc="-10" dirty="0"/>
              <a:t>(3</a:t>
            </a:r>
            <a:r>
              <a:rPr sz="750" spc="-15" baseline="22222" dirty="0"/>
              <a:t>rd </a:t>
            </a:r>
            <a:r>
              <a:rPr sz="800" spc="-5" dirty="0"/>
              <a:t>ed.), </a:t>
            </a:r>
            <a:r>
              <a:rPr sz="800" dirty="0"/>
              <a:t>By K.K </a:t>
            </a:r>
            <a:r>
              <a:rPr sz="800" spc="-5" dirty="0"/>
              <a:t>Aggarwal </a:t>
            </a:r>
            <a:r>
              <a:rPr sz="800" dirty="0"/>
              <a:t>&amp; </a:t>
            </a:r>
            <a:r>
              <a:rPr sz="800" spc="-5" dirty="0"/>
              <a:t>Yogesh </a:t>
            </a:r>
            <a:r>
              <a:rPr sz="800" dirty="0"/>
              <a:t>Singh, </a:t>
            </a:r>
            <a:r>
              <a:rPr sz="800" spc="-5" dirty="0"/>
              <a:t>Copyright </a:t>
            </a:r>
            <a:r>
              <a:rPr sz="800" dirty="0"/>
              <a:t>© </a:t>
            </a:r>
            <a:r>
              <a:rPr sz="800" spc="-5" dirty="0"/>
              <a:t>New </a:t>
            </a:r>
            <a:r>
              <a:rPr sz="800" spc="-10" dirty="0"/>
              <a:t>Age </a:t>
            </a:r>
            <a:r>
              <a:rPr sz="800" spc="-5" dirty="0"/>
              <a:t>International Publishers,</a:t>
            </a:r>
            <a:r>
              <a:rPr sz="800" spc="75" dirty="0"/>
              <a:t> </a:t>
            </a:r>
            <a:r>
              <a:rPr sz="800" spc="-5" dirty="0"/>
              <a:t>2007</a:t>
            </a:r>
            <a:endParaRPr sz="80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45"/>
              </a:lnSpc>
            </a:pPr>
            <a:fld id="{81D60167-4931-47E6-BA6A-407CBD079E47}" type="slidenum">
              <a:rPr dirty="0"/>
              <a:pPr marL="25400">
                <a:lnSpc>
                  <a:spcPts val="1445"/>
                </a:lnSpc>
              </a:pPr>
              <a:t>19</a:t>
            </a:fld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07404" y="714241"/>
            <a:ext cx="52431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75" dirty="0"/>
              <a:t>Why </a:t>
            </a:r>
            <a:r>
              <a:rPr spc="-160" dirty="0"/>
              <a:t>Software </a:t>
            </a:r>
            <a:r>
              <a:rPr spc="-250" dirty="0"/>
              <a:t>Engineering</a:t>
            </a:r>
            <a:r>
              <a:rPr spc="-200" dirty="0"/>
              <a:t> </a:t>
            </a:r>
            <a:r>
              <a:rPr spc="-484" dirty="0"/>
              <a:t>?</a:t>
            </a:r>
          </a:p>
        </p:txBody>
      </p:sp>
      <p:sp>
        <p:nvSpPr>
          <p:cNvPr id="3" name="object 3"/>
          <p:cNvSpPr/>
          <p:nvPr/>
        </p:nvSpPr>
        <p:spPr>
          <a:xfrm>
            <a:off x="3634740" y="4783836"/>
            <a:ext cx="632460" cy="855344"/>
          </a:xfrm>
          <a:custGeom>
            <a:avLst/>
            <a:gdLst/>
            <a:ahLst/>
            <a:cxnLst/>
            <a:rect l="l" t="t" r="r" b="b"/>
            <a:pathLst>
              <a:path w="632460" h="855345">
                <a:moveTo>
                  <a:pt x="554642" y="699215"/>
                </a:moveTo>
                <a:lnTo>
                  <a:pt x="45720" y="0"/>
                </a:lnTo>
                <a:lnTo>
                  <a:pt x="0" y="33528"/>
                </a:lnTo>
                <a:lnTo>
                  <a:pt x="508747" y="732502"/>
                </a:lnTo>
                <a:lnTo>
                  <a:pt x="554642" y="699215"/>
                </a:lnTo>
                <a:close/>
              </a:path>
              <a:path w="632460" h="855345">
                <a:moveTo>
                  <a:pt x="571500" y="823395"/>
                </a:moveTo>
                <a:lnTo>
                  <a:pt x="571500" y="722376"/>
                </a:lnTo>
                <a:lnTo>
                  <a:pt x="525780" y="755904"/>
                </a:lnTo>
                <a:lnTo>
                  <a:pt x="508747" y="732502"/>
                </a:lnTo>
                <a:lnTo>
                  <a:pt x="461772" y="766572"/>
                </a:lnTo>
                <a:lnTo>
                  <a:pt x="571500" y="823395"/>
                </a:lnTo>
                <a:close/>
              </a:path>
              <a:path w="632460" h="855345">
                <a:moveTo>
                  <a:pt x="571500" y="722376"/>
                </a:moveTo>
                <a:lnTo>
                  <a:pt x="554642" y="699215"/>
                </a:lnTo>
                <a:lnTo>
                  <a:pt x="508747" y="732502"/>
                </a:lnTo>
                <a:lnTo>
                  <a:pt x="525780" y="755904"/>
                </a:lnTo>
                <a:lnTo>
                  <a:pt x="571500" y="722376"/>
                </a:lnTo>
                <a:close/>
              </a:path>
              <a:path w="632460" h="855345">
                <a:moveTo>
                  <a:pt x="632460" y="854964"/>
                </a:moveTo>
                <a:lnTo>
                  <a:pt x="600456" y="665988"/>
                </a:lnTo>
                <a:lnTo>
                  <a:pt x="554642" y="699215"/>
                </a:lnTo>
                <a:lnTo>
                  <a:pt x="571500" y="722376"/>
                </a:lnTo>
                <a:lnTo>
                  <a:pt x="571500" y="823395"/>
                </a:lnTo>
                <a:lnTo>
                  <a:pt x="632460" y="85496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202938" y="5813549"/>
            <a:ext cx="25317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Times New Roman"/>
                <a:cs typeface="Times New Roman"/>
              </a:rPr>
              <a:t>Ready </a:t>
            </a:r>
            <a:r>
              <a:rPr sz="2800" dirty="0">
                <a:latin typeface="Times New Roman"/>
                <a:cs typeface="Times New Roman"/>
              </a:rPr>
              <a:t>for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change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0733" y="2399791"/>
            <a:ext cx="6817359" cy="21526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26745" indent="-582295">
              <a:lnSpc>
                <a:spcPct val="100000"/>
              </a:lnSpc>
              <a:spcBef>
                <a:spcPts val="95"/>
              </a:spcBef>
              <a:buFont typeface="DejaVu Sans"/>
              <a:buChar char="❖"/>
              <a:tabLst>
                <a:tab pos="626745" algn="l"/>
                <a:tab pos="627380" algn="l"/>
              </a:tabLst>
            </a:pPr>
            <a:r>
              <a:rPr sz="2800" spc="-5" dirty="0">
                <a:latin typeface="Times New Roman"/>
                <a:cs typeface="Times New Roman"/>
              </a:rPr>
              <a:t>Change in nature &amp; complexity </a:t>
            </a:r>
            <a:r>
              <a:rPr sz="2800" dirty="0">
                <a:latin typeface="Times New Roman"/>
                <a:cs typeface="Times New Roman"/>
              </a:rPr>
              <a:t>of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software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har char="❖"/>
            </a:pPr>
            <a:endParaRPr sz="2950">
              <a:latin typeface="Times New Roman"/>
              <a:cs typeface="Times New Roman"/>
            </a:endParaRPr>
          </a:p>
          <a:p>
            <a:pPr marL="672465" indent="-659765">
              <a:lnSpc>
                <a:spcPct val="100000"/>
              </a:lnSpc>
              <a:buFont typeface="DejaVu Sans"/>
              <a:buChar char="❖"/>
              <a:tabLst>
                <a:tab pos="672465" algn="l"/>
                <a:tab pos="673100" algn="l"/>
              </a:tabLst>
            </a:pPr>
            <a:r>
              <a:rPr sz="2800" spc="-5" dirty="0">
                <a:solidFill>
                  <a:srgbClr val="990000"/>
                </a:solidFill>
                <a:latin typeface="Times New Roman"/>
                <a:cs typeface="Times New Roman"/>
              </a:rPr>
              <a:t>Concept </a:t>
            </a:r>
            <a:r>
              <a:rPr sz="2800" spc="-10" dirty="0">
                <a:solidFill>
                  <a:srgbClr val="990000"/>
                </a:solidFill>
                <a:latin typeface="Times New Roman"/>
                <a:cs typeface="Times New Roman"/>
              </a:rPr>
              <a:t>of </a:t>
            </a:r>
            <a:r>
              <a:rPr sz="2800" dirty="0">
                <a:solidFill>
                  <a:srgbClr val="990000"/>
                </a:solidFill>
                <a:latin typeface="Times New Roman"/>
                <a:cs typeface="Times New Roman"/>
              </a:rPr>
              <a:t>one “guru” </a:t>
            </a:r>
            <a:r>
              <a:rPr sz="2800" spc="-5" dirty="0">
                <a:solidFill>
                  <a:srgbClr val="990000"/>
                </a:solidFill>
                <a:latin typeface="Times New Roman"/>
                <a:cs typeface="Times New Roman"/>
              </a:rPr>
              <a:t>is</a:t>
            </a:r>
            <a:r>
              <a:rPr sz="2800" spc="-25" dirty="0">
                <a:solidFill>
                  <a:srgbClr val="99000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990000"/>
                </a:solidFill>
                <a:latin typeface="Times New Roman"/>
                <a:cs typeface="Times New Roman"/>
              </a:rPr>
              <a:t>over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har char="❖"/>
            </a:pPr>
            <a:endParaRPr sz="2800">
              <a:latin typeface="Times New Roman"/>
              <a:cs typeface="Times New Roman"/>
            </a:endParaRPr>
          </a:p>
          <a:p>
            <a:pPr marL="672465" indent="-659765">
              <a:lnSpc>
                <a:spcPct val="100000"/>
              </a:lnSpc>
              <a:buFont typeface="DejaVu Sans"/>
              <a:buChar char="❖"/>
              <a:tabLst>
                <a:tab pos="672465" algn="l"/>
                <a:tab pos="673100" algn="l"/>
              </a:tabLst>
            </a:pPr>
            <a:r>
              <a:rPr sz="2800" spc="-5" dirty="0">
                <a:latin typeface="Times New Roman"/>
                <a:cs typeface="Times New Roman"/>
              </a:rPr>
              <a:t>We all want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improvement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61993" y="1606295"/>
            <a:ext cx="8610600" cy="0"/>
          </a:xfrm>
          <a:custGeom>
            <a:avLst/>
            <a:gdLst/>
            <a:ahLst/>
            <a:cxnLst/>
            <a:rect l="l" t="t" r="r" b="b"/>
            <a:pathLst>
              <a:path w="8610600">
                <a:moveTo>
                  <a:pt x="0" y="0"/>
                </a:moveTo>
                <a:lnTo>
                  <a:pt x="8610605" y="0"/>
                </a:lnTo>
              </a:path>
            </a:pathLst>
          </a:custGeom>
          <a:ln w="571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9"/>
              </a:lnSpc>
            </a:pPr>
            <a:r>
              <a:rPr spc="-5" dirty="0"/>
              <a:t>Software Engineering </a:t>
            </a:r>
            <a:r>
              <a:rPr spc="-10" dirty="0"/>
              <a:t>(3</a:t>
            </a:r>
            <a:r>
              <a:rPr sz="750" spc="-15" baseline="22222" dirty="0"/>
              <a:t>rd </a:t>
            </a:r>
            <a:r>
              <a:rPr sz="800" spc="-5" dirty="0"/>
              <a:t>ed.), </a:t>
            </a:r>
            <a:r>
              <a:rPr sz="800" dirty="0"/>
              <a:t>By K.K </a:t>
            </a:r>
            <a:r>
              <a:rPr sz="800" spc="-5" dirty="0"/>
              <a:t>Aggarwal </a:t>
            </a:r>
            <a:r>
              <a:rPr sz="800" dirty="0"/>
              <a:t>&amp; </a:t>
            </a:r>
            <a:r>
              <a:rPr sz="800" spc="-5" dirty="0"/>
              <a:t>Yogesh </a:t>
            </a:r>
            <a:r>
              <a:rPr sz="800" dirty="0"/>
              <a:t>Singh, </a:t>
            </a:r>
            <a:r>
              <a:rPr sz="800" spc="-5" dirty="0"/>
              <a:t>Copyright </a:t>
            </a:r>
            <a:r>
              <a:rPr sz="800" dirty="0"/>
              <a:t>© </a:t>
            </a:r>
            <a:r>
              <a:rPr sz="800" spc="-5" dirty="0"/>
              <a:t>New </a:t>
            </a:r>
            <a:r>
              <a:rPr sz="800" spc="-10" dirty="0"/>
              <a:t>Age </a:t>
            </a:r>
            <a:r>
              <a:rPr sz="800" spc="-5" dirty="0"/>
              <a:t>International Publishers,</a:t>
            </a:r>
            <a:r>
              <a:rPr sz="800" spc="75" dirty="0"/>
              <a:t> </a:t>
            </a:r>
            <a:r>
              <a:rPr sz="800" spc="-5" dirty="0"/>
              <a:t>2007</a:t>
            </a:r>
            <a:endParaRPr sz="800"/>
          </a:p>
        </p:txBody>
      </p:sp>
      <p:sp>
        <p:nvSpPr>
          <p:cNvPr id="8" name="object 8"/>
          <p:cNvSpPr txBox="1"/>
          <p:nvPr/>
        </p:nvSpPr>
        <p:spPr>
          <a:xfrm>
            <a:off x="9164316" y="7080225"/>
            <a:ext cx="14033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45"/>
              </a:lnSpc>
            </a:pPr>
            <a:fld id="{81D60167-4931-47E6-BA6A-407CBD079E47}" type="slidenum">
              <a:rPr sz="1400" dirty="0">
                <a:latin typeface="Times New Roman"/>
                <a:cs typeface="Times New Roman"/>
              </a:rPr>
              <a:pPr marL="25400">
                <a:lnSpc>
                  <a:spcPts val="1445"/>
                </a:lnSpc>
              </a:pPr>
              <a:t>2</a:t>
            </a:fld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33996" y="790447"/>
            <a:ext cx="33096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80" dirty="0"/>
              <a:t>“No </a:t>
            </a:r>
            <a:r>
              <a:rPr spc="-210" dirty="0"/>
              <a:t>Silver</a:t>
            </a:r>
            <a:r>
              <a:rPr spc="-555" dirty="0"/>
              <a:t> </a:t>
            </a:r>
            <a:r>
              <a:rPr spc="-190" dirty="0"/>
              <a:t>Bullet</a:t>
            </a:r>
            <a:r>
              <a:rPr b="1" spc="-190" dirty="0">
                <a:latin typeface="Times New Roman"/>
                <a:cs typeface="Times New Roman"/>
              </a:rPr>
              <a:t>”</a:t>
            </a:r>
          </a:p>
        </p:txBody>
      </p:sp>
      <p:sp>
        <p:nvSpPr>
          <p:cNvPr id="3" name="object 3"/>
          <p:cNvSpPr/>
          <p:nvPr/>
        </p:nvSpPr>
        <p:spPr>
          <a:xfrm>
            <a:off x="761993" y="1653539"/>
            <a:ext cx="8610600" cy="0"/>
          </a:xfrm>
          <a:custGeom>
            <a:avLst/>
            <a:gdLst/>
            <a:ahLst/>
            <a:cxnLst/>
            <a:rect l="l" t="t" r="r" b="b"/>
            <a:pathLst>
              <a:path w="8610600">
                <a:moveTo>
                  <a:pt x="0" y="0"/>
                </a:moveTo>
                <a:lnTo>
                  <a:pt x="8610605" y="0"/>
                </a:lnTo>
              </a:path>
            </a:pathLst>
          </a:custGeom>
          <a:ln w="571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69333" y="2079750"/>
            <a:ext cx="5770880" cy="2966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7F007F"/>
                </a:solidFill>
                <a:latin typeface="Times New Roman"/>
                <a:cs typeface="Times New Roman"/>
              </a:rPr>
              <a:t>The blame </a:t>
            </a:r>
            <a:r>
              <a:rPr sz="2800" dirty="0">
                <a:solidFill>
                  <a:srgbClr val="7F007F"/>
                </a:solidFill>
                <a:latin typeface="Times New Roman"/>
                <a:cs typeface="Times New Roman"/>
              </a:rPr>
              <a:t>for </a:t>
            </a:r>
            <a:r>
              <a:rPr sz="2800" spc="-5" dirty="0">
                <a:solidFill>
                  <a:srgbClr val="7F007F"/>
                </a:solidFill>
                <a:latin typeface="Times New Roman"/>
                <a:cs typeface="Times New Roman"/>
              </a:rPr>
              <a:t>software </a:t>
            </a:r>
            <a:r>
              <a:rPr sz="2800" dirty="0">
                <a:solidFill>
                  <a:srgbClr val="7F007F"/>
                </a:solidFill>
                <a:latin typeface="Times New Roman"/>
                <a:cs typeface="Times New Roman"/>
              </a:rPr>
              <a:t>bugs </a:t>
            </a:r>
            <a:r>
              <a:rPr sz="2800" spc="-5" dirty="0">
                <a:solidFill>
                  <a:srgbClr val="7F007F"/>
                </a:solidFill>
                <a:latin typeface="Times New Roman"/>
                <a:cs typeface="Times New Roman"/>
              </a:rPr>
              <a:t>belongs</a:t>
            </a:r>
            <a:r>
              <a:rPr sz="2800" spc="-35" dirty="0">
                <a:solidFill>
                  <a:srgbClr val="7F007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7F007F"/>
                </a:solidFill>
                <a:latin typeface="Times New Roman"/>
                <a:cs typeface="Times New Roman"/>
              </a:rPr>
              <a:t>to: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800">
              <a:latin typeface="Times New Roman"/>
              <a:cs typeface="Times New Roman"/>
            </a:endParaRPr>
          </a:p>
          <a:p>
            <a:pPr marL="695325" indent="-377825">
              <a:lnSpc>
                <a:spcPct val="100000"/>
              </a:lnSpc>
              <a:buClr>
                <a:srgbClr val="003200"/>
              </a:buClr>
              <a:buChar char="•"/>
              <a:tabLst>
                <a:tab pos="695325" algn="l"/>
                <a:tab pos="695960" algn="l"/>
              </a:tabLst>
            </a:pPr>
            <a:r>
              <a:rPr sz="2800" spc="-5" dirty="0">
                <a:solidFill>
                  <a:srgbClr val="990000"/>
                </a:solidFill>
                <a:latin typeface="Times New Roman"/>
                <a:cs typeface="Times New Roman"/>
              </a:rPr>
              <a:t>Software</a:t>
            </a:r>
            <a:r>
              <a:rPr sz="2800" spc="-40" dirty="0">
                <a:solidFill>
                  <a:srgbClr val="990000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990000"/>
                </a:solidFill>
                <a:latin typeface="Times New Roman"/>
                <a:cs typeface="Times New Roman"/>
              </a:rPr>
              <a:t>companies</a:t>
            </a:r>
            <a:endParaRPr sz="2800">
              <a:latin typeface="Times New Roman"/>
              <a:cs typeface="Times New Roman"/>
            </a:endParaRPr>
          </a:p>
          <a:p>
            <a:pPr marL="695325" indent="-377825">
              <a:lnSpc>
                <a:spcPct val="100000"/>
              </a:lnSpc>
              <a:spcBef>
                <a:spcPts val="1440"/>
              </a:spcBef>
              <a:buClr>
                <a:srgbClr val="003200"/>
              </a:buClr>
              <a:buChar char="•"/>
              <a:tabLst>
                <a:tab pos="695325" algn="l"/>
                <a:tab pos="695960" algn="l"/>
              </a:tabLst>
            </a:pPr>
            <a:r>
              <a:rPr sz="2800" spc="-5" dirty="0">
                <a:solidFill>
                  <a:srgbClr val="990000"/>
                </a:solidFill>
                <a:latin typeface="Times New Roman"/>
                <a:cs typeface="Times New Roman"/>
              </a:rPr>
              <a:t>Software</a:t>
            </a:r>
            <a:r>
              <a:rPr sz="2800" spc="-75" dirty="0">
                <a:solidFill>
                  <a:srgbClr val="99000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990000"/>
                </a:solidFill>
                <a:latin typeface="Times New Roman"/>
                <a:cs typeface="Times New Roman"/>
              </a:rPr>
              <a:t>developers</a:t>
            </a:r>
            <a:endParaRPr sz="2800">
              <a:latin typeface="Times New Roman"/>
              <a:cs typeface="Times New Roman"/>
            </a:endParaRPr>
          </a:p>
          <a:p>
            <a:pPr marL="695325" indent="-377825">
              <a:lnSpc>
                <a:spcPct val="100000"/>
              </a:lnSpc>
              <a:spcBef>
                <a:spcPts val="840"/>
              </a:spcBef>
              <a:buClr>
                <a:srgbClr val="003200"/>
              </a:buClr>
              <a:buChar char="•"/>
              <a:tabLst>
                <a:tab pos="695325" algn="l"/>
                <a:tab pos="695960" algn="l"/>
              </a:tabLst>
            </a:pPr>
            <a:r>
              <a:rPr sz="2800" spc="-10" dirty="0">
                <a:solidFill>
                  <a:srgbClr val="990000"/>
                </a:solidFill>
                <a:latin typeface="Times New Roman"/>
                <a:cs typeface="Times New Roman"/>
              </a:rPr>
              <a:t>Legal </a:t>
            </a:r>
            <a:r>
              <a:rPr sz="2800" spc="-5" dirty="0">
                <a:solidFill>
                  <a:srgbClr val="990000"/>
                </a:solidFill>
                <a:latin typeface="Times New Roman"/>
                <a:cs typeface="Times New Roman"/>
              </a:rPr>
              <a:t>system</a:t>
            </a:r>
            <a:endParaRPr sz="2800">
              <a:latin typeface="Times New Roman"/>
              <a:cs typeface="Times New Roman"/>
            </a:endParaRPr>
          </a:p>
          <a:p>
            <a:pPr marL="695325" indent="-377825">
              <a:lnSpc>
                <a:spcPct val="100000"/>
              </a:lnSpc>
              <a:spcBef>
                <a:spcPts val="840"/>
              </a:spcBef>
              <a:buClr>
                <a:srgbClr val="003200"/>
              </a:buClr>
              <a:buChar char="•"/>
              <a:tabLst>
                <a:tab pos="695325" algn="l"/>
                <a:tab pos="695960" algn="l"/>
              </a:tabLst>
            </a:pPr>
            <a:r>
              <a:rPr sz="2800" spc="-5" dirty="0">
                <a:solidFill>
                  <a:srgbClr val="990000"/>
                </a:solidFill>
                <a:latin typeface="Times New Roman"/>
                <a:cs typeface="Times New Roman"/>
              </a:rPr>
              <a:t>Universities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9"/>
              </a:lnSpc>
            </a:pPr>
            <a:r>
              <a:rPr spc="-5" dirty="0"/>
              <a:t>Software Engineering </a:t>
            </a:r>
            <a:r>
              <a:rPr spc="-10" dirty="0"/>
              <a:t>(3</a:t>
            </a:r>
            <a:r>
              <a:rPr sz="750" spc="-15" baseline="22222" dirty="0"/>
              <a:t>rd </a:t>
            </a:r>
            <a:r>
              <a:rPr sz="800" spc="-5" dirty="0"/>
              <a:t>ed.), </a:t>
            </a:r>
            <a:r>
              <a:rPr sz="800" dirty="0"/>
              <a:t>By K.K </a:t>
            </a:r>
            <a:r>
              <a:rPr sz="800" spc="-5" dirty="0"/>
              <a:t>Aggarwal </a:t>
            </a:r>
            <a:r>
              <a:rPr sz="800" dirty="0"/>
              <a:t>&amp; </a:t>
            </a:r>
            <a:r>
              <a:rPr sz="800" spc="-5" dirty="0"/>
              <a:t>Yogesh </a:t>
            </a:r>
            <a:r>
              <a:rPr sz="800" dirty="0"/>
              <a:t>Singh, </a:t>
            </a:r>
            <a:r>
              <a:rPr sz="800" spc="-5" dirty="0"/>
              <a:t>Copyright </a:t>
            </a:r>
            <a:r>
              <a:rPr sz="800" dirty="0"/>
              <a:t>© </a:t>
            </a:r>
            <a:r>
              <a:rPr sz="800" spc="-5" dirty="0"/>
              <a:t>New </a:t>
            </a:r>
            <a:r>
              <a:rPr sz="800" spc="-10" dirty="0"/>
              <a:t>Age </a:t>
            </a:r>
            <a:r>
              <a:rPr sz="800" spc="-5" dirty="0"/>
              <a:t>International Publishers,</a:t>
            </a:r>
            <a:r>
              <a:rPr sz="800" spc="75" dirty="0"/>
              <a:t> </a:t>
            </a:r>
            <a:r>
              <a:rPr sz="800" spc="-5" dirty="0"/>
              <a:t>2007</a:t>
            </a:r>
            <a:endParaRPr sz="80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45"/>
              </a:lnSpc>
            </a:pPr>
            <a:fld id="{81D60167-4931-47E6-BA6A-407CBD079E47}" type="slidenum">
              <a:rPr dirty="0"/>
              <a:pPr marL="25400">
                <a:lnSpc>
                  <a:spcPts val="1445"/>
                </a:lnSpc>
              </a:pPr>
              <a:t>20</a:t>
            </a:fld>
            <a:endParaRPr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87335" y="735577"/>
            <a:ext cx="335787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0" dirty="0"/>
              <a:t>What </a:t>
            </a:r>
            <a:r>
              <a:rPr spc="-220" dirty="0"/>
              <a:t>is</a:t>
            </a:r>
            <a:r>
              <a:rPr spc="-254" dirty="0"/>
              <a:t> </a:t>
            </a:r>
            <a:r>
              <a:rPr spc="-204" dirty="0"/>
              <a:t>software?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917181" y="2227578"/>
            <a:ext cx="289179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14425" algn="l"/>
              </a:tabLst>
            </a:pPr>
            <a:r>
              <a:rPr sz="3200" spc="5" dirty="0">
                <a:latin typeface="Times New Roman"/>
                <a:cs typeface="Times New Roman"/>
              </a:rPr>
              <a:t>a</a:t>
            </a:r>
            <a:r>
              <a:rPr sz="3200" spc="-10" dirty="0">
                <a:latin typeface="Times New Roman"/>
                <a:cs typeface="Times New Roman"/>
              </a:rPr>
              <a:t>n</a:t>
            </a:r>
            <a:r>
              <a:rPr sz="3200" dirty="0">
                <a:latin typeface="Times New Roman"/>
                <a:cs typeface="Times New Roman"/>
              </a:rPr>
              <a:t>d	</a:t>
            </a:r>
            <a:r>
              <a:rPr sz="3200" b="1" spc="5" dirty="0">
                <a:solidFill>
                  <a:srgbClr val="9900FF"/>
                </a:solidFill>
                <a:latin typeface="Times New Roman"/>
                <a:cs typeface="Times New Roman"/>
              </a:rPr>
              <a:t>a</a:t>
            </a:r>
            <a:r>
              <a:rPr sz="3200" b="1" dirty="0">
                <a:solidFill>
                  <a:srgbClr val="9900FF"/>
                </a:solidFill>
                <a:latin typeface="Times New Roman"/>
                <a:cs typeface="Times New Roman"/>
              </a:rPr>
              <a:t>s</a:t>
            </a:r>
            <a:r>
              <a:rPr sz="3200" b="1" spc="-15" dirty="0">
                <a:solidFill>
                  <a:srgbClr val="9900FF"/>
                </a:solidFill>
                <a:latin typeface="Times New Roman"/>
                <a:cs typeface="Times New Roman"/>
              </a:rPr>
              <a:t>s</a:t>
            </a:r>
            <a:r>
              <a:rPr sz="3200" b="1" spc="5" dirty="0">
                <a:solidFill>
                  <a:srgbClr val="9900FF"/>
                </a:solidFill>
                <a:latin typeface="Times New Roman"/>
                <a:cs typeface="Times New Roman"/>
              </a:rPr>
              <a:t>oc</a:t>
            </a:r>
            <a:r>
              <a:rPr sz="3200" b="1" spc="-15" dirty="0">
                <a:solidFill>
                  <a:srgbClr val="9900FF"/>
                </a:solidFill>
                <a:latin typeface="Times New Roman"/>
                <a:cs typeface="Times New Roman"/>
              </a:rPr>
              <a:t>i</a:t>
            </a:r>
            <a:r>
              <a:rPr sz="3200" b="1" spc="5" dirty="0">
                <a:solidFill>
                  <a:srgbClr val="9900FF"/>
                </a:solidFill>
                <a:latin typeface="Times New Roman"/>
                <a:cs typeface="Times New Roman"/>
              </a:rPr>
              <a:t>a</a:t>
            </a:r>
            <a:r>
              <a:rPr sz="3200" b="1" dirty="0">
                <a:solidFill>
                  <a:srgbClr val="9900FF"/>
                </a:solidFill>
                <a:latin typeface="Times New Roman"/>
                <a:cs typeface="Times New Roman"/>
              </a:rPr>
              <a:t>t</a:t>
            </a:r>
            <a:r>
              <a:rPr sz="3200" b="1" spc="5" dirty="0">
                <a:solidFill>
                  <a:srgbClr val="9900FF"/>
                </a:solidFill>
                <a:latin typeface="Times New Roman"/>
                <a:cs typeface="Times New Roman"/>
              </a:rPr>
              <a:t>e</a:t>
            </a:r>
            <a:r>
              <a:rPr sz="3200" b="1" dirty="0">
                <a:solidFill>
                  <a:srgbClr val="9900FF"/>
                </a:solidFill>
                <a:latin typeface="Times New Roman"/>
                <a:cs typeface="Times New Roman"/>
              </a:rPr>
              <a:t>d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69333" y="2227578"/>
            <a:ext cx="4359910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Times New Roman"/>
              <a:buChar char="•"/>
              <a:tabLst>
                <a:tab pos="354965" algn="l"/>
                <a:tab pos="355600" algn="l"/>
                <a:tab pos="2653665" algn="l"/>
              </a:tabLst>
            </a:pPr>
            <a:r>
              <a:rPr sz="3200" b="1" dirty="0">
                <a:solidFill>
                  <a:srgbClr val="FF3200"/>
                </a:solidFill>
                <a:latin typeface="Times New Roman"/>
                <a:cs typeface="Times New Roman"/>
              </a:rPr>
              <a:t>C</a:t>
            </a:r>
            <a:r>
              <a:rPr sz="3200" b="1" spc="5" dirty="0">
                <a:solidFill>
                  <a:srgbClr val="FF3200"/>
                </a:solidFill>
                <a:latin typeface="Times New Roman"/>
                <a:cs typeface="Times New Roman"/>
              </a:rPr>
              <a:t>o</a:t>
            </a:r>
            <a:r>
              <a:rPr sz="3200" b="1" spc="-5" dirty="0">
                <a:solidFill>
                  <a:srgbClr val="FF3200"/>
                </a:solidFill>
                <a:latin typeface="Times New Roman"/>
                <a:cs typeface="Times New Roman"/>
              </a:rPr>
              <a:t>m</a:t>
            </a:r>
            <a:r>
              <a:rPr sz="3200" b="1" spc="-10" dirty="0">
                <a:solidFill>
                  <a:srgbClr val="FF3200"/>
                </a:solidFill>
                <a:latin typeface="Times New Roman"/>
                <a:cs typeface="Times New Roman"/>
              </a:rPr>
              <a:t>p</a:t>
            </a:r>
            <a:r>
              <a:rPr sz="3200" b="1" spc="-20" dirty="0">
                <a:solidFill>
                  <a:srgbClr val="FF3200"/>
                </a:solidFill>
                <a:latin typeface="Times New Roman"/>
                <a:cs typeface="Times New Roman"/>
              </a:rPr>
              <a:t>u</a:t>
            </a:r>
            <a:r>
              <a:rPr sz="3200" b="1" spc="-15" dirty="0">
                <a:solidFill>
                  <a:srgbClr val="FF3200"/>
                </a:solidFill>
                <a:latin typeface="Times New Roman"/>
                <a:cs typeface="Times New Roman"/>
              </a:rPr>
              <a:t>t</a:t>
            </a:r>
            <a:r>
              <a:rPr sz="3200" b="1" spc="5" dirty="0">
                <a:solidFill>
                  <a:srgbClr val="FF3200"/>
                </a:solidFill>
                <a:latin typeface="Times New Roman"/>
                <a:cs typeface="Times New Roman"/>
              </a:rPr>
              <a:t>e</a:t>
            </a:r>
            <a:r>
              <a:rPr sz="3200" b="1" dirty="0">
                <a:solidFill>
                  <a:srgbClr val="FF3200"/>
                </a:solidFill>
                <a:latin typeface="Times New Roman"/>
                <a:cs typeface="Times New Roman"/>
              </a:rPr>
              <a:t>r	</a:t>
            </a:r>
            <a:r>
              <a:rPr sz="3200" b="1" spc="-10" dirty="0">
                <a:solidFill>
                  <a:srgbClr val="FF3200"/>
                </a:solidFill>
                <a:latin typeface="Times New Roman"/>
                <a:cs typeface="Times New Roman"/>
              </a:rPr>
              <a:t>pro</a:t>
            </a:r>
            <a:r>
              <a:rPr sz="3200" b="1" spc="5" dirty="0">
                <a:solidFill>
                  <a:srgbClr val="FF3200"/>
                </a:solidFill>
                <a:latin typeface="Times New Roman"/>
                <a:cs typeface="Times New Roman"/>
              </a:rPr>
              <a:t>g</a:t>
            </a:r>
            <a:r>
              <a:rPr sz="3200" b="1" spc="-10" dirty="0">
                <a:solidFill>
                  <a:srgbClr val="FF3200"/>
                </a:solidFill>
                <a:latin typeface="Times New Roman"/>
                <a:cs typeface="Times New Roman"/>
              </a:rPr>
              <a:t>r</a:t>
            </a:r>
            <a:r>
              <a:rPr sz="3200" b="1" spc="5" dirty="0">
                <a:solidFill>
                  <a:srgbClr val="FF3200"/>
                </a:solidFill>
                <a:latin typeface="Times New Roman"/>
                <a:cs typeface="Times New Roman"/>
              </a:rPr>
              <a:t>a</a:t>
            </a:r>
            <a:r>
              <a:rPr sz="3200" b="1" spc="-5" dirty="0">
                <a:solidFill>
                  <a:srgbClr val="FF3200"/>
                </a:solidFill>
                <a:latin typeface="Times New Roman"/>
                <a:cs typeface="Times New Roman"/>
              </a:rPr>
              <a:t>m</a:t>
            </a:r>
            <a:r>
              <a:rPr sz="3200" b="1" dirty="0">
                <a:solidFill>
                  <a:srgbClr val="FF3200"/>
                </a:solidFill>
                <a:latin typeface="Times New Roman"/>
                <a:cs typeface="Times New Roman"/>
              </a:rPr>
              <a:t>s  </a:t>
            </a:r>
            <a:r>
              <a:rPr sz="3200" b="1" spc="-5" dirty="0">
                <a:solidFill>
                  <a:srgbClr val="9900FF"/>
                </a:solidFill>
                <a:latin typeface="Times New Roman"/>
                <a:cs typeface="Times New Roman"/>
              </a:rPr>
              <a:t>documentation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400800" y="3820667"/>
            <a:ext cx="1885188" cy="17724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19193" y="3896867"/>
            <a:ext cx="3049530" cy="18181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648200" y="4447032"/>
            <a:ext cx="408940" cy="563880"/>
          </a:xfrm>
          <a:custGeom>
            <a:avLst/>
            <a:gdLst/>
            <a:ahLst/>
            <a:cxnLst/>
            <a:rect l="l" t="t" r="r" b="b"/>
            <a:pathLst>
              <a:path w="408939" h="563879">
                <a:moveTo>
                  <a:pt x="408432" y="563880"/>
                </a:moveTo>
                <a:lnTo>
                  <a:pt x="408432" y="0"/>
                </a:lnTo>
                <a:lnTo>
                  <a:pt x="0" y="0"/>
                </a:lnTo>
                <a:lnTo>
                  <a:pt x="0" y="563880"/>
                </a:lnTo>
                <a:lnTo>
                  <a:pt x="408432" y="563880"/>
                </a:lnTo>
                <a:close/>
              </a:path>
            </a:pathLst>
          </a:custGeom>
          <a:solidFill>
            <a:srgbClr val="00CC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056632" y="4038600"/>
            <a:ext cx="291465" cy="1379220"/>
          </a:xfrm>
          <a:custGeom>
            <a:avLst/>
            <a:gdLst/>
            <a:ahLst/>
            <a:cxnLst/>
            <a:rect l="l" t="t" r="r" b="b"/>
            <a:pathLst>
              <a:path w="291464" h="1379220">
                <a:moveTo>
                  <a:pt x="291084" y="1379220"/>
                </a:moveTo>
                <a:lnTo>
                  <a:pt x="291084" y="0"/>
                </a:lnTo>
                <a:lnTo>
                  <a:pt x="0" y="0"/>
                </a:lnTo>
                <a:lnTo>
                  <a:pt x="0" y="1379220"/>
                </a:lnTo>
                <a:lnTo>
                  <a:pt x="291084" y="1379220"/>
                </a:lnTo>
                <a:close/>
              </a:path>
            </a:pathLst>
          </a:custGeom>
          <a:solidFill>
            <a:srgbClr val="00CC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347716" y="4447032"/>
            <a:ext cx="408940" cy="563880"/>
          </a:xfrm>
          <a:custGeom>
            <a:avLst/>
            <a:gdLst/>
            <a:ahLst/>
            <a:cxnLst/>
            <a:rect l="l" t="t" r="r" b="b"/>
            <a:pathLst>
              <a:path w="408939" h="563879">
                <a:moveTo>
                  <a:pt x="408432" y="563880"/>
                </a:moveTo>
                <a:lnTo>
                  <a:pt x="408432" y="0"/>
                </a:lnTo>
                <a:lnTo>
                  <a:pt x="0" y="0"/>
                </a:lnTo>
                <a:lnTo>
                  <a:pt x="0" y="563880"/>
                </a:lnTo>
                <a:lnTo>
                  <a:pt x="408432" y="563880"/>
                </a:lnTo>
                <a:close/>
              </a:path>
            </a:pathLst>
          </a:custGeom>
          <a:solidFill>
            <a:srgbClr val="00CC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648200" y="4038600"/>
            <a:ext cx="1108075" cy="1379220"/>
          </a:xfrm>
          <a:custGeom>
            <a:avLst/>
            <a:gdLst/>
            <a:ahLst/>
            <a:cxnLst/>
            <a:rect l="l" t="t" r="r" b="b"/>
            <a:pathLst>
              <a:path w="1108075" h="1379220">
                <a:moveTo>
                  <a:pt x="408431" y="0"/>
                </a:moveTo>
                <a:lnTo>
                  <a:pt x="408431" y="408431"/>
                </a:lnTo>
                <a:lnTo>
                  <a:pt x="0" y="408431"/>
                </a:lnTo>
                <a:lnTo>
                  <a:pt x="0" y="972311"/>
                </a:lnTo>
                <a:lnTo>
                  <a:pt x="408431" y="972311"/>
                </a:lnTo>
                <a:lnTo>
                  <a:pt x="408431" y="1379219"/>
                </a:lnTo>
                <a:lnTo>
                  <a:pt x="699515" y="1379219"/>
                </a:lnTo>
                <a:lnTo>
                  <a:pt x="699515" y="972311"/>
                </a:lnTo>
                <a:lnTo>
                  <a:pt x="1107947" y="972311"/>
                </a:lnTo>
                <a:lnTo>
                  <a:pt x="1107947" y="408431"/>
                </a:lnTo>
                <a:lnTo>
                  <a:pt x="699515" y="408431"/>
                </a:lnTo>
                <a:lnTo>
                  <a:pt x="699515" y="0"/>
                </a:lnTo>
                <a:lnTo>
                  <a:pt x="408431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61993" y="1670304"/>
            <a:ext cx="8610600" cy="0"/>
          </a:xfrm>
          <a:custGeom>
            <a:avLst/>
            <a:gdLst/>
            <a:ahLst/>
            <a:cxnLst/>
            <a:rect l="l" t="t" r="r" b="b"/>
            <a:pathLst>
              <a:path w="8610600">
                <a:moveTo>
                  <a:pt x="0" y="0"/>
                </a:moveTo>
                <a:lnTo>
                  <a:pt x="8610605" y="0"/>
                </a:lnTo>
              </a:path>
            </a:pathLst>
          </a:custGeom>
          <a:ln w="571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9"/>
              </a:lnSpc>
            </a:pPr>
            <a:r>
              <a:rPr spc="-5" dirty="0"/>
              <a:t>Software Engineering </a:t>
            </a:r>
            <a:r>
              <a:rPr spc="-10" dirty="0"/>
              <a:t>(3</a:t>
            </a:r>
            <a:r>
              <a:rPr sz="750" spc="-15" baseline="22222" dirty="0"/>
              <a:t>rd </a:t>
            </a:r>
            <a:r>
              <a:rPr sz="800" spc="-5" dirty="0"/>
              <a:t>ed.), </a:t>
            </a:r>
            <a:r>
              <a:rPr sz="800" dirty="0"/>
              <a:t>By K.K </a:t>
            </a:r>
            <a:r>
              <a:rPr sz="800" spc="-5" dirty="0"/>
              <a:t>Aggarwal </a:t>
            </a:r>
            <a:r>
              <a:rPr sz="800" dirty="0"/>
              <a:t>&amp; </a:t>
            </a:r>
            <a:r>
              <a:rPr sz="800" spc="-5" dirty="0"/>
              <a:t>Yogesh </a:t>
            </a:r>
            <a:r>
              <a:rPr sz="800" dirty="0"/>
              <a:t>Singh, </a:t>
            </a:r>
            <a:r>
              <a:rPr sz="800" spc="-5" dirty="0"/>
              <a:t>Copyright </a:t>
            </a:r>
            <a:r>
              <a:rPr sz="800" dirty="0"/>
              <a:t>© </a:t>
            </a:r>
            <a:r>
              <a:rPr sz="800" spc="-5" dirty="0"/>
              <a:t>New </a:t>
            </a:r>
            <a:r>
              <a:rPr sz="800" spc="-10" dirty="0"/>
              <a:t>Age </a:t>
            </a:r>
            <a:r>
              <a:rPr sz="800" spc="-5" dirty="0"/>
              <a:t>International Publishers,</a:t>
            </a:r>
            <a:r>
              <a:rPr sz="800" spc="75" dirty="0"/>
              <a:t> </a:t>
            </a:r>
            <a:r>
              <a:rPr sz="800" spc="-5" dirty="0"/>
              <a:t>2007</a:t>
            </a:r>
            <a:endParaRPr sz="800"/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45"/>
              </a:lnSpc>
            </a:pPr>
            <a:fld id="{81D60167-4931-47E6-BA6A-407CBD079E47}" type="slidenum">
              <a:rPr dirty="0"/>
              <a:pPr marL="25400">
                <a:lnSpc>
                  <a:spcPts val="1445"/>
                </a:lnSpc>
              </a:pPr>
              <a:t>21</a:t>
            </a:fld>
            <a:endParaRPr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09837" y="2115121"/>
            <a:ext cx="4505324" cy="32099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370322" y="2733547"/>
            <a:ext cx="80391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Times New Roman"/>
                <a:cs typeface="Times New Roman"/>
              </a:rPr>
              <a:t>P</a:t>
            </a:r>
            <a:r>
              <a:rPr sz="1600" spc="-10" dirty="0">
                <a:latin typeface="Times New Roman"/>
                <a:cs typeface="Times New Roman"/>
              </a:rPr>
              <a:t>r</a:t>
            </a:r>
            <a:r>
              <a:rPr sz="1600" dirty="0">
                <a:latin typeface="Times New Roman"/>
                <a:cs typeface="Times New Roman"/>
              </a:rPr>
              <a:t>og</a:t>
            </a:r>
            <a:r>
              <a:rPr sz="1600" spc="-10" dirty="0">
                <a:latin typeface="Times New Roman"/>
                <a:cs typeface="Times New Roman"/>
              </a:rPr>
              <a:t>r</a:t>
            </a:r>
            <a:r>
              <a:rPr sz="1600" spc="15" dirty="0">
                <a:latin typeface="Times New Roman"/>
                <a:cs typeface="Times New Roman"/>
              </a:rPr>
              <a:t>a</a:t>
            </a:r>
            <a:r>
              <a:rPr sz="1600" spc="-25" dirty="0">
                <a:latin typeface="Times New Roman"/>
                <a:cs typeface="Times New Roman"/>
              </a:rPr>
              <a:t>m</a:t>
            </a:r>
            <a:r>
              <a:rPr sz="1600" spc="-5" dirty="0">
                <a:latin typeface="Times New Roman"/>
                <a:cs typeface="Times New Roman"/>
              </a:rPr>
              <a:t>s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02069" y="3829302"/>
            <a:ext cx="929005" cy="51435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indent="43815">
              <a:lnSpc>
                <a:spcPct val="100600"/>
              </a:lnSpc>
              <a:spcBef>
                <a:spcPts val="85"/>
              </a:spcBef>
            </a:pPr>
            <a:r>
              <a:rPr sz="1600" spc="-5" dirty="0">
                <a:latin typeface="Times New Roman"/>
                <a:cs typeface="Times New Roman"/>
              </a:rPr>
              <a:t>Operating  P</a:t>
            </a:r>
            <a:r>
              <a:rPr sz="1600" spc="-10" dirty="0">
                <a:latin typeface="Times New Roman"/>
                <a:cs typeface="Times New Roman"/>
              </a:rPr>
              <a:t>r</a:t>
            </a:r>
            <a:r>
              <a:rPr sz="1600" dirty="0">
                <a:latin typeface="Times New Roman"/>
                <a:cs typeface="Times New Roman"/>
              </a:rPr>
              <a:t>o</a:t>
            </a:r>
            <a:r>
              <a:rPr sz="1600" spc="-10" dirty="0">
                <a:latin typeface="Times New Roman"/>
                <a:cs typeface="Times New Roman"/>
              </a:rPr>
              <a:t>ce</a:t>
            </a:r>
            <a:r>
              <a:rPr sz="1600" dirty="0">
                <a:latin typeface="Times New Roman"/>
                <a:cs typeface="Times New Roman"/>
              </a:rPr>
              <a:t>dur</a:t>
            </a:r>
            <a:r>
              <a:rPr sz="1600" spc="-10" dirty="0">
                <a:latin typeface="Times New Roman"/>
                <a:cs typeface="Times New Roman"/>
              </a:rPr>
              <a:t>e</a:t>
            </a:r>
            <a:r>
              <a:rPr sz="1600" spc="-5" dirty="0">
                <a:latin typeface="Times New Roman"/>
                <a:cs typeface="Times New Roman"/>
              </a:rPr>
              <a:t>s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109974" y="3920742"/>
            <a:ext cx="128079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Times New Roman"/>
                <a:cs typeface="Times New Roman"/>
              </a:rPr>
              <a:t>Documentation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59483" y="5539229"/>
            <a:ext cx="721233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09470" marR="5080" indent="-2097405">
              <a:lnSpc>
                <a:spcPct val="15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Software=</a:t>
            </a:r>
            <a:r>
              <a:rPr sz="2400" spc="-5" dirty="0">
                <a:solidFill>
                  <a:srgbClr val="653200"/>
                </a:solidFill>
                <a:latin typeface="Times New Roman"/>
                <a:cs typeface="Times New Roman"/>
              </a:rPr>
              <a:t>Program</a:t>
            </a:r>
            <a:r>
              <a:rPr sz="2400" spc="-5" dirty="0">
                <a:latin typeface="Times New Roman"/>
                <a:cs typeface="Times New Roman"/>
              </a:rPr>
              <a:t>+</a:t>
            </a:r>
            <a:r>
              <a:rPr sz="2400" spc="-5" dirty="0">
                <a:solidFill>
                  <a:srgbClr val="650065"/>
                </a:solidFill>
                <a:latin typeface="Times New Roman"/>
                <a:cs typeface="Times New Roman"/>
              </a:rPr>
              <a:t>Documentation</a:t>
            </a:r>
            <a:r>
              <a:rPr sz="2400" spc="-5" dirty="0">
                <a:latin typeface="Times New Roman"/>
                <a:cs typeface="Times New Roman"/>
              </a:rPr>
              <a:t>+</a:t>
            </a:r>
            <a:r>
              <a:rPr sz="2400" spc="-5" dirty="0">
                <a:solidFill>
                  <a:srgbClr val="653200"/>
                </a:solidFill>
                <a:latin typeface="Times New Roman"/>
                <a:cs typeface="Times New Roman"/>
              </a:rPr>
              <a:t>Operating Procedures  </a:t>
            </a:r>
            <a:r>
              <a:rPr sz="2400" spc="-5" dirty="0">
                <a:latin typeface="Times New Roman"/>
                <a:cs typeface="Times New Roman"/>
              </a:rPr>
              <a:t>Components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software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289799" y="874267"/>
            <a:ext cx="335787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0" dirty="0"/>
              <a:t>What </a:t>
            </a:r>
            <a:r>
              <a:rPr spc="-220" dirty="0"/>
              <a:t>is</a:t>
            </a:r>
            <a:r>
              <a:rPr spc="-254" dirty="0"/>
              <a:t> </a:t>
            </a:r>
            <a:r>
              <a:rPr spc="-204" dirty="0"/>
              <a:t>software?</a:t>
            </a:r>
          </a:p>
        </p:txBody>
      </p:sp>
      <p:sp>
        <p:nvSpPr>
          <p:cNvPr id="8" name="object 8"/>
          <p:cNvSpPr/>
          <p:nvPr/>
        </p:nvSpPr>
        <p:spPr>
          <a:xfrm>
            <a:off x="761993" y="1732788"/>
            <a:ext cx="8610600" cy="0"/>
          </a:xfrm>
          <a:custGeom>
            <a:avLst/>
            <a:gdLst/>
            <a:ahLst/>
            <a:cxnLst/>
            <a:rect l="l" t="t" r="r" b="b"/>
            <a:pathLst>
              <a:path w="8610600">
                <a:moveTo>
                  <a:pt x="0" y="0"/>
                </a:moveTo>
                <a:lnTo>
                  <a:pt x="8610605" y="0"/>
                </a:lnTo>
              </a:path>
            </a:pathLst>
          </a:custGeom>
          <a:ln w="571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9"/>
              </a:lnSpc>
            </a:pPr>
            <a:r>
              <a:rPr spc="-5" dirty="0"/>
              <a:t>Software Engineering </a:t>
            </a:r>
            <a:r>
              <a:rPr spc="-10" dirty="0"/>
              <a:t>(3</a:t>
            </a:r>
            <a:r>
              <a:rPr sz="750" spc="-15" baseline="22222" dirty="0"/>
              <a:t>rd </a:t>
            </a:r>
            <a:r>
              <a:rPr sz="800" spc="-5" dirty="0"/>
              <a:t>ed.), </a:t>
            </a:r>
            <a:r>
              <a:rPr sz="800" dirty="0"/>
              <a:t>By K.K </a:t>
            </a:r>
            <a:r>
              <a:rPr sz="800" spc="-5" dirty="0"/>
              <a:t>Aggarwal </a:t>
            </a:r>
            <a:r>
              <a:rPr sz="800" dirty="0"/>
              <a:t>&amp; </a:t>
            </a:r>
            <a:r>
              <a:rPr sz="800" spc="-5" dirty="0"/>
              <a:t>Yogesh </a:t>
            </a:r>
            <a:r>
              <a:rPr sz="800" dirty="0"/>
              <a:t>Singh, </a:t>
            </a:r>
            <a:r>
              <a:rPr sz="800" spc="-5" dirty="0"/>
              <a:t>Copyright </a:t>
            </a:r>
            <a:r>
              <a:rPr sz="800" dirty="0"/>
              <a:t>© </a:t>
            </a:r>
            <a:r>
              <a:rPr sz="800" spc="-5" dirty="0"/>
              <a:t>New </a:t>
            </a:r>
            <a:r>
              <a:rPr sz="800" spc="-10" dirty="0"/>
              <a:t>Age </a:t>
            </a:r>
            <a:r>
              <a:rPr sz="800" spc="-5" dirty="0"/>
              <a:t>International Publishers,</a:t>
            </a:r>
            <a:r>
              <a:rPr sz="800" spc="75" dirty="0"/>
              <a:t> </a:t>
            </a:r>
            <a:r>
              <a:rPr sz="800" spc="-5" dirty="0"/>
              <a:t>2007</a:t>
            </a:r>
            <a:endParaRPr sz="800"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45"/>
              </a:lnSpc>
            </a:pPr>
            <a:fld id="{81D60167-4931-47E6-BA6A-407CBD079E47}" type="slidenum">
              <a:rPr dirty="0"/>
              <a:pPr marL="25400">
                <a:lnSpc>
                  <a:spcPts val="1445"/>
                </a:lnSpc>
              </a:pPr>
              <a:t>22</a:t>
            </a:fld>
            <a:endParaRPr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32119" y="3515867"/>
            <a:ext cx="998219" cy="186055"/>
          </a:xfrm>
          <a:custGeom>
            <a:avLst/>
            <a:gdLst/>
            <a:ahLst/>
            <a:cxnLst/>
            <a:rect l="l" t="t" r="r" b="b"/>
            <a:pathLst>
              <a:path w="998220" h="186054">
                <a:moveTo>
                  <a:pt x="0" y="185927"/>
                </a:moveTo>
                <a:lnTo>
                  <a:pt x="998219" y="0"/>
                </a:lnTo>
              </a:path>
            </a:pathLst>
          </a:custGeom>
          <a:ln w="2857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547359" y="3712464"/>
            <a:ext cx="982980" cy="196850"/>
          </a:xfrm>
          <a:custGeom>
            <a:avLst/>
            <a:gdLst/>
            <a:ahLst/>
            <a:cxnLst/>
            <a:rect l="l" t="t" r="r" b="b"/>
            <a:pathLst>
              <a:path w="982979" h="196850">
                <a:moveTo>
                  <a:pt x="0" y="0"/>
                </a:moveTo>
                <a:lnTo>
                  <a:pt x="982979" y="196595"/>
                </a:lnTo>
              </a:path>
            </a:pathLst>
          </a:custGeom>
          <a:ln w="2857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547359" y="4713732"/>
            <a:ext cx="969644" cy="338455"/>
          </a:xfrm>
          <a:custGeom>
            <a:avLst/>
            <a:gdLst/>
            <a:ahLst/>
            <a:cxnLst/>
            <a:rect l="l" t="t" r="r" b="b"/>
            <a:pathLst>
              <a:path w="969645" h="338454">
                <a:moveTo>
                  <a:pt x="0" y="338327"/>
                </a:moveTo>
                <a:lnTo>
                  <a:pt x="969263" y="0"/>
                </a:lnTo>
              </a:path>
            </a:pathLst>
          </a:custGeom>
          <a:ln w="2857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573267" y="5059679"/>
            <a:ext cx="1039494" cy="208915"/>
          </a:xfrm>
          <a:custGeom>
            <a:avLst/>
            <a:gdLst/>
            <a:ahLst/>
            <a:cxnLst/>
            <a:rect l="l" t="t" r="r" b="b"/>
            <a:pathLst>
              <a:path w="1039495" h="208914">
                <a:moveTo>
                  <a:pt x="0" y="0"/>
                </a:moveTo>
                <a:lnTo>
                  <a:pt x="1039367" y="208787"/>
                </a:lnTo>
              </a:path>
            </a:pathLst>
          </a:custGeom>
          <a:ln w="2857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532119" y="5628132"/>
            <a:ext cx="1134110" cy="262255"/>
          </a:xfrm>
          <a:custGeom>
            <a:avLst/>
            <a:gdLst/>
            <a:ahLst/>
            <a:cxnLst/>
            <a:rect l="l" t="t" r="r" b="b"/>
            <a:pathLst>
              <a:path w="1134109" h="262254">
                <a:moveTo>
                  <a:pt x="0" y="262127"/>
                </a:moveTo>
                <a:lnTo>
                  <a:pt x="1133855" y="0"/>
                </a:lnTo>
              </a:path>
            </a:pathLst>
          </a:custGeom>
          <a:ln w="2857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573267" y="5894832"/>
            <a:ext cx="1132840" cy="129539"/>
          </a:xfrm>
          <a:custGeom>
            <a:avLst/>
            <a:gdLst/>
            <a:ahLst/>
            <a:cxnLst/>
            <a:rect l="l" t="t" r="r" b="b"/>
            <a:pathLst>
              <a:path w="1132840" h="129539">
                <a:moveTo>
                  <a:pt x="0" y="0"/>
                </a:moveTo>
                <a:lnTo>
                  <a:pt x="1132331" y="129539"/>
                </a:lnTo>
              </a:path>
            </a:pathLst>
          </a:custGeom>
          <a:ln w="2857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647188" y="2424683"/>
            <a:ext cx="0" cy="3442970"/>
          </a:xfrm>
          <a:custGeom>
            <a:avLst/>
            <a:gdLst/>
            <a:ahLst/>
            <a:cxnLst/>
            <a:rect l="l" t="t" r="r" b="b"/>
            <a:pathLst>
              <a:path h="3442970">
                <a:moveTo>
                  <a:pt x="0" y="0"/>
                </a:moveTo>
                <a:lnTo>
                  <a:pt x="0" y="3442715"/>
                </a:lnTo>
              </a:path>
            </a:pathLst>
          </a:custGeom>
          <a:ln w="2857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324100" y="4291583"/>
            <a:ext cx="323215" cy="0"/>
          </a:xfrm>
          <a:custGeom>
            <a:avLst/>
            <a:gdLst/>
            <a:ahLst/>
            <a:cxnLst/>
            <a:rect l="l" t="t" r="r" b="b"/>
            <a:pathLst>
              <a:path w="323214">
                <a:moveTo>
                  <a:pt x="323087" y="0"/>
                </a:moveTo>
                <a:lnTo>
                  <a:pt x="0" y="0"/>
                </a:lnTo>
              </a:path>
            </a:pathLst>
          </a:custGeom>
          <a:ln w="2857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647188" y="2429255"/>
            <a:ext cx="1294130" cy="0"/>
          </a:xfrm>
          <a:custGeom>
            <a:avLst/>
            <a:gdLst/>
            <a:ahLst/>
            <a:cxnLst/>
            <a:rect l="l" t="t" r="r" b="b"/>
            <a:pathLst>
              <a:path w="1294129">
                <a:moveTo>
                  <a:pt x="0" y="0"/>
                </a:moveTo>
                <a:lnTo>
                  <a:pt x="1293875" y="0"/>
                </a:lnTo>
              </a:path>
            </a:pathLst>
          </a:custGeom>
          <a:ln w="2857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647188" y="3646932"/>
            <a:ext cx="1294130" cy="0"/>
          </a:xfrm>
          <a:custGeom>
            <a:avLst/>
            <a:gdLst/>
            <a:ahLst/>
            <a:cxnLst/>
            <a:rect l="l" t="t" r="r" b="b"/>
            <a:pathLst>
              <a:path w="1294129">
                <a:moveTo>
                  <a:pt x="0" y="0"/>
                </a:moveTo>
                <a:lnTo>
                  <a:pt x="1293875" y="0"/>
                </a:lnTo>
              </a:path>
            </a:pathLst>
          </a:custGeom>
          <a:ln w="2857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647188" y="5084063"/>
            <a:ext cx="1294130" cy="0"/>
          </a:xfrm>
          <a:custGeom>
            <a:avLst/>
            <a:gdLst/>
            <a:ahLst/>
            <a:cxnLst/>
            <a:rect l="l" t="t" r="r" b="b"/>
            <a:pathLst>
              <a:path w="1294129">
                <a:moveTo>
                  <a:pt x="0" y="0"/>
                </a:moveTo>
                <a:lnTo>
                  <a:pt x="1293875" y="0"/>
                </a:lnTo>
              </a:path>
            </a:pathLst>
          </a:custGeom>
          <a:ln w="2857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647188" y="5856732"/>
            <a:ext cx="1294130" cy="0"/>
          </a:xfrm>
          <a:custGeom>
            <a:avLst/>
            <a:gdLst/>
            <a:ahLst/>
            <a:cxnLst/>
            <a:rect l="l" t="t" r="r" b="b"/>
            <a:pathLst>
              <a:path w="1294129">
                <a:moveTo>
                  <a:pt x="0" y="0"/>
                </a:moveTo>
                <a:lnTo>
                  <a:pt x="1293875" y="0"/>
                </a:lnTo>
              </a:path>
            </a:pathLst>
          </a:custGeom>
          <a:ln w="2857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573267" y="2467355"/>
            <a:ext cx="957580" cy="396240"/>
          </a:xfrm>
          <a:custGeom>
            <a:avLst/>
            <a:gdLst/>
            <a:ahLst/>
            <a:cxnLst/>
            <a:rect l="l" t="t" r="r" b="b"/>
            <a:pathLst>
              <a:path w="957579" h="396239">
                <a:moveTo>
                  <a:pt x="0" y="0"/>
                </a:moveTo>
                <a:lnTo>
                  <a:pt x="957071" y="396239"/>
                </a:lnTo>
              </a:path>
            </a:pathLst>
          </a:custGeom>
          <a:ln w="2857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559551" y="2461260"/>
            <a:ext cx="970915" cy="0"/>
          </a:xfrm>
          <a:custGeom>
            <a:avLst/>
            <a:gdLst/>
            <a:ahLst/>
            <a:cxnLst/>
            <a:rect l="l" t="t" r="r" b="b"/>
            <a:pathLst>
              <a:path w="970915">
                <a:moveTo>
                  <a:pt x="0" y="0"/>
                </a:moveTo>
                <a:lnTo>
                  <a:pt x="970787" y="0"/>
                </a:lnTo>
              </a:path>
            </a:pathLst>
          </a:custGeom>
          <a:ln w="2857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547359" y="1938527"/>
            <a:ext cx="969644" cy="523240"/>
          </a:xfrm>
          <a:custGeom>
            <a:avLst/>
            <a:gdLst/>
            <a:ahLst/>
            <a:cxnLst/>
            <a:rect l="l" t="t" r="r" b="b"/>
            <a:pathLst>
              <a:path w="969645" h="523239">
                <a:moveTo>
                  <a:pt x="0" y="522731"/>
                </a:moveTo>
                <a:lnTo>
                  <a:pt x="969263" y="0"/>
                </a:lnTo>
              </a:path>
            </a:pathLst>
          </a:custGeom>
          <a:ln w="2857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749293" y="3980178"/>
            <a:ext cx="1437005" cy="632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0600"/>
              </a:lnSpc>
              <a:spcBef>
                <a:spcPts val="100"/>
              </a:spcBef>
            </a:pPr>
            <a:r>
              <a:rPr sz="1800" spc="-10" dirty="0">
                <a:latin typeface="Times New Roman"/>
                <a:cs typeface="Times New Roman"/>
              </a:rPr>
              <a:t>D</a:t>
            </a:r>
            <a:r>
              <a:rPr sz="1800" dirty="0">
                <a:latin typeface="Times New Roman"/>
                <a:cs typeface="Times New Roman"/>
              </a:rPr>
              <a:t>ocu</a:t>
            </a:r>
            <a:r>
              <a:rPr sz="1800" spc="-10" dirty="0">
                <a:latin typeface="Times New Roman"/>
                <a:cs typeface="Times New Roman"/>
              </a:rPr>
              <a:t>m</a:t>
            </a:r>
            <a:r>
              <a:rPr sz="1800" dirty="0">
                <a:latin typeface="Times New Roman"/>
                <a:cs typeface="Times New Roman"/>
              </a:rPr>
              <a:t>entation  </a:t>
            </a:r>
            <a:r>
              <a:rPr sz="1800" spc="-5" dirty="0">
                <a:latin typeface="Times New Roman"/>
                <a:cs typeface="Times New Roman"/>
              </a:rPr>
              <a:t>Manuals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949698" y="2075179"/>
            <a:ext cx="1296670" cy="632460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25"/>
              </a:spcBef>
            </a:pPr>
            <a:r>
              <a:rPr sz="1800" dirty="0">
                <a:solidFill>
                  <a:srgbClr val="653200"/>
                </a:solidFill>
                <a:latin typeface="Times New Roman"/>
                <a:cs typeface="Times New Roman"/>
              </a:rPr>
              <a:t>Analysis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29"/>
              </a:spcBef>
            </a:pPr>
            <a:r>
              <a:rPr sz="1800" spc="-5" dirty="0">
                <a:solidFill>
                  <a:srgbClr val="653200"/>
                </a:solidFill>
                <a:latin typeface="Times New Roman"/>
                <a:cs typeface="Times New Roman"/>
              </a:rPr>
              <a:t>/Specification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025898" y="3457446"/>
            <a:ext cx="6731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653200"/>
                </a:solidFill>
                <a:latin typeface="Times New Roman"/>
                <a:cs typeface="Times New Roman"/>
              </a:rPr>
              <a:t>D</a:t>
            </a:r>
            <a:r>
              <a:rPr sz="1800" dirty="0">
                <a:solidFill>
                  <a:srgbClr val="653200"/>
                </a:solidFill>
                <a:latin typeface="Times New Roman"/>
                <a:cs typeface="Times New Roman"/>
              </a:rPr>
              <a:t>e</a:t>
            </a:r>
            <a:r>
              <a:rPr sz="1800" spc="-10" dirty="0">
                <a:solidFill>
                  <a:srgbClr val="653200"/>
                </a:solidFill>
                <a:latin typeface="Times New Roman"/>
                <a:cs typeface="Times New Roman"/>
              </a:rPr>
              <a:t>s</a:t>
            </a:r>
            <a:r>
              <a:rPr sz="1800" dirty="0">
                <a:solidFill>
                  <a:srgbClr val="653200"/>
                </a:solidFill>
                <a:latin typeface="Times New Roman"/>
                <a:cs typeface="Times New Roman"/>
              </a:rPr>
              <a:t>ign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012182" y="4891530"/>
            <a:ext cx="14751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imes New Roman"/>
                <a:cs typeface="Times New Roman"/>
              </a:rPr>
              <a:t>Implementation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001514" y="5655053"/>
            <a:ext cx="7131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imes New Roman"/>
                <a:cs typeface="Times New Roman"/>
              </a:rPr>
              <a:t>Testing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616697" y="1592071"/>
            <a:ext cx="1950720" cy="2637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384" marR="5080" indent="-20320">
              <a:lnSpc>
                <a:spcPct val="146100"/>
              </a:lnSpc>
              <a:spcBef>
                <a:spcPts val="100"/>
              </a:spcBef>
            </a:pPr>
            <a:r>
              <a:rPr sz="1800" spc="-5" dirty="0">
                <a:latin typeface="Times New Roman"/>
                <a:cs typeface="Times New Roman"/>
              </a:rPr>
              <a:t>Formal Specification  </a:t>
            </a:r>
            <a:r>
              <a:rPr sz="1800" spc="-5" dirty="0">
                <a:solidFill>
                  <a:srgbClr val="653200"/>
                </a:solidFill>
                <a:latin typeface="Times New Roman"/>
                <a:cs typeface="Times New Roman"/>
              </a:rPr>
              <a:t>Context-</a:t>
            </a:r>
            <a:endParaRPr sz="1800">
              <a:latin typeface="Times New Roman"/>
              <a:cs typeface="Times New Roman"/>
            </a:endParaRPr>
          </a:p>
          <a:p>
            <a:pPr marL="32384">
              <a:lnSpc>
                <a:spcPts val="1945"/>
              </a:lnSpc>
            </a:pPr>
            <a:r>
              <a:rPr sz="1800" spc="-5" dirty="0">
                <a:solidFill>
                  <a:srgbClr val="653200"/>
                </a:solidFill>
                <a:latin typeface="Times New Roman"/>
                <a:cs typeface="Times New Roman"/>
              </a:rPr>
              <a:t>Diagram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550">
              <a:latin typeface="Times New Roman"/>
              <a:cs typeface="Times New Roman"/>
            </a:endParaRPr>
          </a:p>
          <a:p>
            <a:pPr marL="26034" marR="955040">
              <a:lnSpc>
                <a:spcPct val="60000"/>
              </a:lnSpc>
            </a:pPr>
            <a:r>
              <a:rPr sz="1800" spc="-5" dirty="0">
                <a:latin typeface="Times New Roman"/>
                <a:cs typeface="Times New Roman"/>
              </a:rPr>
              <a:t>Data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Flow  Diagrams</a:t>
            </a:r>
            <a:endParaRPr sz="1800">
              <a:latin typeface="Times New Roman"/>
              <a:cs typeface="Times New Roman"/>
            </a:endParaRPr>
          </a:p>
          <a:p>
            <a:pPr marL="17145">
              <a:lnSpc>
                <a:spcPct val="100000"/>
              </a:lnSpc>
              <a:spcBef>
                <a:spcPts val="850"/>
              </a:spcBef>
            </a:pPr>
            <a:r>
              <a:rPr sz="1800" spc="-5" dirty="0">
                <a:latin typeface="Times New Roman"/>
                <a:cs typeface="Times New Roman"/>
              </a:rPr>
              <a:t>Flow Charts</a:t>
            </a:r>
            <a:endParaRPr sz="1800">
              <a:latin typeface="Times New Roman"/>
              <a:cs typeface="Times New Roman"/>
            </a:endParaRPr>
          </a:p>
          <a:p>
            <a:pPr marL="26034" marR="125095">
              <a:lnSpc>
                <a:spcPts val="1960"/>
              </a:lnSpc>
              <a:spcBef>
                <a:spcPts val="1035"/>
              </a:spcBef>
            </a:pPr>
            <a:r>
              <a:rPr sz="1800" dirty="0">
                <a:solidFill>
                  <a:srgbClr val="7F007F"/>
                </a:solidFill>
                <a:latin typeface="Times New Roman"/>
                <a:cs typeface="Times New Roman"/>
              </a:rPr>
              <a:t>Enti</a:t>
            </a:r>
            <a:r>
              <a:rPr sz="1800" spc="-10" dirty="0">
                <a:solidFill>
                  <a:srgbClr val="7F007F"/>
                </a:solidFill>
                <a:latin typeface="Times New Roman"/>
                <a:cs typeface="Times New Roman"/>
              </a:rPr>
              <a:t>t</a:t>
            </a:r>
            <a:r>
              <a:rPr sz="1800" spc="10" dirty="0">
                <a:solidFill>
                  <a:srgbClr val="7F007F"/>
                </a:solidFill>
                <a:latin typeface="Times New Roman"/>
                <a:cs typeface="Times New Roman"/>
              </a:rPr>
              <a:t>y</a:t>
            </a:r>
            <a:r>
              <a:rPr sz="1800" dirty="0">
                <a:solidFill>
                  <a:srgbClr val="7F007F"/>
                </a:solidFill>
                <a:latin typeface="Times New Roman"/>
                <a:cs typeface="Times New Roman"/>
              </a:rPr>
              <a:t>-</a:t>
            </a:r>
            <a:r>
              <a:rPr sz="1800" spc="-15" dirty="0">
                <a:solidFill>
                  <a:srgbClr val="7F007F"/>
                </a:solidFill>
                <a:latin typeface="Times New Roman"/>
                <a:cs typeface="Times New Roman"/>
              </a:rPr>
              <a:t>R</a:t>
            </a:r>
            <a:r>
              <a:rPr sz="1800" dirty="0">
                <a:solidFill>
                  <a:srgbClr val="7F007F"/>
                </a:solidFill>
                <a:latin typeface="Times New Roman"/>
                <a:cs typeface="Times New Roman"/>
              </a:rPr>
              <a:t>el</a:t>
            </a:r>
            <a:r>
              <a:rPr sz="1800" spc="-10" dirty="0">
                <a:solidFill>
                  <a:srgbClr val="7F007F"/>
                </a:solidFill>
                <a:latin typeface="Times New Roman"/>
                <a:cs typeface="Times New Roman"/>
              </a:rPr>
              <a:t>a</a:t>
            </a:r>
            <a:r>
              <a:rPr sz="1800" dirty="0">
                <a:solidFill>
                  <a:srgbClr val="7F007F"/>
                </a:solidFill>
                <a:latin typeface="Times New Roman"/>
                <a:cs typeface="Times New Roman"/>
              </a:rPr>
              <a:t>ti</a:t>
            </a:r>
            <a:r>
              <a:rPr sz="1800" spc="-5" dirty="0">
                <a:solidFill>
                  <a:srgbClr val="7F007F"/>
                </a:solidFill>
                <a:latin typeface="Times New Roman"/>
                <a:cs typeface="Times New Roman"/>
              </a:rPr>
              <a:t>on</a:t>
            </a:r>
            <a:r>
              <a:rPr sz="1800" spc="-25" dirty="0">
                <a:solidFill>
                  <a:srgbClr val="7F007F"/>
                </a:solidFill>
                <a:latin typeface="Times New Roman"/>
                <a:cs typeface="Times New Roman"/>
              </a:rPr>
              <a:t>s</a:t>
            </a:r>
            <a:r>
              <a:rPr sz="1800" dirty="0">
                <a:solidFill>
                  <a:srgbClr val="7F007F"/>
                </a:solidFill>
                <a:latin typeface="Times New Roman"/>
                <a:cs typeface="Times New Roman"/>
              </a:rPr>
              <a:t>hip  </a:t>
            </a:r>
            <a:r>
              <a:rPr sz="1800" spc="-5" dirty="0">
                <a:solidFill>
                  <a:srgbClr val="7F007F"/>
                </a:solidFill>
                <a:latin typeface="Times New Roman"/>
                <a:cs typeface="Times New Roman"/>
              </a:rPr>
              <a:t>Diagram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607553" y="4403850"/>
            <a:ext cx="1995170" cy="1722120"/>
          </a:xfrm>
          <a:prstGeom prst="rect">
            <a:avLst/>
          </a:prstGeom>
        </p:spPr>
        <p:txBody>
          <a:bodyPr vert="horz" wrap="square" lIns="0" tIns="132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45"/>
              </a:spcBef>
            </a:pPr>
            <a:r>
              <a:rPr sz="1800" spc="-5" dirty="0">
                <a:latin typeface="Times New Roman"/>
                <a:cs typeface="Times New Roman"/>
              </a:rPr>
              <a:t>Source Code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Listings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550">
              <a:latin typeface="Times New Roman"/>
              <a:cs typeface="Times New Roman"/>
            </a:endParaRPr>
          </a:p>
          <a:p>
            <a:pPr marL="97790" marR="363855">
              <a:lnSpc>
                <a:spcPct val="60600"/>
              </a:lnSpc>
              <a:spcBef>
                <a:spcPts val="5"/>
              </a:spcBef>
            </a:pPr>
            <a:r>
              <a:rPr sz="1800" spc="-5" dirty="0">
                <a:solidFill>
                  <a:srgbClr val="653200"/>
                </a:solidFill>
                <a:latin typeface="Times New Roman"/>
                <a:cs typeface="Times New Roman"/>
              </a:rPr>
              <a:t>C</a:t>
            </a:r>
            <a:r>
              <a:rPr sz="1800" dirty="0">
                <a:solidFill>
                  <a:srgbClr val="653200"/>
                </a:solidFill>
                <a:latin typeface="Times New Roman"/>
                <a:cs typeface="Times New Roman"/>
              </a:rPr>
              <a:t>r</a:t>
            </a:r>
            <a:r>
              <a:rPr sz="1800" spc="-5" dirty="0">
                <a:solidFill>
                  <a:srgbClr val="653200"/>
                </a:solidFill>
                <a:latin typeface="Times New Roman"/>
                <a:cs typeface="Times New Roman"/>
              </a:rPr>
              <a:t>o</a:t>
            </a:r>
            <a:r>
              <a:rPr sz="1800" spc="-10" dirty="0">
                <a:solidFill>
                  <a:srgbClr val="653200"/>
                </a:solidFill>
                <a:latin typeface="Times New Roman"/>
                <a:cs typeface="Times New Roman"/>
              </a:rPr>
              <a:t>ss</a:t>
            </a:r>
            <a:r>
              <a:rPr sz="1800" dirty="0">
                <a:solidFill>
                  <a:srgbClr val="653200"/>
                </a:solidFill>
                <a:latin typeface="Times New Roman"/>
                <a:cs typeface="Times New Roman"/>
              </a:rPr>
              <a:t>-</a:t>
            </a:r>
            <a:r>
              <a:rPr sz="1800" spc="-5" dirty="0">
                <a:solidFill>
                  <a:srgbClr val="653200"/>
                </a:solidFill>
                <a:latin typeface="Times New Roman"/>
                <a:cs typeface="Times New Roman"/>
              </a:rPr>
              <a:t>R</a:t>
            </a:r>
            <a:r>
              <a:rPr sz="1800" dirty="0">
                <a:solidFill>
                  <a:srgbClr val="653200"/>
                </a:solidFill>
                <a:latin typeface="Times New Roman"/>
                <a:cs typeface="Times New Roman"/>
              </a:rPr>
              <a:t>eference  </a:t>
            </a:r>
            <a:r>
              <a:rPr sz="1800" spc="-5" dirty="0">
                <a:solidFill>
                  <a:srgbClr val="653200"/>
                </a:solidFill>
                <a:latin typeface="Times New Roman"/>
                <a:cs typeface="Times New Roman"/>
              </a:rPr>
              <a:t>Listing</a:t>
            </a:r>
            <a:endParaRPr sz="1800">
              <a:latin typeface="Times New Roman"/>
              <a:cs typeface="Times New Roman"/>
            </a:endParaRPr>
          </a:p>
          <a:p>
            <a:pPr marL="106680">
              <a:lnSpc>
                <a:spcPct val="100000"/>
              </a:lnSpc>
              <a:spcBef>
                <a:spcPts val="515"/>
              </a:spcBef>
            </a:pPr>
            <a:r>
              <a:rPr sz="1800" spc="-5" dirty="0">
                <a:solidFill>
                  <a:srgbClr val="653200"/>
                </a:solidFill>
                <a:latin typeface="Times New Roman"/>
                <a:cs typeface="Times New Roman"/>
              </a:rPr>
              <a:t>Test</a:t>
            </a:r>
            <a:r>
              <a:rPr sz="1800" dirty="0">
                <a:solidFill>
                  <a:srgbClr val="6532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653200"/>
                </a:solidFill>
                <a:latin typeface="Times New Roman"/>
                <a:cs typeface="Times New Roman"/>
              </a:rPr>
              <a:t>Data</a:t>
            </a:r>
            <a:endParaRPr sz="1800">
              <a:latin typeface="Times New Roman"/>
              <a:cs typeface="Times New Roman"/>
            </a:endParaRPr>
          </a:p>
          <a:p>
            <a:pPr marL="111125">
              <a:lnSpc>
                <a:spcPct val="100000"/>
              </a:lnSpc>
              <a:spcBef>
                <a:spcPts val="994"/>
              </a:spcBef>
            </a:pPr>
            <a:r>
              <a:rPr sz="1800" spc="-5" dirty="0">
                <a:solidFill>
                  <a:srgbClr val="653200"/>
                </a:solidFill>
                <a:latin typeface="Times New Roman"/>
                <a:cs typeface="Times New Roman"/>
              </a:rPr>
              <a:t>Test</a:t>
            </a:r>
            <a:r>
              <a:rPr sz="1800" dirty="0">
                <a:solidFill>
                  <a:srgbClr val="6532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653200"/>
                </a:solidFill>
                <a:latin typeface="Times New Roman"/>
                <a:cs typeface="Times New Roman"/>
              </a:rPr>
              <a:t>Results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927621" y="921511"/>
            <a:ext cx="820039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225" dirty="0">
                <a:latin typeface="Times New Roman"/>
                <a:cs typeface="Times New Roman"/>
              </a:rPr>
              <a:t>Documentation </a:t>
            </a:r>
            <a:r>
              <a:rPr sz="3200" b="1" spc="-204" dirty="0">
                <a:latin typeface="Times New Roman"/>
                <a:cs typeface="Times New Roman"/>
              </a:rPr>
              <a:t>consists </a:t>
            </a:r>
            <a:r>
              <a:rPr sz="3200" b="1" spc="-180" dirty="0">
                <a:latin typeface="Times New Roman"/>
                <a:cs typeface="Times New Roman"/>
              </a:rPr>
              <a:t>of </a:t>
            </a:r>
            <a:r>
              <a:rPr sz="3200" b="1" spc="-170" dirty="0">
                <a:latin typeface="Times New Roman"/>
                <a:cs typeface="Times New Roman"/>
              </a:rPr>
              <a:t>different </a:t>
            </a:r>
            <a:r>
              <a:rPr sz="3200" b="1" spc="-150" dirty="0">
                <a:latin typeface="Times New Roman"/>
                <a:cs typeface="Times New Roman"/>
              </a:rPr>
              <a:t>types </a:t>
            </a:r>
            <a:r>
              <a:rPr sz="3200" b="1" spc="-175" dirty="0">
                <a:latin typeface="Times New Roman"/>
                <a:cs typeface="Times New Roman"/>
              </a:rPr>
              <a:t>of </a:t>
            </a:r>
            <a:r>
              <a:rPr sz="3200" b="1" spc="-290" dirty="0">
                <a:latin typeface="Times New Roman"/>
                <a:cs typeface="Times New Roman"/>
              </a:rPr>
              <a:t>manuals</a:t>
            </a:r>
            <a:r>
              <a:rPr sz="3200" b="1" spc="-90" dirty="0">
                <a:latin typeface="Times New Roman"/>
                <a:cs typeface="Times New Roman"/>
              </a:rPr>
              <a:t> </a:t>
            </a:r>
            <a:r>
              <a:rPr sz="3200" b="1" spc="-295" dirty="0">
                <a:latin typeface="Times New Roman"/>
                <a:cs typeface="Times New Roman"/>
              </a:rPr>
              <a:t>are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087114" y="6423149"/>
            <a:ext cx="38049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List </a:t>
            </a:r>
            <a:r>
              <a:rPr sz="2400" dirty="0">
                <a:latin typeface="Times New Roman"/>
                <a:cs typeface="Times New Roman"/>
              </a:rPr>
              <a:t>of </a:t>
            </a:r>
            <a:r>
              <a:rPr sz="2400" spc="-5" dirty="0">
                <a:latin typeface="Times New Roman"/>
                <a:cs typeface="Times New Roman"/>
              </a:rPr>
              <a:t>documentation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manuals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761993" y="1653539"/>
            <a:ext cx="8610600" cy="0"/>
          </a:xfrm>
          <a:custGeom>
            <a:avLst/>
            <a:gdLst/>
            <a:ahLst/>
            <a:cxnLst/>
            <a:rect l="l" t="t" r="r" b="b"/>
            <a:pathLst>
              <a:path w="8610600">
                <a:moveTo>
                  <a:pt x="0" y="0"/>
                </a:moveTo>
                <a:lnTo>
                  <a:pt x="8610605" y="0"/>
                </a:lnTo>
              </a:path>
            </a:pathLst>
          </a:custGeom>
          <a:ln w="571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9"/>
              </a:lnSpc>
            </a:pPr>
            <a:r>
              <a:rPr spc="-5" dirty="0"/>
              <a:t>Software Engineering </a:t>
            </a:r>
            <a:r>
              <a:rPr spc="-10" dirty="0"/>
              <a:t>(3</a:t>
            </a:r>
            <a:r>
              <a:rPr sz="750" spc="-15" baseline="22222" dirty="0"/>
              <a:t>rd </a:t>
            </a:r>
            <a:r>
              <a:rPr sz="800" spc="-5" dirty="0"/>
              <a:t>ed.), </a:t>
            </a:r>
            <a:r>
              <a:rPr sz="800" dirty="0"/>
              <a:t>By K.K </a:t>
            </a:r>
            <a:r>
              <a:rPr sz="800" spc="-5" dirty="0"/>
              <a:t>Aggarwal </a:t>
            </a:r>
            <a:r>
              <a:rPr sz="800" dirty="0"/>
              <a:t>&amp; </a:t>
            </a:r>
            <a:r>
              <a:rPr sz="800" spc="-5" dirty="0"/>
              <a:t>Yogesh </a:t>
            </a:r>
            <a:r>
              <a:rPr sz="800" dirty="0"/>
              <a:t>Singh, </a:t>
            </a:r>
            <a:r>
              <a:rPr sz="800" spc="-5" dirty="0"/>
              <a:t>Copyright </a:t>
            </a:r>
            <a:r>
              <a:rPr sz="800" dirty="0"/>
              <a:t>© </a:t>
            </a:r>
            <a:r>
              <a:rPr sz="800" spc="-5" dirty="0"/>
              <a:t>New </a:t>
            </a:r>
            <a:r>
              <a:rPr sz="800" spc="-10" dirty="0"/>
              <a:t>Age </a:t>
            </a:r>
            <a:r>
              <a:rPr sz="800" spc="-5" dirty="0"/>
              <a:t>International Publishers,</a:t>
            </a:r>
            <a:r>
              <a:rPr sz="800" spc="75" dirty="0"/>
              <a:t> </a:t>
            </a:r>
            <a:r>
              <a:rPr sz="800" spc="-5" dirty="0"/>
              <a:t>2007</a:t>
            </a:r>
            <a:endParaRPr sz="800"/>
          </a:p>
        </p:txBody>
      </p:sp>
      <p:sp>
        <p:nvSpPr>
          <p:cNvPr id="28" name="object 2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45"/>
              </a:lnSpc>
            </a:pPr>
            <a:fld id="{81D60167-4931-47E6-BA6A-407CBD079E47}" type="slidenum">
              <a:rPr dirty="0"/>
              <a:pPr marL="25400">
                <a:lnSpc>
                  <a:spcPts val="1445"/>
                </a:lnSpc>
              </a:pPr>
              <a:t>23</a:t>
            </a:fld>
            <a:endParaRPr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22520" y="2414016"/>
            <a:ext cx="1018540" cy="506095"/>
          </a:xfrm>
          <a:custGeom>
            <a:avLst/>
            <a:gdLst/>
            <a:ahLst/>
            <a:cxnLst/>
            <a:rect l="l" t="t" r="r" b="b"/>
            <a:pathLst>
              <a:path w="1018539" h="506094">
                <a:moveTo>
                  <a:pt x="0" y="0"/>
                </a:moveTo>
                <a:lnTo>
                  <a:pt x="1018031" y="505967"/>
                </a:lnTo>
              </a:path>
            </a:pathLst>
          </a:custGeom>
          <a:ln w="2857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922520" y="1804416"/>
            <a:ext cx="1173480" cy="585470"/>
          </a:xfrm>
          <a:custGeom>
            <a:avLst/>
            <a:gdLst/>
            <a:ahLst/>
            <a:cxnLst/>
            <a:rect l="l" t="t" r="r" b="b"/>
            <a:pathLst>
              <a:path w="1173479" h="585469">
                <a:moveTo>
                  <a:pt x="0" y="585215"/>
                </a:moveTo>
                <a:lnTo>
                  <a:pt x="1173479" y="0"/>
                </a:lnTo>
              </a:path>
            </a:pathLst>
          </a:custGeom>
          <a:ln w="2857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911851" y="2403347"/>
            <a:ext cx="1004569" cy="0"/>
          </a:xfrm>
          <a:custGeom>
            <a:avLst/>
            <a:gdLst/>
            <a:ahLst/>
            <a:cxnLst/>
            <a:rect l="l" t="t" r="r" b="b"/>
            <a:pathLst>
              <a:path w="1004570">
                <a:moveTo>
                  <a:pt x="0" y="0"/>
                </a:moveTo>
                <a:lnTo>
                  <a:pt x="1004315" y="0"/>
                </a:lnTo>
              </a:path>
            </a:pathLst>
          </a:custGeom>
          <a:ln w="2857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22520" y="4739639"/>
            <a:ext cx="1173480" cy="586740"/>
          </a:xfrm>
          <a:custGeom>
            <a:avLst/>
            <a:gdLst/>
            <a:ahLst/>
            <a:cxnLst/>
            <a:rect l="l" t="t" r="r" b="b"/>
            <a:pathLst>
              <a:path w="1173479" h="586739">
                <a:moveTo>
                  <a:pt x="0" y="586739"/>
                </a:moveTo>
                <a:lnTo>
                  <a:pt x="1173479" y="0"/>
                </a:lnTo>
              </a:path>
            </a:pathLst>
          </a:custGeom>
          <a:ln w="2857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36235" y="5338571"/>
            <a:ext cx="1016635" cy="504825"/>
          </a:xfrm>
          <a:custGeom>
            <a:avLst/>
            <a:gdLst/>
            <a:ahLst/>
            <a:cxnLst/>
            <a:rect l="l" t="t" r="r" b="b"/>
            <a:pathLst>
              <a:path w="1016635" h="504825">
                <a:moveTo>
                  <a:pt x="0" y="0"/>
                </a:moveTo>
                <a:lnTo>
                  <a:pt x="1016507" y="504443"/>
                </a:lnTo>
              </a:path>
            </a:pathLst>
          </a:custGeom>
          <a:ln w="2857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878835" y="2446019"/>
            <a:ext cx="0" cy="2889885"/>
          </a:xfrm>
          <a:custGeom>
            <a:avLst/>
            <a:gdLst/>
            <a:ahLst/>
            <a:cxnLst/>
            <a:rect l="l" t="t" r="r" b="b"/>
            <a:pathLst>
              <a:path h="2889885">
                <a:moveTo>
                  <a:pt x="0" y="0"/>
                </a:moveTo>
                <a:lnTo>
                  <a:pt x="0" y="2889503"/>
                </a:lnTo>
              </a:path>
            </a:pathLst>
          </a:custGeom>
          <a:ln w="2857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90800" y="3703320"/>
            <a:ext cx="288290" cy="0"/>
          </a:xfrm>
          <a:custGeom>
            <a:avLst/>
            <a:gdLst/>
            <a:ahLst/>
            <a:cxnLst/>
            <a:rect l="l" t="t" r="r" b="b"/>
            <a:pathLst>
              <a:path w="288289">
                <a:moveTo>
                  <a:pt x="288035" y="0"/>
                </a:moveTo>
                <a:lnTo>
                  <a:pt x="0" y="0"/>
                </a:lnTo>
              </a:path>
            </a:pathLst>
          </a:custGeom>
          <a:ln w="2857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878835" y="2438400"/>
            <a:ext cx="429895" cy="0"/>
          </a:xfrm>
          <a:custGeom>
            <a:avLst/>
            <a:gdLst/>
            <a:ahLst/>
            <a:cxnLst/>
            <a:rect l="l" t="t" r="r" b="b"/>
            <a:pathLst>
              <a:path w="429895">
                <a:moveTo>
                  <a:pt x="0" y="0"/>
                </a:moveTo>
                <a:lnTo>
                  <a:pt x="429767" y="0"/>
                </a:lnTo>
              </a:path>
            </a:pathLst>
          </a:custGeom>
          <a:ln w="2857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878835" y="5332476"/>
            <a:ext cx="429895" cy="0"/>
          </a:xfrm>
          <a:custGeom>
            <a:avLst/>
            <a:gdLst/>
            <a:ahLst/>
            <a:cxnLst/>
            <a:rect l="l" t="t" r="r" b="b"/>
            <a:pathLst>
              <a:path w="429895">
                <a:moveTo>
                  <a:pt x="0" y="0"/>
                </a:moveTo>
                <a:lnTo>
                  <a:pt x="429767" y="0"/>
                </a:lnTo>
              </a:path>
            </a:pathLst>
          </a:custGeom>
          <a:ln w="2857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311655" y="3433062"/>
            <a:ext cx="11328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650065"/>
                </a:solidFill>
                <a:latin typeface="Times New Roman"/>
                <a:cs typeface="Times New Roman"/>
              </a:rPr>
              <a:t>Operating  </a:t>
            </a:r>
            <a:r>
              <a:rPr sz="1800" b="1" dirty="0">
                <a:solidFill>
                  <a:srgbClr val="650065"/>
                </a:solidFill>
                <a:latin typeface="Times New Roman"/>
                <a:cs typeface="Times New Roman"/>
              </a:rPr>
              <a:t>Proce</a:t>
            </a:r>
            <a:r>
              <a:rPr sz="1800" b="1" spc="-10" dirty="0">
                <a:solidFill>
                  <a:srgbClr val="650065"/>
                </a:solidFill>
                <a:latin typeface="Times New Roman"/>
                <a:cs typeface="Times New Roman"/>
              </a:rPr>
              <a:t>du</a:t>
            </a:r>
            <a:r>
              <a:rPr sz="1800" b="1" dirty="0">
                <a:solidFill>
                  <a:srgbClr val="650065"/>
                </a:solidFill>
                <a:latin typeface="Times New Roman"/>
                <a:cs typeface="Times New Roman"/>
              </a:rPr>
              <a:t>re</a:t>
            </a:r>
            <a:r>
              <a:rPr sz="1800" b="1" spc="-5" dirty="0">
                <a:solidFill>
                  <a:srgbClr val="650065"/>
                </a:solidFill>
                <a:latin typeface="Times New Roman"/>
                <a:cs typeface="Times New Roman"/>
              </a:rPr>
              <a:t>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568698" y="2137662"/>
            <a:ext cx="8769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7F007F"/>
                </a:solidFill>
                <a:latin typeface="Times New Roman"/>
                <a:cs typeface="Times New Roman"/>
              </a:rPr>
              <a:t>User  </a:t>
            </a:r>
            <a:r>
              <a:rPr sz="1800" b="1" dirty="0">
                <a:solidFill>
                  <a:srgbClr val="7F007F"/>
                </a:solidFill>
                <a:latin typeface="Times New Roman"/>
                <a:cs typeface="Times New Roman"/>
              </a:rPr>
              <a:t>M</a:t>
            </a:r>
            <a:r>
              <a:rPr sz="1800" b="1" spc="-5" dirty="0">
                <a:solidFill>
                  <a:srgbClr val="7F007F"/>
                </a:solidFill>
                <a:latin typeface="Times New Roman"/>
                <a:cs typeface="Times New Roman"/>
              </a:rPr>
              <a:t>a</a:t>
            </a:r>
            <a:r>
              <a:rPr sz="1800" b="1" spc="-10" dirty="0">
                <a:solidFill>
                  <a:srgbClr val="7F007F"/>
                </a:solidFill>
                <a:latin typeface="Times New Roman"/>
                <a:cs typeface="Times New Roman"/>
              </a:rPr>
              <a:t>nu</a:t>
            </a:r>
            <a:r>
              <a:rPr sz="1800" b="1" dirty="0">
                <a:solidFill>
                  <a:srgbClr val="7F007F"/>
                </a:solidFill>
                <a:latin typeface="Times New Roman"/>
                <a:cs typeface="Times New Roman"/>
              </a:rPr>
              <a:t>al</a:t>
            </a:r>
            <a:r>
              <a:rPr sz="1800" b="1" spc="-5" dirty="0">
                <a:solidFill>
                  <a:srgbClr val="7F007F"/>
                </a:solidFill>
                <a:latin typeface="Times New Roman"/>
                <a:cs typeface="Times New Roman"/>
              </a:rPr>
              <a:t>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150353" y="1712467"/>
            <a:ext cx="17208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Times New Roman"/>
                <a:cs typeface="Times New Roman"/>
              </a:rPr>
              <a:t>System</a:t>
            </a:r>
            <a:r>
              <a:rPr sz="1800" b="1" spc="-5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Overview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107681" y="2151379"/>
            <a:ext cx="1747520" cy="9569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034" marR="508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Times New Roman"/>
                <a:cs typeface="Times New Roman"/>
              </a:rPr>
              <a:t>Beginner’s</a:t>
            </a:r>
            <a:r>
              <a:rPr sz="1800" b="1" spc="-5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Guide  Tutorial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sz="1800" b="1" spc="-5" dirty="0">
                <a:solidFill>
                  <a:srgbClr val="650065"/>
                </a:solidFill>
                <a:latin typeface="Times New Roman"/>
                <a:cs typeface="Times New Roman"/>
              </a:rPr>
              <a:t>Reference</a:t>
            </a:r>
            <a:r>
              <a:rPr sz="1800" b="1" spc="-30" dirty="0">
                <a:solidFill>
                  <a:srgbClr val="650065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650065"/>
                </a:solidFill>
                <a:latin typeface="Times New Roman"/>
                <a:cs typeface="Times New Roman"/>
              </a:rPr>
              <a:t>Guide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188453" y="4589777"/>
            <a:ext cx="17957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650065"/>
                </a:solidFill>
                <a:latin typeface="Times New Roman"/>
                <a:cs typeface="Times New Roman"/>
              </a:rPr>
              <a:t>Installation</a:t>
            </a:r>
            <a:r>
              <a:rPr sz="1800" b="1" spc="-40" dirty="0">
                <a:solidFill>
                  <a:srgbClr val="650065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650065"/>
                </a:solidFill>
                <a:latin typeface="Times New Roman"/>
                <a:cs typeface="Times New Roman"/>
              </a:rPr>
              <a:t>Guide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770122" y="5018022"/>
            <a:ext cx="5529580" cy="1796414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810895" marR="3528060">
              <a:lnSpc>
                <a:spcPct val="100600"/>
              </a:lnSpc>
              <a:spcBef>
                <a:spcPts val="85"/>
              </a:spcBef>
            </a:pPr>
            <a:r>
              <a:rPr sz="1800" b="1" dirty="0">
                <a:solidFill>
                  <a:srgbClr val="003200"/>
                </a:solidFill>
                <a:latin typeface="Times New Roman"/>
                <a:cs typeface="Times New Roman"/>
              </a:rPr>
              <a:t>O</a:t>
            </a:r>
            <a:r>
              <a:rPr sz="1800" b="1" spc="-10" dirty="0">
                <a:solidFill>
                  <a:srgbClr val="003200"/>
                </a:solidFill>
                <a:latin typeface="Times New Roman"/>
                <a:cs typeface="Times New Roman"/>
              </a:rPr>
              <a:t>p</a:t>
            </a:r>
            <a:r>
              <a:rPr sz="1800" b="1" dirty="0">
                <a:solidFill>
                  <a:srgbClr val="003200"/>
                </a:solidFill>
                <a:latin typeface="Times New Roman"/>
                <a:cs typeface="Times New Roman"/>
              </a:rPr>
              <a:t>erati</a:t>
            </a:r>
            <a:r>
              <a:rPr sz="1800" b="1" spc="-5" dirty="0">
                <a:solidFill>
                  <a:srgbClr val="003200"/>
                </a:solidFill>
                <a:latin typeface="Times New Roman"/>
                <a:cs typeface="Times New Roman"/>
              </a:rPr>
              <a:t>o</a:t>
            </a:r>
            <a:r>
              <a:rPr sz="1800" b="1" spc="-10" dirty="0">
                <a:solidFill>
                  <a:srgbClr val="003200"/>
                </a:solidFill>
                <a:latin typeface="Times New Roman"/>
                <a:cs typeface="Times New Roman"/>
              </a:rPr>
              <a:t>n</a:t>
            </a:r>
            <a:r>
              <a:rPr sz="1800" b="1" dirty="0">
                <a:solidFill>
                  <a:srgbClr val="003200"/>
                </a:solidFill>
                <a:latin typeface="Times New Roman"/>
                <a:cs typeface="Times New Roman"/>
              </a:rPr>
              <a:t>al  </a:t>
            </a:r>
            <a:r>
              <a:rPr sz="1800" b="1" spc="-5" dirty="0">
                <a:solidFill>
                  <a:srgbClr val="003200"/>
                </a:solidFill>
                <a:latin typeface="Times New Roman"/>
                <a:cs typeface="Times New Roman"/>
              </a:rPr>
              <a:t>Manuals</a:t>
            </a:r>
            <a:endParaRPr sz="1800">
              <a:latin typeface="Times New Roman"/>
              <a:cs typeface="Times New Roman"/>
            </a:endParaRPr>
          </a:p>
          <a:p>
            <a:pPr marL="3363595">
              <a:lnSpc>
                <a:spcPts val="1920"/>
              </a:lnSpc>
            </a:pPr>
            <a:r>
              <a:rPr sz="1800" b="1" spc="-5" dirty="0">
                <a:solidFill>
                  <a:srgbClr val="650065"/>
                </a:solidFill>
                <a:latin typeface="Times New Roman"/>
                <a:cs typeface="Times New Roman"/>
              </a:rPr>
              <a:t>System</a:t>
            </a:r>
            <a:endParaRPr sz="1800">
              <a:latin typeface="Times New Roman"/>
              <a:cs typeface="Times New Roman"/>
            </a:endParaRPr>
          </a:p>
          <a:p>
            <a:pPr marL="3363595">
              <a:lnSpc>
                <a:spcPct val="100000"/>
              </a:lnSpc>
              <a:spcBef>
                <a:spcPts val="229"/>
              </a:spcBef>
            </a:pPr>
            <a:r>
              <a:rPr sz="1800" b="1" spc="-5" dirty="0">
                <a:solidFill>
                  <a:srgbClr val="650065"/>
                </a:solidFill>
                <a:latin typeface="Times New Roman"/>
                <a:cs typeface="Times New Roman"/>
              </a:rPr>
              <a:t>Administration</a:t>
            </a:r>
            <a:r>
              <a:rPr sz="1800" b="1" spc="-30" dirty="0">
                <a:solidFill>
                  <a:srgbClr val="650065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650065"/>
                </a:solidFill>
                <a:latin typeface="Times New Roman"/>
                <a:cs typeface="Times New Roman"/>
              </a:rPr>
              <a:t>Guide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solidFill>
                  <a:srgbClr val="5E5E5E"/>
                </a:solidFill>
                <a:latin typeface="Times New Roman"/>
                <a:cs typeface="Times New Roman"/>
              </a:rPr>
              <a:t>List </a:t>
            </a:r>
            <a:r>
              <a:rPr sz="2400" dirty="0">
                <a:solidFill>
                  <a:srgbClr val="5E5E5E"/>
                </a:solidFill>
                <a:latin typeface="Times New Roman"/>
                <a:cs typeface="Times New Roman"/>
              </a:rPr>
              <a:t>of </a:t>
            </a:r>
            <a:r>
              <a:rPr sz="2400" spc="-5" dirty="0">
                <a:solidFill>
                  <a:srgbClr val="5E5E5E"/>
                </a:solidFill>
                <a:latin typeface="Times New Roman"/>
                <a:cs typeface="Times New Roman"/>
              </a:rPr>
              <a:t>operating procedure</a:t>
            </a:r>
            <a:r>
              <a:rPr sz="2400" spc="-10" dirty="0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5E5E5E"/>
                </a:solidFill>
                <a:latin typeface="Times New Roman"/>
                <a:cs typeface="Times New Roman"/>
              </a:rPr>
              <a:t>manuals.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927621" y="919987"/>
            <a:ext cx="820039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225" dirty="0">
                <a:latin typeface="Times New Roman"/>
                <a:cs typeface="Times New Roman"/>
              </a:rPr>
              <a:t>Documentation </a:t>
            </a:r>
            <a:r>
              <a:rPr sz="3200" b="1" spc="-204" dirty="0">
                <a:latin typeface="Times New Roman"/>
                <a:cs typeface="Times New Roman"/>
              </a:rPr>
              <a:t>consists </a:t>
            </a:r>
            <a:r>
              <a:rPr sz="3200" b="1" spc="-180" dirty="0">
                <a:latin typeface="Times New Roman"/>
                <a:cs typeface="Times New Roman"/>
              </a:rPr>
              <a:t>of </a:t>
            </a:r>
            <a:r>
              <a:rPr sz="3200" b="1" spc="-170" dirty="0">
                <a:latin typeface="Times New Roman"/>
                <a:cs typeface="Times New Roman"/>
              </a:rPr>
              <a:t>different </a:t>
            </a:r>
            <a:r>
              <a:rPr sz="3200" b="1" spc="-150" dirty="0">
                <a:latin typeface="Times New Roman"/>
                <a:cs typeface="Times New Roman"/>
              </a:rPr>
              <a:t>types </a:t>
            </a:r>
            <a:r>
              <a:rPr sz="3200" b="1" spc="-175" dirty="0">
                <a:latin typeface="Times New Roman"/>
                <a:cs typeface="Times New Roman"/>
              </a:rPr>
              <a:t>of </a:t>
            </a:r>
            <a:r>
              <a:rPr sz="3200" b="1" spc="-290" dirty="0">
                <a:latin typeface="Times New Roman"/>
                <a:cs typeface="Times New Roman"/>
              </a:rPr>
              <a:t>manuals</a:t>
            </a:r>
            <a:r>
              <a:rPr sz="3200" b="1" spc="-90" dirty="0">
                <a:latin typeface="Times New Roman"/>
                <a:cs typeface="Times New Roman"/>
              </a:rPr>
              <a:t> </a:t>
            </a:r>
            <a:r>
              <a:rPr sz="3200" b="1" spc="-295" dirty="0">
                <a:latin typeface="Times New Roman"/>
                <a:cs typeface="Times New Roman"/>
              </a:rPr>
              <a:t>are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61993" y="1623059"/>
            <a:ext cx="8610600" cy="0"/>
          </a:xfrm>
          <a:custGeom>
            <a:avLst/>
            <a:gdLst/>
            <a:ahLst/>
            <a:cxnLst/>
            <a:rect l="l" t="t" r="r" b="b"/>
            <a:pathLst>
              <a:path w="8610600">
                <a:moveTo>
                  <a:pt x="0" y="0"/>
                </a:moveTo>
                <a:lnTo>
                  <a:pt x="8610605" y="0"/>
                </a:lnTo>
              </a:path>
            </a:pathLst>
          </a:custGeom>
          <a:ln w="571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9"/>
              </a:lnSpc>
            </a:pPr>
            <a:r>
              <a:rPr spc="-5" dirty="0"/>
              <a:t>Software Engineering </a:t>
            </a:r>
            <a:r>
              <a:rPr spc="-10" dirty="0"/>
              <a:t>(3</a:t>
            </a:r>
            <a:r>
              <a:rPr sz="750" spc="-15" baseline="22222" dirty="0"/>
              <a:t>rd </a:t>
            </a:r>
            <a:r>
              <a:rPr sz="800" spc="-5" dirty="0"/>
              <a:t>ed.), </a:t>
            </a:r>
            <a:r>
              <a:rPr sz="800" dirty="0"/>
              <a:t>By K.K </a:t>
            </a:r>
            <a:r>
              <a:rPr sz="800" spc="-5" dirty="0"/>
              <a:t>Aggarwal </a:t>
            </a:r>
            <a:r>
              <a:rPr sz="800" dirty="0"/>
              <a:t>&amp; </a:t>
            </a:r>
            <a:r>
              <a:rPr sz="800" spc="-5" dirty="0"/>
              <a:t>Yogesh </a:t>
            </a:r>
            <a:r>
              <a:rPr sz="800" dirty="0"/>
              <a:t>Singh, </a:t>
            </a:r>
            <a:r>
              <a:rPr sz="800" spc="-5" dirty="0"/>
              <a:t>Copyright </a:t>
            </a:r>
            <a:r>
              <a:rPr sz="800" dirty="0"/>
              <a:t>© </a:t>
            </a:r>
            <a:r>
              <a:rPr sz="800" spc="-5" dirty="0"/>
              <a:t>New </a:t>
            </a:r>
            <a:r>
              <a:rPr sz="800" spc="-10" dirty="0"/>
              <a:t>Age </a:t>
            </a:r>
            <a:r>
              <a:rPr sz="800" spc="-5" dirty="0"/>
              <a:t>International Publishers,</a:t>
            </a:r>
            <a:r>
              <a:rPr sz="800" spc="75" dirty="0"/>
              <a:t> </a:t>
            </a:r>
            <a:r>
              <a:rPr sz="800" spc="-5" dirty="0"/>
              <a:t>2007</a:t>
            </a:r>
            <a:endParaRPr sz="800"/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45"/>
              </a:lnSpc>
            </a:pPr>
            <a:fld id="{81D60167-4931-47E6-BA6A-407CBD079E47}" type="slidenum">
              <a:rPr dirty="0"/>
              <a:pPr marL="25400">
                <a:lnSpc>
                  <a:spcPts val="1445"/>
                </a:lnSpc>
              </a:pPr>
              <a:t>24</a:t>
            </a:fld>
            <a:endParaRPr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4533" y="2669538"/>
            <a:ext cx="8376920" cy="83566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99085" marR="5080" indent="-286385">
              <a:lnSpc>
                <a:spcPts val="3020"/>
              </a:lnSpc>
              <a:spcBef>
                <a:spcPts val="480"/>
              </a:spcBef>
              <a:buFont typeface="Times New Roman"/>
              <a:buChar char="•"/>
              <a:tabLst>
                <a:tab pos="299085" algn="l"/>
                <a:tab pos="299720" algn="l"/>
                <a:tab pos="1807845" algn="l"/>
                <a:tab pos="3296285" algn="l"/>
                <a:tab pos="4050665" algn="l"/>
                <a:tab pos="4530725" algn="l"/>
                <a:tab pos="6138545" algn="l"/>
                <a:tab pos="6699884" algn="l"/>
                <a:tab pos="7002780" algn="l"/>
              </a:tabLst>
            </a:pPr>
            <a:r>
              <a:rPr sz="2800" b="1" dirty="0">
                <a:solidFill>
                  <a:srgbClr val="3232CC"/>
                </a:solidFill>
                <a:latin typeface="Times New Roman"/>
                <a:cs typeface="Times New Roman"/>
              </a:rPr>
              <a:t>So</a:t>
            </a:r>
            <a:r>
              <a:rPr sz="2800" b="1" spc="-5" dirty="0">
                <a:solidFill>
                  <a:srgbClr val="3232CC"/>
                </a:solidFill>
                <a:latin typeface="Times New Roman"/>
                <a:cs typeface="Times New Roman"/>
              </a:rPr>
              <a:t>f</a:t>
            </a:r>
            <a:r>
              <a:rPr sz="2800" b="1" spc="10" dirty="0">
                <a:solidFill>
                  <a:srgbClr val="3232CC"/>
                </a:solidFill>
                <a:latin typeface="Times New Roman"/>
                <a:cs typeface="Times New Roman"/>
              </a:rPr>
              <a:t>t</a:t>
            </a:r>
            <a:r>
              <a:rPr sz="2800" b="1" spc="-20" dirty="0">
                <a:solidFill>
                  <a:srgbClr val="3232CC"/>
                </a:solidFill>
                <a:latin typeface="Times New Roman"/>
                <a:cs typeface="Times New Roman"/>
              </a:rPr>
              <a:t>w</a:t>
            </a:r>
            <a:r>
              <a:rPr sz="2800" b="1" dirty="0">
                <a:solidFill>
                  <a:srgbClr val="3232CC"/>
                </a:solidFill>
                <a:latin typeface="Times New Roman"/>
                <a:cs typeface="Times New Roman"/>
              </a:rPr>
              <a:t>a</a:t>
            </a:r>
            <a:r>
              <a:rPr sz="2800" b="1" spc="-15" dirty="0">
                <a:solidFill>
                  <a:srgbClr val="3232CC"/>
                </a:solidFill>
                <a:latin typeface="Times New Roman"/>
                <a:cs typeface="Times New Roman"/>
              </a:rPr>
              <a:t>r</a:t>
            </a:r>
            <a:r>
              <a:rPr sz="2800" b="1" spc="-5" dirty="0">
                <a:solidFill>
                  <a:srgbClr val="3232CC"/>
                </a:solidFill>
                <a:latin typeface="Times New Roman"/>
                <a:cs typeface="Times New Roman"/>
              </a:rPr>
              <a:t>e</a:t>
            </a:r>
            <a:r>
              <a:rPr sz="2800" b="1" dirty="0">
                <a:solidFill>
                  <a:srgbClr val="3232CC"/>
                </a:solidFill>
                <a:latin typeface="Times New Roman"/>
                <a:cs typeface="Times New Roman"/>
              </a:rPr>
              <a:t>	p</a:t>
            </a:r>
            <a:r>
              <a:rPr sz="2800" b="1" spc="-15" dirty="0">
                <a:solidFill>
                  <a:srgbClr val="3232CC"/>
                </a:solidFill>
                <a:latin typeface="Times New Roman"/>
                <a:cs typeface="Times New Roman"/>
              </a:rPr>
              <a:t>r</a:t>
            </a:r>
            <a:r>
              <a:rPr sz="2800" b="1" dirty="0">
                <a:solidFill>
                  <a:srgbClr val="3232CC"/>
                </a:solidFill>
                <a:latin typeface="Times New Roman"/>
                <a:cs typeface="Times New Roman"/>
              </a:rPr>
              <a:t>odu</a:t>
            </a:r>
            <a:r>
              <a:rPr sz="2800" b="1" spc="-15" dirty="0">
                <a:solidFill>
                  <a:srgbClr val="3232CC"/>
                </a:solidFill>
                <a:latin typeface="Times New Roman"/>
                <a:cs typeface="Times New Roman"/>
              </a:rPr>
              <a:t>c</a:t>
            </a:r>
            <a:r>
              <a:rPr sz="2800" b="1" spc="-5" dirty="0">
                <a:solidFill>
                  <a:srgbClr val="3232CC"/>
                </a:solidFill>
                <a:latin typeface="Times New Roman"/>
                <a:cs typeface="Times New Roman"/>
              </a:rPr>
              <a:t>ts</a:t>
            </a:r>
            <a:r>
              <a:rPr sz="2800" b="1" dirty="0">
                <a:solidFill>
                  <a:srgbClr val="3232CC"/>
                </a:solidFill>
                <a:latin typeface="Times New Roman"/>
                <a:cs typeface="Times New Roman"/>
              </a:rPr>
              <a:t>	</a:t>
            </a:r>
            <a:r>
              <a:rPr sz="2800" spc="-25" dirty="0">
                <a:solidFill>
                  <a:srgbClr val="003200"/>
                </a:solidFill>
                <a:latin typeface="Times New Roman"/>
                <a:cs typeface="Times New Roman"/>
              </a:rPr>
              <a:t>m</a:t>
            </a:r>
            <a:r>
              <a:rPr sz="2800" spc="-15" dirty="0">
                <a:solidFill>
                  <a:srgbClr val="003200"/>
                </a:solidFill>
                <a:latin typeface="Times New Roman"/>
                <a:cs typeface="Times New Roman"/>
              </a:rPr>
              <a:t>a</a:t>
            </a:r>
            <a:r>
              <a:rPr sz="2800" spc="-5" dirty="0">
                <a:solidFill>
                  <a:srgbClr val="003200"/>
                </a:solidFill>
                <a:latin typeface="Times New Roman"/>
                <a:cs typeface="Times New Roman"/>
              </a:rPr>
              <a:t>y</a:t>
            </a:r>
            <a:r>
              <a:rPr sz="2800" dirty="0">
                <a:solidFill>
                  <a:srgbClr val="003200"/>
                </a:solidFill>
                <a:latin typeface="Times New Roman"/>
                <a:cs typeface="Times New Roman"/>
              </a:rPr>
              <a:t>	b</a:t>
            </a:r>
            <a:r>
              <a:rPr sz="2800" spc="-5" dirty="0">
                <a:solidFill>
                  <a:srgbClr val="003200"/>
                </a:solidFill>
                <a:latin typeface="Times New Roman"/>
                <a:cs typeface="Times New Roman"/>
              </a:rPr>
              <a:t>e</a:t>
            </a:r>
            <a:r>
              <a:rPr sz="2800" dirty="0">
                <a:solidFill>
                  <a:srgbClr val="003200"/>
                </a:solidFill>
                <a:latin typeface="Times New Roman"/>
                <a:cs typeface="Times New Roman"/>
              </a:rPr>
              <a:t>	</a:t>
            </a:r>
            <a:r>
              <a:rPr sz="2800" spc="10" dirty="0">
                <a:solidFill>
                  <a:srgbClr val="003200"/>
                </a:solidFill>
                <a:latin typeface="Times New Roman"/>
                <a:cs typeface="Times New Roman"/>
              </a:rPr>
              <a:t>d</a:t>
            </a:r>
            <a:r>
              <a:rPr sz="2800" spc="-15" dirty="0">
                <a:solidFill>
                  <a:srgbClr val="003200"/>
                </a:solidFill>
                <a:latin typeface="Times New Roman"/>
                <a:cs typeface="Times New Roman"/>
              </a:rPr>
              <a:t>e</a:t>
            </a:r>
            <a:r>
              <a:rPr sz="2800" dirty="0">
                <a:solidFill>
                  <a:srgbClr val="003200"/>
                </a:solidFill>
                <a:latin typeface="Times New Roman"/>
                <a:cs typeface="Times New Roman"/>
              </a:rPr>
              <a:t>v</a:t>
            </a:r>
            <a:r>
              <a:rPr sz="2800" spc="-15" dirty="0">
                <a:solidFill>
                  <a:srgbClr val="003200"/>
                </a:solidFill>
                <a:latin typeface="Times New Roman"/>
                <a:cs typeface="Times New Roman"/>
              </a:rPr>
              <a:t>e</a:t>
            </a:r>
            <a:r>
              <a:rPr sz="2800" spc="-5" dirty="0">
                <a:solidFill>
                  <a:srgbClr val="003200"/>
                </a:solidFill>
                <a:latin typeface="Times New Roman"/>
                <a:cs typeface="Times New Roman"/>
              </a:rPr>
              <a:t>l</a:t>
            </a:r>
            <a:r>
              <a:rPr sz="2800" dirty="0">
                <a:solidFill>
                  <a:srgbClr val="003200"/>
                </a:solidFill>
                <a:latin typeface="Times New Roman"/>
                <a:cs typeface="Times New Roman"/>
              </a:rPr>
              <a:t>op</a:t>
            </a:r>
            <a:r>
              <a:rPr sz="2800" spc="-15" dirty="0">
                <a:solidFill>
                  <a:srgbClr val="003200"/>
                </a:solidFill>
                <a:latin typeface="Times New Roman"/>
                <a:cs typeface="Times New Roman"/>
              </a:rPr>
              <a:t>e</a:t>
            </a:r>
            <a:r>
              <a:rPr sz="2800" spc="-5" dirty="0">
                <a:solidFill>
                  <a:srgbClr val="003200"/>
                </a:solidFill>
                <a:latin typeface="Times New Roman"/>
                <a:cs typeface="Times New Roman"/>
              </a:rPr>
              <a:t>d</a:t>
            </a:r>
            <a:r>
              <a:rPr sz="2800" dirty="0">
                <a:solidFill>
                  <a:srgbClr val="003200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srgbClr val="003200"/>
                </a:solidFill>
                <a:latin typeface="Times New Roman"/>
                <a:cs typeface="Times New Roman"/>
              </a:rPr>
              <a:t>f</a:t>
            </a:r>
            <a:r>
              <a:rPr sz="2800" dirty="0">
                <a:solidFill>
                  <a:srgbClr val="003200"/>
                </a:solidFill>
                <a:latin typeface="Times New Roman"/>
                <a:cs typeface="Times New Roman"/>
              </a:rPr>
              <a:t>o</a:t>
            </a:r>
            <a:r>
              <a:rPr sz="2800" spc="-5" dirty="0">
                <a:solidFill>
                  <a:srgbClr val="003200"/>
                </a:solidFill>
                <a:latin typeface="Times New Roman"/>
                <a:cs typeface="Times New Roman"/>
              </a:rPr>
              <a:t>r</a:t>
            </a:r>
            <a:r>
              <a:rPr sz="2800" dirty="0">
                <a:solidFill>
                  <a:srgbClr val="003200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srgbClr val="003200"/>
                </a:solidFill>
                <a:latin typeface="Times New Roman"/>
                <a:cs typeface="Times New Roman"/>
              </a:rPr>
              <a:t>a</a:t>
            </a:r>
            <a:r>
              <a:rPr sz="2800" dirty="0">
                <a:solidFill>
                  <a:srgbClr val="003200"/>
                </a:solidFill>
                <a:latin typeface="Times New Roman"/>
                <a:cs typeface="Times New Roman"/>
              </a:rPr>
              <a:t>	p</a:t>
            </a:r>
            <a:r>
              <a:rPr sz="2800" spc="-15" dirty="0">
                <a:solidFill>
                  <a:srgbClr val="003200"/>
                </a:solidFill>
                <a:latin typeface="Times New Roman"/>
                <a:cs typeface="Times New Roman"/>
              </a:rPr>
              <a:t>a</a:t>
            </a:r>
            <a:r>
              <a:rPr sz="2800" spc="-5" dirty="0">
                <a:solidFill>
                  <a:srgbClr val="003200"/>
                </a:solidFill>
                <a:latin typeface="Times New Roman"/>
                <a:cs typeface="Times New Roman"/>
              </a:rPr>
              <a:t>rti</a:t>
            </a:r>
            <a:r>
              <a:rPr sz="2800" spc="-15" dirty="0">
                <a:solidFill>
                  <a:srgbClr val="003200"/>
                </a:solidFill>
                <a:latin typeface="Times New Roman"/>
                <a:cs typeface="Times New Roman"/>
              </a:rPr>
              <a:t>c</a:t>
            </a:r>
            <a:r>
              <a:rPr sz="2800" dirty="0">
                <a:solidFill>
                  <a:srgbClr val="003200"/>
                </a:solidFill>
                <a:latin typeface="Times New Roman"/>
                <a:cs typeface="Times New Roman"/>
              </a:rPr>
              <a:t>u</a:t>
            </a:r>
            <a:r>
              <a:rPr sz="2800" spc="-5" dirty="0">
                <a:solidFill>
                  <a:srgbClr val="003200"/>
                </a:solidFill>
                <a:latin typeface="Times New Roman"/>
                <a:cs typeface="Times New Roman"/>
              </a:rPr>
              <a:t>l</a:t>
            </a:r>
            <a:r>
              <a:rPr sz="2800" spc="-25" dirty="0">
                <a:solidFill>
                  <a:srgbClr val="003200"/>
                </a:solidFill>
                <a:latin typeface="Times New Roman"/>
                <a:cs typeface="Times New Roman"/>
              </a:rPr>
              <a:t>a</a:t>
            </a:r>
            <a:r>
              <a:rPr sz="2800" spc="-5" dirty="0">
                <a:solidFill>
                  <a:srgbClr val="003200"/>
                </a:solidFill>
                <a:latin typeface="Times New Roman"/>
                <a:cs typeface="Times New Roman"/>
              </a:rPr>
              <a:t>r  </a:t>
            </a:r>
            <a:r>
              <a:rPr sz="2800" spc="-10" dirty="0">
                <a:solidFill>
                  <a:srgbClr val="003200"/>
                </a:solidFill>
                <a:latin typeface="Times New Roman"/>
                <a:cs typeface="Times New Roman"/>
              </a:rPr>
              <a:t>customer </a:t>
            </a:r>
            <a:r>
              <a:rPr sz="2800" dirty="0">
                <a:solidFill>
                  <a:srgbClr val="003200"/>
                </a:solidFill>
                <a:latin typeface="Times New Roman"/>
                <a:cs typeface="Times New Roman"/>
              </a:rPr>
              <a:t>or </a:t>
            </a:r>
            <a:r>
              <a:rPr sz="2800" spc="-15" dirty="0">
                <a:solidFill>
                  <a:srgbClr val="003200"/>
                </a:solidFill>
                <a:latin typeface="Times New Roman"/>
                <a:cs typeface="Times New Roman"/>
              </a:rPr>
              <a:t>may </a:t>
            </a:r>
            <a:r>
              <a:rPr sz="2800" dirty="0">
                <a:solidFill>
                  <a:srgbClr val="003200"/>
                </a:solidFill>
                <a:latin typeface="Times New Roman"/>
                <a:cs typeface="Times New Roman"/>
              </a:rPr>
              <a:t>be </a:t>
            </a:r>
            <a:r>
              <a:rPr sz="2800" spc="-5" dirty="0">
                <a:solidFill>
                  <a:srgbClr val="003200"/>
                </a:solidFill>
                <a:latin typeface="Times New Roman"/>
                <a:cs typeface="Times New Roman"/>
              </a:rPr>
              <a:t>developed </a:t>
            </a:r>
            <a:r>
              <a:rPr sz="2800" dirty="0">
                <a:solidFill>
                  <a:srgbClr val="003200"/>
                </a:solidFill>
                <a:latin typeface="Times New Roman"/>
                <a:cs typeface="Times New Roman"/>
              </a:rPr>
              <a:t>for </a:t>
            </a:r>
            <a:r>
              <a:rPr sz="2800" spc="-5" dirty="0">
                <a:solidFill>
                  <a:srgbClr val="003200"/>
                </a:solidFill>
                <a:latin typeface="Times New Roman"/>
                <a:cs typeface="Times New Roman"/>
              </a:rPr>
              <a:t>a general</a:t>
            </a:r>
            <a:r>
              <a:rPr sz="2800" spc="10" dirty="0">
                <a:solidFill>
                  <a:srgbClr val="00320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3200"/>
                </a:solidFill>
                <a:latin typeface="Times New Roman"/>
                <a:cs typeface="Times New Roman"/>
              </a:rPr>
              <a:t>market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22388" y="805687"/>
            <a:ext cx="32111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60" dirty="0"/>
              <a:t>Software</a:t>
            </a:r>
            <a:r>
              <a:rPr spc="-165" dirty="0"/>
              <a:t> </a:t>
            </a:r>
            <a:r>
              <a:rPr spc="-245" dirty="0"/>
              <a:t>Product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272530" y="4565394"/>
            <a:ext cx="38671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16280" algn="l"/>
                <a:tab pos="1150620" algn="l"/>
                <a:tab pos="1482725" algn="l"/>
                <a:tab pos="2354580" algn="l"/>
                <a:tab pos="2804160" algn="l"/>
              </a:tabLst>
            </a:pPr>
            <a:r>
              <a:rPr sz="2400" dirty="0">
                <a:solidFill>
                  <a:srgbClr val="650065"/>
                </a:solidFill>
                <a:latin typeface="Times New Roman"/>
                <a:cs typeface="Times New Roman"/>
              </a:rPr>
              <a:t>sold	to	a	</a:t>
            </a:r>
            <a:r>
              <a:rPr sz="2400" spc="-5" dirty="0">
                <a:solidFill>
                  <a:srgbClr val="650065"/>
                </a:solidFill>
                <a:latin typeface="Times New Roman"/>
                <a:cs typeface="Times New Roman"/>
              </a:rPr>
              <a:t>range	</a:t>
            </a:r>
            <a:r>
              <a:rPr sz="2400" dirty="0">
                <a:solidFill>
                  <a:srgbClr val="650065"/>
                </a:solidFill>
                <a:latin typeface="Times New Roman"/>
                <a:cs typeface="Times New Roman"/>
              </a:rPr>
              <a:t>of	</a:t>
            </a:r>
            <a:r>
              <a:rPr sz="2400" spc="-5" dirty="0">
                <a:solidFill>
                  <a:srgbClr val="650065"/>
                </a:solidFill>
                <a:latin typeface="Times New Roman"/>
                <a:cs typeface="Times New Roman"/>
              </a:rPr>
              <a:t>different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4532" y="4058777"/>
            <a:ext cx="4335145" cy="122555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434"/>
              </a:spcBef>
              <a:buFont typeface="Times New Roman"/>
              <a:buChar char="•"/>
              <a:tabLst>
                <a:tab pos="299085" algn="l"/>
                <a:tab pos="299720" algn="l"/>
              </a:tabLst>
            </a:pPr>
            <a:r>
              <a:rPr sz="2800" b="1" spc="-5" dirty="0">
                <a:solidFill>
                  <a:srgbClr val="3232CC"/>
                </a:solidFill>
                <a:latin typeface="Times New Roman"/>
                <a:cs typeface="Times New Roman"/>
              </a:rPr>
              <a:t>Software products </a:t>
            </a:r>
            <a:r>
              <a:rPr sz="2800" spc="-15" dirty="0">
                <a:latin typeface="Times New Roman"/>
                <a:cs typeface="Times New Roman"/>
              </a:rPr>
              <a:t>may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be</a:t>
            </a:r>
            <a:endParaRPr sz="2800">
              <a:latin typeface="Times New Roman"/>
              <a:cs typeface="Times New Roman"/>
            </a:endParaRPr>
          </a:p>
          <a:p>
            <a:pPr marL="469900" marR="5080">
              <a:lnSpc>
                <a:spcPts val="2580"/>
              </a:lnSpc>
              <a:spcBef>
                <a:spcPts val="630"/>
              </a:spcBef>
              <a:tabLst>
                <a:tab pos="1851660" algn="l"/>
                <a:tab pos="2150745" algn="l"/>
                <a:tab pos="3599815" algn="l"/>
                <a:tab pos="4034154" algn="l"/>
              </a:tabLst>
            </a:pPr>
            <a:r>
              <a:rPr sz="2400" dirty="0">
                <a:solidFill>
                  <a:srgbClr val="FC1732"/>
                </a:solidFill>
                <a:latin typeface="Times New Roman"/>
                <a:cs typeface="Times New Roman"/>
              </a:rPr>
              <a:t>–</a:t>
            </a:r>
            <a:r>
              <a:rPr sz="2400" b="1" dirty="0">
                <a:solidFill>
                  <a:srgbClr val="FC1732"/>
                </a:solidFill>
                <a:latin typeface="Times New Roman"/>
                <a:cs typeface="Times New Roman"/>
              </a:rPr>
              <a:t>Ge</a:t>
            </a:r>
            <a:r>
              <a:rPr sz="2400" b="1" spc="-10" dirty="0">
                <a:solidFill>
                  <a:srgbClr val="FC1732"/>
                </a:solidFill>
                <a:latin typeface="Times New Roman"/>
                <a:cs typeface="Times New Roman"/>
              </a:rPr>
              <a:t>ner</a:t>
            </a:r>
            <a:r>
              <a:rPr sz="2400" b="1" dirty="0">
                <a:solidFill>
                  <a:srgbClr val="FC1732"/>
                </a:solidFill>
                <a:latin typeface="Times New Roman"/>
                <a:cs typeface="Times New Roman"/>
              </a:rPr>
              <a:t>ic	</a:t>
            </a:r>
            <a:r>
              <a:rPr sz="2400" dirty="0">
                <a:latin typeface="Times New Roman"/>
                <a:cs typeface="Times New Roman"/>
              </a:rPr>
              <a:t>-	</a:t>
            </a:r>
            <a:r>
              <a:rPr sz="2400" dirty="0">
                <a:solidFill>
                  <a:srgbClr val="650065"/>
                </a:solidFill>
                <a:latin typeface="Times New Roman"/>
                <a:cs typeface="Times New Roman"/>
              </a:rPr>
              <a:t>dev</a:t>
            </a:r>
            <a:r>
              <a:rPr sz="2400" spc="-10" dirty="0">
                <a:solidFill>
                  <a:srgbClr val="650065"/>
                </a:solidFill>
                <a:latin typeface="Times New Roman"/>
                <a:cs typeface="Times New Roman"/>
              </a:rPr>
              <a:t>e</a:t>
            </a:r>
            <a:r>
              <a:rPr sz="2400" dirty="0">
                <a:solidFill>
                  <a:srgbClr val="650065"/>
                </a:solidFill>
                <a:latin typeface="Times New Roman"/>
                <a:cs typeface="Times New Roman"/>
              </a:rPr>
              <a:t>loped	</a:t>
            </a:r>
            <a:r>
              <a:rPr sz="2400" spc="-10" dirty="0">
                <a:solidFill>
                  <a:srgbClr val="650065"/>
                </a:solidFill>
                <a:latin typeface="Times New Roman"/>
                <a:cs typeface="Times New Roman"/>
              </a:rPr>
              <a:t>t</a:t>
            </a:r>
            <a:r>
              <a:rPr sz="2400" dirty="0">
                <a:solidFill>
                  <a:srgbClr val="650065"/>
                </a:solidFill>
                <a:latin typeface="Times New Roman"/>
                <a:cs typeface="Times New Roman"/>
              </a:rPr>
              <a:t>o	be  </a:t>
            </a:r>
            <a:r>
              <a:rPr sz="2400" spc="-5" dirty="0">
                <a:solidFill>
                  <a:srgbClr val="650065"/>
                </a:solidFill>
                <a:latin typeface="Times New Roman"/>
                <a:cs typeface="Times New Roman"/>
              </a:rPr>
              <a:t>customers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21733" y="5295389"/>
            <a:ext cx="7917180" cy="72072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spc="-5" dirty="0">
                <a:solidFill>
                  <a:srgbClr val="FC1732"/>
                </a:solidFill>
                <a:latin typeface="Times New Roman"/>
                <a:cs typeface="Times New Roman"/>
              </a:rPr>
              <a:t>–</a:t>
            </a:r>
            <a:r>
              <a:rPr sz="2400" b="1" spc="-5" dirty="0">
                <a:solidFill>
                  <a:srgbClr val="FC1732"/>
                </a:solidFill>
                <a:latin typeface="Times New Roman"/>
                <a:cs typeface="Times New Roman"/>
              </a:rPr>
              <a:t>Bespoke </a:t>
            </a:r>
            <a:r>
              <a:rPr sz="2400" spc="-5" dirty="0">
                <a:latin typeface="Times New Roman"/>
                <a:cs typeface="Times New Roman"/>
              </a:rPr>
              <a:t>(custom) </a:t>
            </a:r>
            <a:r>
              <a:rPr sz="2400" dirty="0">
                <a:latin typeface="Times New Roman"/>
                <a:cs typeface="Times New Roman"/>
              </a:rPr>
              <a:t>- </a:t>
            </a:r>
            <a:r>
              <a:rPr sz="2400" spc="-5" dirty="0">
                <a:latin typeface="Times New Roman"/>
                <a:cs typeface="Times New Roman"/>
              </a:rPr>
              <a:t>developed for </a:t>
            </a:r>
            <a:r>
              <a:rPr sz="2400" dirty="0">
                <a:latin typeface="Times New Roman"/>
                <a:cs typeface="Times New Roman"/>
              </a:rPr>
              <a:t>a </a:t>
            </a:r>
            <a:r>
              <a:rPr sz="2400" spc="-5" dirty="0">
                <a:latin typeface="Times New Roman"/>
                <a:cs typeface="Times New Roman"/>
              </a:rPr>
              <a:t>single </a:t>
            </a:r>
            <a:r>
              <a:rPr sz="2400" spc="-10" dirty="0">
                <a:latin typeface="Times New Roman"/>
                <a:cs typeface="Times New Roman"/>
              </a:rPr>
              <a:t>customer </a:t>
            </a:r>
            <a:r>
              <a:rPr sz="2400" spc="-5" dirty="0">
                <a:latin typeface="Times New Roman"/>
                <a:cs typeface="Times New Roman"/>
              </a:rPr>
              <a:t>according  </a:t>
            </a:r>
            <a:r>
              <a:rPr sz="2400" dirty="0">
                <a:latin typeface="Times New Roman"/>
                <a:cs typeface="Times New Roman"/>
              </a:rPr>
              <a:t>to </a:t>
            </a:r>
            <a:r>
              <a:rPr sz="2400" spc="-5" dirty="0">
                <a:latin typeface="Times New Roman"/>
                <a:cs typeface="Times New Roman"/>
              </a:rPr>
              <a:t>their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specification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61993" y="1653539"/>
            <a:ext cx="8610600" cy="0"/>
          </a:xfrm>
          <a:custGeom>
            <a:avLst/>
            <a:gdLst/>
            <a:ahLst/>
            <a:cxnLst/>
            <a:rect l="l" t="t" r="r" b="b"/>
            <a:pathLst>
              <a:path w="8610600">
                <a:moveTo>
                  <a:pt x="0" y="0"/>
                </a:moveTo>
                <a:lnTo>
                  <a:pt x="8610605" y="0"/>
                </a:lnTo>
              </a:path>
            </a:pathLst>
          </a:custGeom>
          <a:ln w="571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9"/>
              </a:lnSpc>
            </a:pPr>
            <a:r>
              <a:rPr spc="-5" dirty="0"/>
              <a:t>Software Engineering </a:t>
            </a:r>
            <a:r>
              <a:rPr spc="-10" dirty="0"/>
              <a:t>(3</a:t>
            </a:r>
            <a:r>
              <a:rPr sz="750" spc="-15" baseline="22222" dirty="0"/>
              <a:t>rd </a:t>
            </a:r>
            <a:r>
              <a:rPr sz="800" spc="-5" dirty="0"/>
              <a:t>ed.), </a:t>
            </a:r>
            <a:r>
              <a:rPr sz="800" dirty="0"/>
              <a:t>By K.K </a:t>
            </a:r>
            <a:r>
              <a:rPr sz="800" spc="-5" dirty="0"/>
              <a:t>Aggarwal </a:t>
            </a:r>
            <a:r>
              <a:rPr sz="800" dirty="0"/>
              <a:t>&amp; </a:t>
            </a:r>
            <a:r>
              <a:rPr sz="800" spc="-5" dirty="0"/>
              <a:t>Yogesh </a:t>
            </a:r>
            <a:r>
              <a:rPr sz="800" dirty="0"/>
              <a:t>Singh, </a:t>
            </a:r>
            <a:r>
              <a:rPr sz="800" spc="-5" dirty="0"/>
              <a:t>Copyright </a:t>
            </a:r>
            <a:r>
              <a:rPr sz="800" dirty="0"/>
              <a:t>© </a:t>
            </a:r>
            <a:r>
              <a:rPr sz="800" spc="-5" dirty="0"/>
              <a:t>New </a:t>
            </a:r>
            <a:r>
              <a:rPr sz="800" spc="-10" dirty="0"/>
              <a:t>Age </a:t>
            </a:r>
            <a:r>
              <a:rPr sz="800" spc="-5" dirty="0"/>
              <a:t>International Publishers,</a:t>
            </a:r>
            <a:r>
              <a:rPr sz="800" spc="75" dirty="0"/>
              <a:t> </a:t>
            </a:r>
            <a:r>
              <a:rPr sz="800" spc="-5" dirty="0"/>
              <a:t>2007</a:t>
            </a:r>
            <a:endParaRPr sz="800"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45"/>
              </a:lnSpc>
            </a:pPr>
            <a:fld id="{81D60167-4931-47E6-BA6A-407CBD079E47}" type="slidenum">
              <a:rPr dirty="0"/>
              <a:pPr marL="25400">
                <a:lnSpc>
                  <a:spcPts val="1445"/>
                </a:lnSpc>
              </a:pPr>
              <a:t>25</a:t>
            </a:fld>
            <a:endParaRPr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74139" y="1782571"/>
            <a:ext cx="6343650" cy="793115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765"/>
              </a:spcBef>
            </a:pPr>
            <a:r>
              <a:rPr sz="2800" spc="-5" dirty="0">
                <a:latin typeface="Times New Roman"/>
                <a:cs typeface="Times New Roman"/>
              </a:rPr>
              <a:t>Software </a:t>
            </a:r>
            <a:r>
              <a:rPr sz="2800" dirty="0">
                <a:latin typeface="Times New Roman"/>
                <a:cs typeface="Times New Roman"/>
              </a:rPr>
              <a:t>product </a:t>
            </a:r>
            <a:r>
              <a:rPr sz="2800" spc="-10" dirty="0">
                <a:latin typeface="Times New Roman"/>
                <a:cs typeface="Times New Roman"/>
              </a:rPr>
              <a:t>is </a:t>
            </a:r>
            <a:r>
              <a:rPr sz="2800" spc="-5" dirty="0">
                <a:latin typeface="Times New Roman"/>
                <a:cs typeface="Times New Roman"/>
              </a:rPr>
              <a:t>a product </a:t>
            </a:r>
            <a:r>
              <a:rPr sz="2800" spc="-10" dirty="0">
                <a:latin typeface="Times New Roman"/>
                <a:cs typeface="Times New Roman"/>
              </a:rPr>
              <a:t>designated </a:t>
            </a:r>
            <a:r>
              <a:rPr sz="2800" dirty="0">
                <a:latin typeface="Times New Roman"/>
                <a:cs typeface="Times New Roman"/>
              </a:rPr>
              <a:t>for  </a:t>
            </a:r>
            <a:r>
              <a:rPr sz="2800" spc="-5" dirty="0">
                <a:latin typeface="Times New Roman"/>
                <a:cs typeface="Times New Roman"/>
              </a:rPr>
              <a:t>delivery to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user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23993" y="2819400"/>
            <a:ext cx="2045335" cy="826135"/>
          </a:xfrm>
          <a:custGeom>
            <a:avLst/>
            <a:gdLst/>
            <a:ahLst/>
            <a:cxnLst/>
            <a:rect l="l" t="t" r="r" b="b"/>
            <a:pathLst>
              <a:path w="2045335" h="826135">
                <a:moveTo>
                  <a:pt x="2045214" y="413004"/>
                </a:moveTo>
                <a:lnTo>
                  <a:pt x="2036587" y="359060"/>
                </a:lnTo>
                <a:lnTo>
                  <a:pt x="2011432" y="307244"/>
                </a:lnTo>
                <a:lnTo>
                  <a:pt x="1970834" y="257987"/>
                </a:lnTo>
                <a:lnTo>
                  <a:pt x="1915879" y="211719"/>
                </a:lnTo>
                <a:lnTo>
                  <a:pt x="1883358" y="189840"/>
                </a:lnTo>
                <a:lnTo>
                  <a:pt x="1847654" y="168871"/>
                </a:lnTo>
                <a:lnTo>
                  <a:pt x="1808905" y="148864"/>
                </a:lnTo>
                <a:lnTo>
                  <a:pt x="1767245" y="129874"/>
                </a:lnTo>
                <a:lnTo>
                  <a:pt x="1722811" y="111954"/>
                </a:lnTo>
                <a:lnTo>
                  <a:pt x="1675738" y="95158"/>
                </a:lnTo>
                <a:lnTo>
                  <a:pt x="1626162" y="79540"/>
                </a:lnTo>
                <a:lnTo>
                  <a:pt x="1574219" y="65154"/>
                </a:lnTo>
                <a:lnTo>
                  <a:pt x="1520045" y="52054"/>
                </a:lnTo>
                <a:lnTo>
                  <a:pt x="1463775" y="40293"/>
                </a:lnTo>
                <a:lnTo>
                  <a:pt x="1405545" y="29926"/>
                </a:lnTo>
                <a:lnTo>
                  <a:pt x="1345490" y="21006"/>
                </a:lnTo>
                <a:lnTo>
                  <a:pt x="1283748" y="13587"/>
                </a:lnTo>
                <a:lnTo>
                  <a:pt x="1220453" y="7723"/>
                </a:lnTo>
                <a:lnTo>
                  <a:pt x="1155741" y="3468"/>
                </a:lnTo>
                <a:lnTo>
                  <a:pt x="1089748" y="876"/>
                </a:lnTo>
                <a:lnTo>
                  <a:pt x="1022610" y="0"/>
                </a:lnTo>
                <a:lnTo>
                  <a:pt x="955303" y="876"/>
                </a:lnTo>
                <a:lnTo>
                  <a:pt x="889169" y="3468"/>
                </a:lnTo>
                <a:lnTo>
                  <a:pt x="824341" y="7723"/>
                </a:lnTo>
                <a:lnTo>
                  <a:pt x="760955" y="13587"/>
                </a:lnTo>
                <a:lnTo>
                  <a:pt x="699143" y="21006"/>
                </a:lnTo>
                <a:lnTo>
                  <a:pt x="639040" y="29926"/>
                </a:lnTo>
                <a:lnTo>
                  <a:pt x="580780" y="40293"/>
                </a:lnTo>
                <a:lnTo>
                  <a:pt x="524496" y="52054"/>
                </a:lnTo>
                <a:lnTo>
                  <a:pt x="470324" y="65154"/>
                </a:lnTo>
                <a:lnTo>
                  <a:pt x="418396" y="79540"/>
                </a:lnTo>
                <a:lnTo>
                  <a:pt x="368848" y="95158"/>
                </a:lnTo>
                <a:lnTo>
                  <a:pt x="321812" y="111954"/>
                </a:lnTo>
                <a:lnTo>
                  <a:pt x="277423" y="129874"/>
                </a:lnTo>
                <a:lnTo>
                  <a:pt x="235815" y="148864"/>
                </a:lnTo>
                <a:lnTo>
                  <a:pt x="197122" y="168871"/>
                </a:lnTo>
                <a:lnTo>
                  <a:pt x="161478" y="189840"/>
                </a:lnTo>
                <a:lnTo>
                  <a:pt x="129017" y="211719"/>
                </a:lnTo>
                <a:lnTo>
                  <a:pt x="74180" y="257987"/>
                </a:lnTo>
                <a:lnTo>
                  <a:pt x="33683" y="307244"/>
                </a:lnTo>
                <a:lnTo>
                  <a:pt x="8599" y="359060"/>
                </a:lnTo>
                <a:lnTo>
                  <a:pt x="0" y="413004"/>
                </a:lnTo>
                <a:lnTo>
                  <a:pt x="2172" y="440046"/>
                </a:lnTo>
                <a:lnTo>
                  <a:pt x="19148" y="492723"/>
                </a:lnTo>
                <a:lnTo>
                  <a:pt x="52072" y="543153"/>
                </a:lnTo>
                <a:lnTo>
                  <a:pt x="99873" y="590891"/>
                </a:lnTo>
                <a:lnTo>
                  <a:pt x="161478" y="635492"/>
                </a:lnTo>
                <a:lnTo>
                  <a:pt x="197122" y="656478"/>
                </a:lnTo>
                <a:lnTo>
                  <a:pt x="235815" y="676512"/>
                </a:lnTo>
                <a:lnTo>
                  <a:pt x="277423" y="695540"/>
                </a:lnTo>
                <a:lnTo>
                  <a:pt x="321812" y="713506"/>
                </a:lnTo>
                <a:lnTo>
                  <a:pt x="368848" y="730353"/>
                </a:lnTo>
                <a:lnTo>
                  <a:pt x="418396" y="746028"/>
                </a:lnTo>
                <a:lnTo>
                  <a:pt x="470324" y="760474"/>
                </a:lnTo>
                <a:lnTo>
                  <a:pt x="524496" y="773635"/>
                </a:lnTo>
                <a:lnTo>
                  <a:pt x="580780" y="785455"/>
                </a:lnTo>
                <a:lnTo>
                  <a:pt x="639040" y="795881"/>
                </a:lnTo>
                <a:lnTo>
                  <a:pt x="699143" y="804854"/>
                </a:lnTo>
                <a:lnTo>
                  <a:pt x="760955" y="812321"/>
                </a:lnTo>
                <a:lnTo>
                  <a:pt x="824341" y="818226"/>
                </a:lnTo>
                <a:lnTo>
                  <a:pt x="889169" y="822512"/>
                </a:lnTo>
                <a:lnTo>
                  <a:pt x="955303" y="825124"/>
                </a:lnTo>
                <a:lnTo>
                  <a:pt x="1022610" y="826008"/>
                </a:lnTo>
                <a:lnTo>
                  <a:pt x="1089748" y="825124"/>
                </a:lnTo>
                <a:lnTo>
                  <a:pt x="1155741" y="822512"/>
                </a:lnTo>
                <a:lnTo>
                  <a:pt x="1220453" y="818226"/>
                </a:lnTo>
                <a:lnTo>
                  <a:pt x="1283748" y="812321"/>
                </a:lnTo>
                <a:lnTo>
                  <a:pt x="1345490" y="804854"/>
                </a:lnTo>
                <a:lnTo>
                  <a:pt x="1405545" y="795881"/>
                </a:lnTo>
                <a:lnTo>
                  <a:pt x="1463775" y="785455"/>
                </a:lnTo>
                <a:lnTo>
                  <a:pt x="1520045" y="773635"/>
                </a:lnTo>
                <a:lnTo>
                  <a:pt x="1574219" y="760474"/>
                </a:lnTo>
                <a:lnTo>
                  <a:pt x="1626162" y="746028"/>
                </a:lnTo>
                <a:lnTo>
                  <a:pt x="1675738" y="730353"/>
                </a:lnTo>
                <a:lnTo>
                  <a:pt x="1722811" y="713506"/>
                </a:lnTo>
                <a:lnTo>
                  <a:pt x="1767245" y="695540"/>
                </a:lnTo>
                <a:lnTo>
                  <a:pt x="1808905" y="676512"/>
                </a:lnTo>
                <a:lnTo>
                  <a:pt x="1847654" y="656478"/>
                </a:lnTo>
                <a:lnTo>
                  <a:pt x="1883358" y="635492"/>
                </a:lnTo>
                <a:lnTo>
                  <a:pt x="1915879" y="613612"/>
                </a:lnTo>
                <a:lnTo>
                  <a:pt x="1970834" y="567386"/>
                </a:lnTo>
                <a:lnTo>
                  <a:pt x="2011432" y="518247"/>
                </a:lnTo>
                <a:lnTo>
                  <a:pt x="2036587" y="466638"/>
                </a:lnTo>
                <a:lnTo>
                  <a:pt x="2045214" y="413004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47793" y="2743200"/>
            <a:ext cx="2045335" cy="826135"/>
          </a:xfrm>
          <a:custGeom>
            <a:avLst/>
            <a:gdLst/>
            <a:ahLst/>
            <a:cxnLst/>
            <a:rect l="l" t="t" r="r" b="b"/>
            <a:pathLst>
              <a:path w="2045335" h="826135">
                <a:moveTo>
                  <a:pt x="2045214" y="413004"/>
                </a:moveTo>
                <a:lnTo>
                  <a:pt x="2036587" y="359060"/>
                </a:lnTo>
                <a:lnTo>
                  <a:pt x="2011432" y="307244"/>
                </a:lnTo>
                <a:lnTo>
                  <a:pt x="1970834" y="257987"/>
                </a:lnTo>
                <a:lnTo>
                  <a:pt x="1915879" y="211719"/>
                </a:lnTo>
                <a:lnTo>
                  <a:pt x="1883358" y="189840"/>
                </a:lnTo>
                <a:lnTo>
                  <a:pt x="1847654" y="168871"/>
                </a:lnTo>
                <a:lnTo>
                  <a:pt x="1808905" y="148864"/>
                </a:lnTo>
                <a:lnTo>
                  <a:pt x="1767245" y="129874"/>
                </a:lnTo>
                <a:lnTo>
                  <a:pt x="1722811" y="111954"/>
                </a:lnTo>
                <a:lnTo>
                  <a:pt x="1675738" y="95158"/>
                </a:lnTo>
                <a:lnTo>
                  <a:pt x="1626162" y="79540"/>
                </a:lnTo>
                <a:lnTo>
                  <a:pt x="1574219" y="65154"/>
                </a:lnTo>
                <a:lnTo>
                  <a:pt x="1520045" y="52054"/>
                </a:lnTo>
                <a:lnTo>
                  <a:pt x="1463775" y="40293"/>
                </a:lnTo>
                <a:lnTo>
                  <a:pt x="1405545" y="29926"/>
                </a:lnTo>
                <a:lnTo>
                  <a:pt x="1345490" y="21006"/>
                </a:lnTo>
                <a:lnTo>
                  <a:pt x="1283748" y="13587"/>
                </a:lnTo>
                <a:lnTo>
                  <a:pt x="1220453" y="7723"/>
                </a:lnTo>
                <a:lnTo>
                  <a:pt x="1155741" y="3468"/>
                </a:lnTo>
                <a:lnTo>
                  <a:pt x="1089748" y="876"/>
                </a:lnTo>
                <a:lnTo>
                  <a:pt x="1022610" y="0"/>
                </a:lnTo>
                <a:lnTo>
                  <a:pt x="955303" y="876"/>
                </a:lnTo>
                <a:lnTo>
                  <a:pt x="889169" y="3468"/>
                </a:lnTo>
                <a:lnTo>
                  <a:pt x="824341" y="7723"/>
                </a:lnTo>
                <a:lnTo>
                  <a:pt x="760955" y="13587"/>
                </a:lnTo>
                <a:lnTo>
                  <a:pt x="699143" y="21006"/>
                </a:lnTo>
                <a:lnTo>
                  <a:pt x="639040" y="29926"/>
                </a:lnTo>
                <a:lnTo>
                  <a:pt x="580780" y="40293"/>
                </a:lnTo>
                <a:lnTo>
                  <a:pt x="524496" y="52054"/>
                </a:lnTo>
                <a:lnTo>
                  <a:pt x="470324" y="65154"/>
                </a:lnTo>
                <a:lnTo>
                  <a:pt x="418396" y="79540"/>
                </a:lnTo>
                <a:lnTo>
                  <a:pt x="368848" y="95158"/>
                </a:lnTo>
                <a:lnTo>
                  <a:pt x="321812" y="111954"/>
                </a:lnTo>
                <a:lnTo>
                  <a:pt x="277423" y="129874"/>
                </a:lnTo>
                <a:lnTo>
                  <a:pt x="235815" y="148864"/>
                </a:lnTo>
                <a:lnTo>
                  <a:pt x="197122" y="168871"/>
                </a:lnTo>
                <a:lnTo>
                  <a:pt x="161478" y="189840"/>
                </a:lnTo>
                <a:lnTo>
                  <a:pt x="129017" y="211719"/>
                </a:lnTo>
                <a:lnTo>
                  <a:pt x="74180" y="257987"/>
                </a:lnTo>
                <a:lnTo>
                  <a:pt x="33683" y="307244"/>
                </a:lnTo>
                <a:lnTo>
                  <a:pt x="8599" y="359060"/>
                </a:lnTo>
                <a:lnTo>
                  <a:pt x="0" y="413004"/>
                </a:lnTo>
                <a:lnTo>
                  <a:pt x="2172" y="440046"/>
                </a:lnTo>
                <a:lnTo>
                  <a:pt x="19148" y="492723"/>
                </a:lnTo>
                <a:lnTo>
                  <a:pt x="52072" y="543153"/>
                </a:lnTo>
                <a:lnTo>
                  <a:pt x="99873" y="590891"/>
                </a:lnTo>
                <a:lnTo>
                  <a:pt x="161478" y="635492"/>
                </a:lnTo>
                <a:lnTo>
                  <a:pt x="197122" y="656478"/>
                </a:lnTo>
                <a:lnTo>
                  <a:pt x="235815" y="676512"/>
                </a:lnTo>
                <a:lnTo>
                  <a:pt x="277423" y="695540"/>
                </a:lnTo>
                <a:lnTo>
                  <a:pt x="321812" y="713506"/>
                </a:lnTo>
                <a:lnTo>
                  <a:pt x="368848" y="730353"/>
                </a:lnTo>
                <a:lnTo>
                  <a:pt x="418396" y="746028"/>
                </a:lnTo>
                <a:lnTo>
                  <a:pt x="470324" y="760474"/>
                </a:lnTo>
                <a:lnTo>
                  <a:pt x="524496" y="773635"/>
                </a:lnTo>
                <a:lnTo>
                  <a:pt x="580780" y="785455"/>
                </a:lnTo>
                <a:lnTo>
                  <a:pt x="639040" y="795881"/>
                </a:lnTo>
                <a:lnTo>
                  <a:pt x="699143" y="804854"/>
                </a:lnTo>
                <a:lnTo>
                  <a:pt x="760955" y="812321"/>
                </a:lnTo>
                <a:lnTo>
                  <a:pt x="824341" y="818226"/>
                </a:lnTo>
                <a:lnTo>
                  <a:pt x="889169" y="822512"/>
                </a:lnTo>
                <a:lnTo>
                  <a:pt x="955303" y="825124"/>
                </a:lnTo>
                <a:lnTo>
                  <a:pt x="1022610" y="826008"/>
                </a:lnTo>
                <a:lnTo>
                  <a:pt x="1089748" y="825124"/>
                </a:lnTo>
                <a:lnTo>
                  <a:pt x="1155741" y="822512"/>
                </a:lnTo>
                <a:lnTo>
                  <a:pt x="1220453" y="818226"/>
                </a:lnTo>
                <a:lnTo>
                  <a:pt x="1283748" y="812321"/>
                </a:lnTo>
                <a:lnTo>
                  <a:pt x="1345490" y="804854"/>
                </a:lnTo>
                <a:lnTo>
                  <a:pt x="1405545" y="795881"/>
                </a:lnTo>
                <a:lnTo>
                  <a:pt x="1463775" y="785455"/>
                </a:lnTo>
                <a:lnTo>
                  <a:pt x="1520045" y="773635"/>
                </a:lnTo>
                <a:lnTo>
                  <a:pt x="1574219" y="760474"/>
                </a:lnTo>
                <a:lnTo>
                  <a:pt x="1626162" y="746028"/>
                </a:lnTo>
                <a:lnTo>
                  <a:pt x="1675738" y="730353"/>
                </a:lnTo>
                <a:lnTo>
                  <a:pt x="1722811" y="713506"/>
                </a:lnTo>
                <a:lnTo>
                  <a:pt x="1767245" y="695540"/>
                </a:lnTo>
                <a:lnTo>
                  <a:pt x="1808905" y="676512"/>
                </a:lnTo>
                <a:lnTo>
                  <a:pt x="1847654" y="656478"/>
                </a:lnTo>
                <a:lnTo>
                  <a:pt x="1883358" y="635492"/>
                </a:lnTo>
                <a:lnTo>
                  <a:pt x="1915879" y="613612"/>
                </a:lnTo>
                <a:lnTo>
                  <a:pt x="1970834" y="567386"/>
                </a:lnTo>
                <a:lnTo>
                  <a:pt x="2011432" y="518247"/>
                </a:lnTo>
                <a:lnTo>
                  <a:pt x="2036587" y="466638"/>
                </a:lnTo>
                <a:lnTo>
                  <a:pt x="2045214" y="413004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47793" y="2743200"/>
            <a:ext cx="2045335" cy="826135"/>
          </a:xfrm>
          <a:custGeom>
            <a:avLst/>
            <a:gdLst/>
            <a:ahLst/>
            <a:cxnLst/>
            <a:rect l="l" t="t" r="r" b="b"/>
            <a:pathLst>
              <a:path w="2045335" h="826135">
                <a:moveTo>
                  <a:pt x="1022610" y="0"/>
                </a:moveTo>
                <a:lnTo>
                  <a:pt x="955303" y="876"/>
                </a:lnTo>
                <a:lnTo>
                  <a:pt x="889169" y="3468"/>
                </a:lnTo>
                <a:lnTo>
                  <a:pt x="824341" y="7723"/>
                </a:lnTo>
                <a:lnTo>
                  <a:pt x="760955" y="13587"/>
                </a:lnTo>
                <a:lnTo>
                  <a:pt x="699143" y="21006"/>
                </a:lnTo>
                <a:lnTo>
                  <a:pt x="639040" y="29926"/>
                </a:lnTo>
                <a:lnTo>
                  <a:pt x="580780" y="40293"/>
                </a:lnTo>
                <a:lnTo>
                  <a:pt x="524496" y="52054"/>
                </a:lnTo>
                <a:lnTo>
                  <a:pt x="470324" y="65154"/>
                </a:lnTo>
                <a:lnTo>
                  <a:pt x="418396" y="79540"/>
                </a:lnTo>
                <a:lnTo>
                  <a:pt x="368848" y="95158"/>
                </a:lnTo>
                <a:lnTo>
                  <a:pt x="321812" y="111954"/>
                </a:lnTo>
                <a:lnTo>
                  <a:pt x="277423" y="129874"/>
                </a:lnTo>
                <a:lnTo>
                  <a:pt x="235815" y="148864"/>
                </a:lnTo>
                <a:lnTo>
                  <a:pt x="197122" y="168871"/>
                </a:lnTo>
                <a:lnTo>
                  <a:pt x="161478" y="189840"/>
                </a:lnTo>
                <a:lnTo>
                  <a:pt x="129017" y="211719"/>
                </a:lnTo>
                <a:lnTo>
                  <a:pt x="74180" y="257987"/>
                </a:lnTo>
                <a:lnTo>
                  <a:pt x="33683" y="307244"/>
                </a:lnTo>
                <a:lnTo>
                  <a:pt x="8599" y="359060"/>
                </a:lnTo>
                <a:lnTo>
                  <a:pt x="0" y="413003"/>
                </a:lnTo>
                <a:lnTo>
                  <a:pt x="2172" y="440046"/>
                </a:lnTo>
                <a:lnTo>
                  <a:pt x="19148" y="492723"/>
                </a:lnTo>
                <a:lnTo>
                  <a:pt x="52072" y="543153"/>
                </a:lnTo>
                <a:lnTo>
                  <a:pt x="99873" y="590891"/>
                </a:lnTo>
                <a:lnTo>
                  <a:pt x="161478" y="635492"/>
                </a:lnTo>
                <a:lnTo>
                  <a:pt x="197122" y="656478"/>
                </a:lnTo>
                <a:lnTo>
                  <a:pt x="235815" y="676512"/>
                </a:lnTo>
                <a:lnTo>
                  <a:pt x="277423" y="695540"/>
                </a:lnTo>
                <a:lnTo>
                  <a:pt x="321812" y="713506"/>
                </a:lnTo>
                <a:lnTo>
                  <a:pt x="368848" y="730353"/>
                </a:lnTo>
                <a:lnTo>
                  <a:pt x="418396" y="746028"/>
                </a:lnTo>
                <a:lnTo>
                  <a:pt x="470324" y="760474"/>
                </a:lnTo>
                <a:lnTo>
                  <a:pt x="524496" y="773635"/>
                </a:lnTo>
                <a:lnTo>
                  <a:pt x="580780" y="785455"/>
                </a:lnTo>
                <a:lnTo>
                  <a:pt x="639040" y="795881"/>
                </a:lnTo>
                <a:lnTo>
                  <a:pt x="699143" y="804854"/>
                </a:lnTo>
                <a:lnTo>
                  <a:pt x="760955" y="812321"/>
                </a:lnTo>
                <a:lnTo>
                  <a:pt x="824341" y="818226"/>
                </a:lnTo>
                <a:lnTo>
                  <a:pt x="889169" y="822512"/>
                </a:lnTo>
                <a:lnTo>
                  <a:pt x="955303" y="825124"/>
                </a:lnTo>
                <a:lnTo>
                  <a:pt x="1022610" y="826007"/>
                </a:lnTo>
                <a:lnTo>
                  <a:pt x="1089748" y="825124"/>
                </a:lnTo>
                <a:lnTo>
                  <a:pt x="1155741" y="822512"/>
                </a:lnTo>
                <a:lnTo>
                  <a:pt x="1220453" y="818226"/>
                </a:lnTo>
                <a:lnTo>
                  <a:pt x="1283748" y="812321"/>
                </a:lnTo>
                <a:lnTo>
                  <a:pt x="1345490" y="804854"/>
                </a:lnTo>
                <a:lnTo>
                  <a:pt x="1405544" y="795881"/>
                </a:lnTo>
                <a:lnTo>
                  <a:pt x="1463775" y="785455"/>
                </a:lnTo>
                <a:lnTo>
                  <a:pt x="1520045" y="773635"/>
                </a:lnTo>
                <a:lnTo>
                  <a:pt x="1574219" y="760474"/>
                </a:lnTo>
                <a:lnTo>
                  <a:pt x="1626162" y="746028"/>
                </a:lnTo>
                <a:lnTo>
                  <a:pt x="1675738" y="730353"/>
                </a:lnTo>
                <a:lnTo>
                  <a:pt x="1722811" y="713506"/>
                </a:lnTo>
                <a:lnTo>
                  <a:pt x="1767245" y="695540"/>
                </a:lnTo>
                <a:lnTo>
                  <a:pt x="1808905" y="676512"/>
                </a:lnTo>
                <a:lnTo>
                  <a:pt x="1847654" y="656478"/>
                </a:lnTo>
                <a:lnTo>
                  <a:pt x="1883358" y="635492"/>
                </a:lnTo>
                <a:lnTo>
                  <a:pt x="1915879" y="613612"/>
                </a:lnTo>
                <a:lnTo>
                  <a:pt x="1970834" y="567386"/>
                </a:lnTo>
                <a:lnTo>
                  <a:pt x="2011432" y="518247"/>
                </a:lnTo>
                <a:lnTo>
                  <a:pt x="2036587" y="466638"/>
                </a:lnTo>
                <a:lnTo>
                  <a:pt x="2045214" y="413003"/>
                </a:lnTo>
                <a:lnTo>
                  <a:pt x="2043034" y="385793"/>
                </a:lnTo>
                <a:lnTo>
                  <a:pt x="2026008" y="332859"/>
                </a:lnTo>
                <a:lnTo>
                  <a:pt x="1992995" y="282269"/>
                </a:lnTo>
                <a:lnTo>
                  <a:pt x="1945083" y="234452"/>
                </a:lnTo>
                <a:lnTo>
                  <a:pt x="1883358" y="189840"/>
                </a:lnTo>
                <a:lnTo>
                  <a:pt x="1847654" y="168871"/>
                </a:lnTo>
                <a:lnTo>
                  <a:pt x="1808905" y="148864"/>
                </a:lnTo>
                <a:lnTo>
                  <a:pt x="1767245" y="129874"/>
                </a:lnTo>
                <a:lnTo>
                  <a:pt x="1722811" y="111954"/>
                </a:lnTo>
                <a:lnTo>
                  <a:pt x="1675738" y="95158"/>
                </a:lnTo>
                <a:lnTo>
                  <a:pt x="1626162" y="79540"/>
                </a:lnTo>
                <a:lnTo>
                  <a:pt x="1574219" y="65154"/>
                </a:lnTo>
                <a:lnTo>
                  <a:pt x="1520045" y="52054"/>
                </a:lnTo>
                <a:lnTo>
                  <a:pt x="1463775" y="40293"/>
                </a:lnTo>
                <a:lnTo>
                  <a:pt x="1405544" y="29926"/>
                </a:lnTo>
                <a:lnTo>
                  <a:pt x="1345490" y="21006"/>
                </a:lnTo>
                <a:lnTo>
                  <a:pt x="1283748" y="13587"/>
                </a:lnTo>
                <a:lnTo>
                  <a:pt x="1220453" y="7723"/>
                </a:lnTo>
                <a:lnTo>
                  <a:pt x="1155741" y="3468"/>
                </a:lnTo>
                <a:lnTo>
                  <a:pt x="1089748" y="876"/>
                </a:lnTo>
                <a:lnTo>
                  <a:pt x="1022610" y="0"/>
                </a:lnTo>
                <a:close/>
              </a:path>
            </a:pathLst>
          </a:custGeom>
          <a:ln w="12699">
            <a:solidFill>
              <a:srgbClr val="CC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957831" y="2776219"/>
            <a:ext cx="1100455" cy="72072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71755" marR="5080" indent="-59690">
              <a:lnSpc>
                <a:spcPts val="2590"/>
              </a:lnSpc>
              <a:spcBef>
                <a:spcPts val="425"/>
              </a:spcBef>
            </a:pPr>
            <a:r>
              <a:rPr sz="2400" b="1" spc="-74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600" b="1" spc="-914" baseline="-13888" dirty="0">
                <a:solidFill>
                  <a:srgbClr val="FF00FF"/>
                </a:solidFill>
                <a:latin typeface="Arial"/>
                <a:cs typeface="Arial"/>
              </a:rPr>
              <a:t>s</a:t>
            </a:r>
            <a:r>
              <a:rPr sz="2400" b="1" spc="-869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600" b="1" spc="-907" baseline="-13888" dirty="0">
                <a:solidFill>
                  <a:srgbClr val="FF00FF"/>
                </a:solidFill>
                <a:latin typeface="Arial"/>
                <a:cs typeface="Arial"/>
              </a:rPr>
              <a:t>o</a:t>
            </a:r>
            <a:r>
              <a:rPr sz="2400" b="1" spc="-869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3600" b="1" spc="-907" baseline="-13888" dirty="0">
                <a:solidFill>
                  <a:srgbClr val="FF00FF"/>
                </a:solidFill>
                <a:latin typeface="Arial"/>
                <a:cs typeface="Arial"/>
              </a:rPr>
              <a:t>u</a:t>
            </a:r>
            <a:r>
              <a:rPr sz="2400" b="1" spc="-34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600" b="1" spc="-907" baseline="-13888" dirty="0">
                <a:solidFill>
                  <a:srgbClr val="FF00FF"/>
                </a:solidFill>
                <a:latin typeface="Arial"/>
                <a:cs typeface="Arial"/>
              </a:rPr>
              <a:t>r</a:t>
            </a:r>
            <a:r>
              <a:rPr sz="2400" b="1" spc="-74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3600" b="1" spc="-914" baseline="-13888" dirty="0">
                <a:solidFill>
                  <a:srgbClr val="FF00FF"/>
                </a:solidFill>
                <a:latin typeface="Arial"/>
                <a:cs typeface="Arial"/>
              </a:rPr>
              <a:t>c</a:t>
            </a:r>
            <a:r>
              <a:rPr sz="2400" b="1" spc="-74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600" b="1" spc="-7" baseline="-13888" dirty="0">
                <a:solidFill>
                  <a:srgbClr val="FF00FF"/>
                </a:solidFill>
                <a:latin typeface="Arial"/>
                <a:cs typeface="Arial"/>
              </a:rPr>
              <a:t>e  </a:t>
            </a:r>
            <a:r>
              <a:rPr sz="2400" b="1" spc="-64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3600" b="1" spc="-960" baseline="-13888" dirty="0">
                <a:solidFill>
                  <a:srgbClr val="FF00FF"/>
                </a:solidFill>
                <a:latin typeface="Arial"/>
                <a:cs typeface="Arial"/>
              </a:rPr>
              <a:t>c</a:t>
            </a:r>
            <a:r>
              <a:rPr sz="2400" b="1" spc="-64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600" b="1" spc="-960" baseline="-13888" dirty="0">
                <a:solidFill>
                  <a:srgbClr val="FF00FF"/>
                </a:solidFill>
                <a:latin typeface="Arial"/>
                <a:cs typeface="Arial"/>
              </a:rPr>
              <a:t>o</a:t>
            </a:r>
            <a:r>
              <a:rPr sz="2400" b="1" spc="-64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3600" b="1" spc="-960" baseline="-13888" dirty="0">
                <a:solidFill>
                  <a:srgbClr val="FF00FF"/>
                </a:solidFill>
                <a:latin typeface="Arial"/>
                <a:cs typeface="Arial"/>
              </a:rPr>
              <a:t>d</a:t>
            </a:r>
            <a:r>
              <a:rPr sz="2400" b="1" spc="-64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600" b="1" spc="-960" baseline="-13888" dirty="0">
                <a:solidFill>
                  <a:srgbClr val="FF00FF"/>
                </a:solidFill>
                <a:latin typeface="Arial"/>
                <a:cs typeface="Arial"/>
              </a:rPr>
              <a:t>e</a:t>
            </a:r>
            <a:r>
              <a:rPr sz="2400" b="1" spc="-64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600" b="1" spc="-960" baseline="-13888" dirty="0">
                <a:solidFill>
                  <a:srgbClr val="FF00FF"/>
                </a:solidFill>
                <a:latin typeface="Arial"/>
                <a:cs typeface="Arial"/>
              </a:rPr>
              <a:t>s</a:t>
            </a:r>
            <a:endParaRPr sz="3600" baseline="-13888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20489" y="4425696"/>
            <a:ext cx="1969135" cy="749935"/>
          </a:xfrm>
          <a:custGeom>
            <a:avLst/>
            <a:gdLst/>
            <a:ahLst/>
            <a:cxnLst/>
            <a:rect l="l" t="t" r="r" b="b"/>
            <a:pathLst>
              <a:path w="1969135" h="749935">
                <a:moveTo>
                  <a:pt x="1969014" y="374904"/>
                </a:moveTo>
                <a:lnTo>
                  <a:pt x="1960033" y="323987"/>
                </a:lnTo>
                <a:lnTo>
                  <a:pt x="1933870" y="275166"/>
                </a:lnTo>
                <a:lnTo>
                  <a:pt x="1891694" y="228885"/>
                </a:lnTo>
                <a:lnTo>
                  <a:pt x="1834676" y="185589"/>
                </a:lnTo>
                <a:lnTo>
                  <a:pt x="1800966" y="165199"/>
                </a:lnTo>
                <a:lnTo>
                  <a:pt x="1763984" y="145721"/>
                </a:lnTo>
                <a:lnTo>
                  <a:pt x="1723875" y="127212"/>
                </a:lnTo>
                <a:lnTo>
                  <a:pt x="1680787" y="109728"/>
                </a:lnTo>
                <a:lnTo>
                  <a:pt x="1634865" y="93322"/>
                </a:lnTo>
                <a:lnTo>
                  <a:pt x="1586256" y="78052"/>
                </a:lnTo>
                <a:lnTo>
                  <a:pt x="1535105" y="63972"/>
                </a:lnTo>
                <a:lnTo>
                  <a:pt x="1481559" y="51138"/>
                </a:lnTo>
                <a:lnTo>
                  <a:pt x="1425765" y="39606"/>
                </a:lnTo>
                <a:lnTo>
                  <a:pt x="1367867" y="29432"/>
                </a:lnTo>
                <a:lnTo>
                  <a:pt x="1308013" y="20670"/>
                </a:lnTo>
                <a:lnTo>
                  <a:pt x="1246348" y="13377"/>
                </a:lnTo>
                <a:lnTo>
                  <a:pt x="1183020" y="7608"/>
                </a:lnTo>
                <a:lnTo>
                  <a:pt x="1118173" y="3418"/>
                </a:lnTo>
                <a:lnTo>
                  <a:pt x="1051954" y="863"/>
                </a:lnTo>
                <a:lnTo>
                  <a:pt x="984510" y="0"/>
                </a:lnTo>
                <a:lnTo>
                  <a:pt x="917065" y="863"/>
                </a:lnTo>
                <a:lnTo>
                  <a:pt x="850845" y="3418"/>
                </a:lnTo>
                <a:lnTo>
                  <a:pt x="785998" y="7608"/>
                </a:lnTo>
                <a:lnTo>
                  <a:pt x="722668" y="13377"/>
                </a:lnTo>
                <a:lnTo>
                  <a:pt x="661003" y="20670"/>
                </a:lnTo>
                <a:lnTo>
                  <a:pt x="601149" y="29432"/>
                </a:lnTo>
                <a:lnTo>
                  <a:pt x="543251" y="39606"/>
                </a:lnTo>
                <a:lnTo>
                  <a:pt x="487456" y="51138"/>
                </a:lnTo>
                <a:lnTo>
                  <a:pt x="433909" y="63972"/>
                </a:lnTo>
                <a:lnTo>
                  <a:pt x="382758" y="78052"/>
                </a:lnTo>
                <a:lnTo>
                  <a:pt x="334149" y="93322"/>
                </a:lnTo>
                <a:lnTo>
                  <a:pt x="288227" y="109728"/>
                </a:lnTo>
                <a:lnTo>
                  <a:pt x="245138" y="127212"/>
                </a:lnTo>
                <a:lnTo>
                  <a:pt x="205030" y="145721"/>
                </a:lnTo>
                <a:lnTo>
                  <a:pt x="168048" y="165199"/>
                </a:lnTo>
                <a:lnTo>
                  <a:pt x="134338" y="185589"/>
                </a:lnTo>
                <a:lnTo>
                  <a:pt x="77319" y="228885"/>
                </a:lnTo>
                <a:lnTo>
                  <a:pt x="35143" y="275166"/>
                </a:lnTo>
                <a:lnTo>
                  <a:pt x="8980" y="323987"/>
                </a:lnTo>
                <a:lnTo>
                  <a:pt x="0" y="374904"/>
                </a:lnTo>
                <a:lnTo>
                  <a:pt x="2269" y="400596"/>
                </a:lnTo>
                <a:lnTo>
                  <a:pt x="19987" y="450520"/>
                </a:lnTo>
                <a:lnTo>
                  <a:pt x="54303" y="498127"/>
                </a:lnTo>
                <a:lnTo>
                  <a:pt x="104046" y="542971"/>
                </a:lnTo>
                <a:lnTo>
                  <a:pt x="168048" y="584608"/>
                </a:lnTo>
                <a:lnTo>
                  <a:pt x="205030" y="604086"/>
                </a:lnTo>
                <a:lnTo>
                  <a:pt x="245138" y="622595"/>
                </a:lnTo>
                <a:lnTo>
                  <a:pt x="288227" y="640080"/>
                </a:lnTo>
                <a:lnTo>
                  <a:pt x="334149" y="656485"/>
                </a:lnTo>
                <a:lnTo>
                  <a:pt x="382758" y="671755"/>
                </a:lnTo>
                <a:lnTo>
                  <a:pt x="433909" y="685835"/>
                </a:lnTo>
                <a:lnTo>
                  <a:pt x="487456" y="698669"/>
                </a:lnTo>
                <a:lnTo>
                  <a:pt x="543251" y="710201"/>
                </a:lnTo>
                <a:lnTo>
                  <a:pt x="601149" y="720375"/>
                </a:lnTo>
                <a:lnTo>
                  <a:pt x="661003" y="729137"/>
                </a:lnTo>
                <a:lnTo>
                  <a:pt x="722668" y="736430"/>
                </a:lnTo>
                <a:lnTo>
                  <a:pt x="785998" y="742199"/>
                </a:lnTo>
                <a:lnTo>
                  <a:pt x="850845" y="746389"/>
                </a:lnTo>
                <a:lnTo>
                  <a:pt x="917065" y="748944"/>
                </a:lnTo>
                <a:lnTo>
                  <a:pt x="984510" y="749808"/>
                </a:lnTo>
                <a:lnTo>
                  <a:pt x="1051954" y="748944"/>
                </a:lnTo>
                <a:lnTo>
                  <a:pt x="1118173" y="746389"/>
                </a:lnTo>
                <a:lnTo>
                  <a:pt x="1183020" y="742199"/>
                </a:lnTo>
                <a:lnTo>
                  <a:pt x="1246348" y="736430"/>
                </a:lnTo>
                <a:lnTo>
                  <a:pt x="1308013" y="729137"/>
                </a:lnTo>
                <a:lnTo>
                  <a:pt x="1367867" y="720375"/>
                </a:lnTo>
                <a:lnTo>
                  <a:pt x="1425765" y="710201"/>
                </a:lnTo>
                <a:lnTo>
                  <a:pt x="1481559" y="698669"/>
                </a:lnTo>
                <a:lnTo>
                  <a:pt x="1535105" y="685835"/>
                </a:lnTo>
                <a:lnTo>
                  <a:pt x="1586256" y="671755"/>
                </a:lnTo>
                <a:lnTo>
                  <a:pt x="1634865" y="656485"/>
                </a:lnTo>
                <a:lnTo>
                  <a:pt x="1680787" y="640080"/>
                </a:lnTo>
                <a:lnTo>
                  <a:pt x="1723875" y="622595"/>
                </a:lnTo>
                <a:lnTo>
                  <a:pt x="1763984" y="604086"/>
                </a:lnTo>
                <a:lnTo>
                  <a:pt x="1800966" y="584608"/>
                </a:lnTo>
                <a:lnTo>
                  <a:pt x="1834676" y="564218"/>
                </a:lnTo>
                <a:lnTo>
                  <a:pt x="1891694" y="520922"/>
                </a:lnTo>
                <a:lnTo>
                  <a:pt x="1933870" y="474641"/>
                </a:lnTo>
                <a:lnTo>
                  <a:pt x="1960033" y="425820"/>
                </a:lnTo>
                <a:lnTo>
                  <a:pt x="1969014" y="374904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44289" y="4349496"/>
            <a:ext cx="1969135" cy="749935"/>
          </a:xfrm>
          <a:custGeom>
            <a:avLst/>
            <a:gdLst/>
            <a:ahLst/>
            <a:cxnLst/>
            <a:rect l="l" t="t" r="r" b="b"/>
            <a:pathLst>
              <a:path w="1969135" h="749935">
                <a:moveTo>
                  <a:pt x="1969014" y="374904"/>
                </a:moveTo>
                <a:lnTo>
                  <a:pt x="1960033" y="323987"/>
                </a:lnTo>
                <a:lnTo>
                  <a:pt x="1933870" y="275166"/>
                </a:lnTo>
                <a:lnTo>
                  <a:pt x="1891694" y="228885"/>
                </a:lnTo>
                <a:lnTo>
                  <a:pt x="1834676" y="185589"/>
                </a:lnTo>
                <a:lnTo>
                  <a:pt x="1800966" y="165199"/>
                </a:lnTo>
                <a:lnTo>
                  <a:pt x="1763984" y="145721"/>
                </a:lnTo>
                <a:lnTo>
                  <a:pt x="1723875" y="127212"/>
                </a:lnTo>
                <a:lnTo>
                  <a:pt x="1680787" y="109728"/>
                </a:lnTo>
                <a:lnTo>
                  <a:pt x="1634865" y="93322"/>
                </a:lnTo>
                <a:lnTo>
                  <a:pt x="1586256" y="78052"/>
                </a:lnTo>
                <a:lnTo>
                  <a:pt x="1535105" y="63972"/>
                </a:lnTo>
                <a:lnTo>
                  <a:pt x="1481559" y="51138"/>
                </a:lnTo>
                <a:lnTo>
                  <a:pt x="1425765" y="39606"/>
                </a:lnTo>
                <a:lnTo>
                  <a:pt x="1367867" y="29432"/>
                </a:lnTo>
                <a:lnTo>
                  <a:pt x="1308013" y="20670"/>
                </a:lnTo>
                <a:lnTo>
                  <a:pt x="1246348" y="13377"/>
                </a:lnTo>
                <a:lnTo>
                  <a:pt x="1183020" y="7608"/>
                </a:lnTo>
                <a:lnTo>
                  <a:pt x="1118173" y="3418"/>
                </a:lnTo>
                <a:lnTo>
                  <a:pt x="1051954" y="863"/>
                </a:lnTo>
                <a:lnTo>
                  <a:pt x="984510" y="0"/>
                </a:lnTo>
                <a:lnTo>
                  <a:pt x="917065" y="863"/>
                </a:lnTo>
                <a:lnTo>
                  <a:pt x="850845" y="3418"/>
                </a:lnTo>
                <a:lnTo>
                  <a:pt x="785998" y="7608"/>
                </a:lnTo>
                <a:lnTo>
                  <a:pt x="722668" y="13377"/>
                </a:lnTo>
                <a:lnTo>
                  <a:pt x="661003" y="20670"/>
                </a:lnTo>
                <a:lnTo>
                  <a:pt x="601149" y="29432"/>
                </a:lnTo>
                <a:lnTo>
                  <a:pt x="543251" y="39606"/>
                </a:lnTo>
                <a:lnTo>
                  <a:pt x="487456" y="51138"/>
                </a:lnTo>
                <a:lnTo>
                  <a:pt x="433909" y="63972"/>
                </a:lnTo>
                <a:lnTo>
                  <a:pt x="382758" y="78052"/>
                </a:lnTo>
                <a:lnTo>
                  <a:pt x="334149" y="93322"/>
                </a:lnTo>
                <a:lnTo>
                  <a:pt x="288227" y="109728"/>
                </a:lnTo>
                <a:lnTo>
                  <a:pt x="245138" y="127212"/>
                </a:lnTo>
                <a:lnTo>
                  <a:pt x="205030" y="145721"/>
                </a:lnTo>
                <a:lnTo>
                  <a:pt x="168048" y="165199"/>
                </a:lnTo>
                <a:lnTo>
                  <a:pt x="134338" y="185589"/>
                </a:lnTo>
                <a:lnTo>
                  <a:pt x="77319" y="228885"/>
                </a:lnTo>
                <a:lnTo>
                  <a:pt x="35143" y="275166"/>
                </a:lnTo>
                <a:lnTo>
                  <a:pt x="8980" y="323987"/>
                </a:lnTo>
                <a:lnTo>
                  <a:pt x="0" y="374904"/>
                </a:lnTo>
                <a:lnTo>
                  <a:pt x="2269" y="400596"/>
                </a:lnTo>
                <a:lnTo>
                  <a:pt x="19987" y="450520"/>
                </a:lnTo>
                <a:lnTo>
                  <a:pt x="54303" y="498127"/>
                </a:lnTo>
                <a:lnTo>
                  <a:pt x="104046" y="542971"/>
                </a:lnTo>
                <a:lnTo>
                  <a:pt x="168048" y="584608"/>
                </a:lnTo>
                <a:lnTo>
                  <a:pt x="205030" y="604086"/>
                </a:lnTo>
                <a:lnTo>
                  <a:pt x="245138" y="622595"/>
                </a:lnTo>
                <a:lnTo>
                  <a:pt x="288227" y="640080"/>
                </a:lnTo>
                <a:lnTo>
                  <a:pt x="334149" y="656485"/>
                </a:lnTo>
                <a:lnTo>
                  <a:pt x="382758" y="671755"/>
                </a:lnTo>
                <a:lnTo>
                  <a:pt x="433909" y="685835"/>
                </a:lnTo>
                <a:lnTo>
                  <a:pt x="487456" y="698669"/>
                </a:lnTo>
                <a:lnTo>
                  <a:pt x="543251" y="710201"/>
                </a:lnTo>
                <a:lnTo>
                  <a:pt x="601149" y="720375"/>
                </a:lnTo>
                <a:lnTo>
                  <a:pt x="661003" y="729137"/>
                </a:lnTo>
                <a:lnTo>
                  <a:pt x="722668" y="736430"/>
                </a:lnTo>
                <a:lnTo>
                  <a:pt x="785998" y="742199"/>
                </a:lnTo>
                <a:lnTo>
                  <a:pt x="850845" y="746389"/>
                </a:lnTo>
                <a:lnTo>
                  <a:pt x="917065" y="748944"/>
                </a:lnTo>
                <a:lnTo>
                  <a:pt x="984510" y="749808"/>
                </a:lnTo>
                <a:lnTo>
                  <a:pt x="1051954" y="748944"/>
                </a:lnTo>
                <a:lnTo>
                  <a:pt x="1118173" y="746389"/>
                </a:lnTo>
                <a:lnTo>
                  <a:pt x="1183020" y="742199"/>
                </a:lnTo>
                <a:lnTo>
                  <a:pt x="1246348" y="736430"/>
                </a:lnTo>
                <a:lnTo>
                  <a:pt x="1308013" y="729137"/>
                </a:lnTo>
                <a:lnTo>
                  <a:pt x="1367867" y="720375"/>
                </a:lnTo>
                <a:lnTo>
                  <a:pt x="1425765" y="710201"/>
                </a:lnTo>
                <a:lnTo>
                  <a:pt x="1481559" y="698669"/>
                </a:lnTo>
                <a:lnTo>
                  <a:pt x="1535105" y="685835"/>
                </a:lnTo>
                <a:lnTo>
                  <a:pt x="1586256" y="671755"/>
                </a:lnTo>
                <a:lnTo>
                  <a:pt x="1634865" y="656485"/>
                </a:lnTo>
                <a:lnTo>
                  <a:pt x="1680787" y="640080"/>
                </a:lnTo>
                <a:lnTo>
                  <a:pt x="1723875" y="622595"/>
                </a:lnTo>
                <a:lnTo>
                  <a:pt x="1763984" y="604086"/>
                </a:lnTo>
                <a:lnTo>
                  <a:pt x="1800966" y="584608"/>
                </a:lnTo>
                <a:lnTo>
                  <a:pt x="1834676" y="564218"/>
                </a:lnTo>
                <a:lnTo>
                  <a:pt x="1891694" y="520922"/>
                </a:lnTo>
                <a:lnTo>
                  <a:pt x="1933870" y="474641"/>
                </a:lnTo>
                <a:lnTo>
                  <a:pt x="1960033" y="425820"/>
                </a:lnTo>
                <a:lnTo>
                  <a:pt x="1969014" y="374904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44289" y="4349495"/>
            <a:ext cx="1969135" cy="749935"/>
          </a:xfrm>
          <a:custGeom>
            <a:avLst/>
            <a:gdLst/>
            <a:ahLst/>
            <a:cxnLst/>
            <a:rect l="l" t="t" r="r" b="b"/>
            <a:pathLst>
              <a:path w="1969135" h="749935">
                <a:moveTo>
                  <a:pt x="984510" y="0"/>
                </a:moveTo>
                <a:lnTo>
                  <a:pt x="917064" y="863"/>
                </a:lnTo>
                <a:lnTo>
                  <a:pt x="850845" y="3418"/>
                </a:lnTo>
                <a:lnTo>
                  <a:pt x="785998" y="7608"/>
                </a:lnTo>
                <a:lnTo>
                  <a:pt x="722668" y="13377"/>
                </a:lnTo>
                <a:lnTo>
                  <a:pt x="661003" y="20670"/>
                </a:lnTo>
                <a:lnTo>
                  <a:pt x="601149" y="29432"/>
                </a:lnTo>
                <a:lnTo>
                  <a:pt x="543251" y="39606"/>
                </a:lnTo>
                <a:lnTo>
                  <a:pt x="487456" y="51138"/>
                </a:lnTo>
                <a:lnTo>
                  <a:pt x="433909" y="63972"/>
                </a:lnTo>
                <a:lnTo>
                  <a:pt x="382758" y="78052"/>
                </a:lnTo>
                <a:lnTo>
                  <a:pt x="334149" y="93322"/>
                </a:lnTo>
                <a:lnTo>
                  <a:pt x="288227" y="109727"/>
                </a:lnTo>
                <a:lnTo>
                  <a:pt x="245138" y="127212"/>
                </a:lnTo>
                <a:lnTo>
                  <a:pt x="205030" y="145721"/>
                </a:lnTo>
                <a:lnTo>
                  <a:pt x="168048" y="165199"/>
                </a:lnTo>
                <a:lnTo>
                  <a:pt x="134338" y="185589"/>
                </a:lnTo>
                <a:lnTo>
                  <a:pt x="77319" y="228885"/>
                </a:lnTo>
                <a:lnTo>
                  <a:pt x="35143" y="275166"/>
                </a:lnTo>
                <a:lnTo>
                  <a:pt x="8980" y="323987"/>
                </a:lnTo>
                <a:lnTo>
                  <a:pt x="0" y="374903"/>
                </a:lnTo>
                <a:lnTo>
                  <a:pt x="2269" y="400596"/>
                </a:lnTo>
                <a:lnTo>
                  <a:pt x="19987" y="450520"/>
                </a:lnTo>
                <a:lnTo>
                  <a:pt x="54303" y="498127"/>
                </a:lnTo>
                <a:lnTo>
                  <a:pt x="104046" y="542971"/>
                </a:lnTo>
                <a:lnTo>
                  <a:pt x="168048" y="584608"/>
                </a:lnTo>
                <a:lnTo>
                  <a:pt x="205030" y="604086"/>
                </a:lnTo>
                <a:lnTo>
                  <a:pt x="245138" y="622594"/>
                </a:lnTo>
                <a:lnTo>
                  <a:pt x="288227" y="640079"/>
                </a:lnTo>
                <a:lnTo>
                  <a:pt x="334149" y="656485"/>
                </a:lnTo>
                <a:lnTo>
                  <a:pt x="382758" y="671755"/>
                </a:lnTo>
                <a:lnTo>
                  <a:pt x="433909" y="685835"/>
                </a:lnTo>
                <a:lnTo>
                  <a:pt x="487456" y="698669"/>
                </a:lnTo>
                <a:lnTo>
                  <a:pt x="543251" y="710201"/>
                </a:lnTo>
                <a:lnTo>
                  <a:pt x="601149" y="720375"/>
                </a:lnTo>
                <a:lnTo>
                  <a:pt x="661003" y="729137"/>
                </a:lnTo>
                <a:lnTo>
                  <a:pt x="722668" y="736430"/>
                </a:lnTo>
                <a:lnTo>
                  <a:pt x="785998" y="742199"/>
                </a:lnTo>
                <a:lnTo>
                  <a:pt x="850845" y="746389"/>
                </a:lnTo>
                <a:lnTo>
                  <a:pt x="917064" y="748944"/>
                </a:lnTo>
                <a:lnTo>
                  <a:pt x="984510" y="749807"/>
                </a:lnTo>
                <a:lnTo>
                  <a:pt x="1051954" y="748944"/>
                </a:lnTo>
                <a:lnTo>
                  <a:pt x="1118173" y="746389"/>
                </a:lnTo>
                <a:lnTo>
                  <a:pt x="1183019" y="742199"/>
                </a:lnTo>
                <a:lnTo>
                  <a:pt x="1246348" y="736430"/>
                </a:lnTo>
                <a:lnTo>
                  <a:pt x="1308013" y="729137"/>
                </a:lnTo>
                <a:lnTo>
                  <a:pt x="1367867" y="720375"/>
                </a:lnTo>
                <a:lnTo>
                  <a:pt x="1425765" y="710201"/>
                </a:lnTo>
                <a:lnTo>
                  <a:pt x="1481559" y="698669"/>
                </a:lnTo>
                <a:lnTo>
                  <a:pt x="1535105" y="685835"/>
                </a:lnTo>
                <a:lnTo>
                  <a:pt x="1586256" y="671755"/>
                </a:lnTo>
                <a:lnTo>
                  <a:pt x="1634865" y="656485"/>
                </a:lnTo>
                <a:lnTo>
                  <a:pt x="1680787" y="640079"/>
                </a:lnTo>
                <a:lnTo>
                  <a:pt x="1723875" y="622594"/>
                </a:lnTo>
                <a:lnTo>
                  <a:pt x="1763984" y="604086"/>
                </a:lnTo>
                <a:lnTo>
                  <a:pt x="1800966" y="584608"/>
                </a:lnTo>
                <a:lnTo>
                  <a:pt x="1834676" y="564218"/>
                </a:lnTo>
                <a:lnTo>
                  <a:pt x="1891694" y="520922"/>
                </a:lnTo>
                <a:lnTo>
                  <a:pt x="1933870" y="474641"/>
                </a:lnTo>
                <a:lnTo>
                  <a:pt x="1960033" y="425820"/>
                </a:lnTo>
                <a:lnTo>
                  <a:pt x="1969014" y="374903"/>
                </a:lnTo>
                <a:lnTo>
                  <a:pt x="1966744" y="349211"/>
                </a:lnTo>
                <a:lnTo>
                  <a:pt x="1949026" y="299287"/>
                </a:lnTo>
                <a:lnTo>
                  <a:pt x="1914711" y="251680"/>
                </a:lnTo>
                <a:lnTo>
                  <a:pt x="1864967" y="206836"/>
                </a:lnTo>
                <a:lnTo>
                  <a:pt x="1800966" y="165199"/>
                </a:lnTo>
                <a:lnTo>
                  <a:pt x="1763984" y="145721"/>
                </a:lnTo>
                <a:lnTo>
                  <a:pt x="1723875" y="127212"/>
                </a:lnTo>
                <a:lnTo>
                  <a:pt x="1680787" y="109727"/>
                </a:lnTo>
                <a:lnTo>
                  <a:pt x="1634865" y="93322"/>
                </a:lnTo>
                <a:lnTo>
                  <a:pt x="1586256" y="78052"/>
                </a:lnTo>
                <a:lnTo>
                  <a:pt x="1535105" y="63972"/>
                </a:lnTo>
                <a:lnTo>
                  <a:pt x="1481559" y="51138"/>
                </a:lnTo>
                <a:lnTo>
                  <a:pt x="1425765" y="39606"/>
                </a:lnTo>
                <a:lnTo>
                  <a:pt x="1367867" y="29432"/>
                </a:lnTo>
                <a:lnTo>
                  <a:pt x="1308013" y="20670"/>
                </a:lnTo>
                <a:lnTo>
                  <a:pt x="1246348" y="13377"/>
                </a:lnTo>
                <a:lnTo>
                  <a:pt x="1183019" y="7608"/>
                </a:lnTo>
                <a:lnTo>
                  <a:pt x="1118173" y="3418"/>
                </a:lnTo>
                <a:lnTo>
                  <a:pt x="1051954" y="863"/>
                </a:lnTo>
                <a:lnTo>
                  <a:pt x="984510" y="0"/>
                </a:lnTo>
                <a:close/>
              </a:path>
            </a:pathLst>
          </a:custGeom>
          <a:ln w="12699">
            <a:solidFill>
              <a:srgbClr val="CC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368043" y="4344414"/>
            <a:ext cx="998855" cy="72072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9685" marR="5080" indent="-7620">
              <a:lnSpc>
                <a:spcPts val="2590"/>
              </a:lnSpc>
              <a:spcBef>
                <a:spcPts val="425"/>
              </a:spcBef>
            </a:pPr>
            <a:r>
              <a:rPr sz="2400" b="1" spc="-869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600" b="1" spc="-907" baseline="-13888" dirty="0">
                <a:solidFill>
                  <a:srgbClr val="FF00FF"/>
                </a:solidFill>
                <a:latin typeface="Arial"/>
                <a:cs typeface="Arial"/>
              </a:rPr>
              <a:t>o</a:t>
            </a:r>
            <a:r>
              <a:rPr sz="2400" b="1" spc="-869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3600" b="1" spc="-907" baseline="-13888" dirty="0">
                <a:solidFill>
                  <a:srgbClr val="FF00FF"/>
                </a:solidFill>
                <a:latin typeface="Arial"/>
                <a:cs typeface="Arial"/>
              </a:rPr>
              <a:t>b</a:t>
            </a:r>
            <a:r>
              <a:rPr sz="2400" b="1" spc="-70" dirty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3600" b="1" spc="-900" baseline="-13888" dirty="0">
                <a:solidFill>
                  <a:srgbClr val="FF00FF"/>
                </a:solidFill>
                <a:latin typeface="Arial"/>
                <a:cs typeface="Arial"/>
              </a:rPr>
              <a:t>j</a:t>
            </a:r>
            <a:r>
              <a:rPr sz="2400" b="1" spc="-74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600" b="1" spc="-914" baseline="-13888" dirty="0">
                <a:solidFill>
                  <a:srgbClr val="FF00FF"/>
                </a:solidFill>
                <a:latin typeface="Arial"/>
                <a:cs typeface="Arial"/>
              </a:rPr>
              <a:t>e</a:t>
            </a:r>
            <a:r>
              <a:rPr sz="2400" b="1" spc="-74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3600" b="1" spc="-914" baseline="-13888" dirty="0">
                <a:solidFill>
                  <a:srgbClr val="FF00FF"/>
                </a:solidFill>
                <a:latin typeface="Arial"/>
                <a:cs typeface="Arial"/>
              </a:rPr>
              <a:t>c</a:t>
            </a:r>
            <a:r>
              <a:rPr sz="2400" b="1" spc="-2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600" b="1" baseline="-13888" dirty="0">
                <a:solidFill>
                  <a:srgbClr val="FF00FF"/>
                </a:solidFill>
                <a:latin typeface="Arial"/>
                <a:cs typeface="Arial"/>
              </a:rPr>
              <a:t>t  </a:t>
            </a:r>
            <a:r>
              <a:rPr sz="2400" b="1" spc="-64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3600" b="1" spc="-960" baseline="-13888" dirty="0">
                <a:solidFill>
                  <a:srgbClr val="FF00FF"/>
                </a:solidFill>
                <a:latin typeface="Arial"/>
                <a:cs typeface="Arial"/>
              </a:rPr>
              <a:t>c</a:t>
            </a:r>
            <a:r>
              <a:rPr sz="2400" b="1" spc="-64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600" b="1" spc="-960" baseline="-13888" dirty="0">
                <a:solidFill>
                  <a:srgbClr val="FF00FF"/>
                </a:solidFill>
                <a:latin typeface="Arial"/>
                <a:cs typeface="Arial"/>
              </a:rPr>
              <a:t>o</a:t>
            </a:r>
            <a:r>
              <a:rPr sz="2400" b="1" spc="-64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3600" b="1" spc="-960" baseline="-13888" dirty="0">
                <a:solidFill>
                  <a:srgbClr val="FF00FF"/>
                </a:solidFill>
                <a:latin typeface="Arial"/>
                <a:cs typeface="Arial"/>
              </a:rPr>
              <a:t>d</a:t>
            </a:r>
            <a:r>
              <a:rPr sz="2400" b="1" spc="-64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600" b="1" spc="-960" baseline="-13888" dirty="0">
                <a:solidFill>
                  <a:srgbClr val="FF00FF"/>
                </a:solidFill>
                <a:latin typeface="Arial"/>
                <a:cs typeface="Arial"/>
              </a:rPr>
              <a:t>e</a:t>
            </a:r>
            <a:r>
              <a:rPr sz="2400" b="1" spc="-64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600" b="1" spc="-960" baseline="-13888" dirty="0">
                <a:solidFill>
                  <a:srgbClr val="FF00FF"/>
                </a:solidFill>
                <a:latin typeface="Arial"/>
                <a:cs typeface="Arial"/>
              </a:rPr>
              <a:t>s</a:t>
            </a:r>
            <a:endParaRPr sz="3600" baseline="-13888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010658" y="4431282"/>
            <a:ext cx="8216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00FF"/>
                </a:solidFill>
                <a:latin typeface="Arial"/>
                <a:cs typeface="Arial"/>
              </a:rPr>
              <a:t>p</a:t>
            </a:r>
            <a:r>
              <a:rPr sz="2400" b="1" dirty="0">
                <a:solidFill>
                  <a:srgbClr val="FF00FF"/>
                </a:solidFill>
                <a:latin typeface="Arial"/>
                <a:cs typeface="Arial"/>
              </a:rPr>
              <a:t>l</a:t>
            </a:r>
            <a:r>
              <a:rPr sz="2400" b="1" spc="-10" dirty="0">
                <a:solidFill>
                  <a:srgbClr val="FF00FF"/>
                </a:solidFill>
                <a:latin typeface="Arial"/>
                <a:cs typeface="Arial"/>
              </a:rPr>
              <a:t>a</a:t>
            </a:r>
            <a:r>
              <a:rPr sz="2400" b="1" spc="-5" dirty="0">
                <a:solidFill>
                  <a:srgbClr val="FF00FF"/>
                </a:solidFill>
                <a:latin typeface="Arial"/>
                <a:cs typeface="Arial"/>
              </a:rPr>
              <a:t>ns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511296" y="4349496"/>
            <a:ext cx="1816735" cy="597535"/>
          </a:xfrm>
          <a:custGeom>
            <a:avLst/>
            <a:gdLst/>
            <a:ahLst/>
            <a:cxnLst/>
            <a:rect l="l" t="t" r="r" b="b"/>
            <a:pathLst>
              <a:path w="1816735" h="597535">
                <a:moveTo>
                  <a:pt x="1816608" y="298704"/>
                </a:moveTo>
                <a:lnTo>
                  <a:pt x="1806754" y="254648"/>
                </a:lnTo>
                <a:lnTo>
                  <a:pt x="1778131" y="212572"/>
                </a:lnTo>
                <a:lnTo>
                  <a:pt x="1732147" y="172941"/>
                </a:lnTo>
                <a:lnTo>
                  <a:pt x="1670212" y="136223"/>
                </a:lnTo>
                <a:lnTo>
                  <a:pt x="1633702" y="119102"/>
                </a:lnTo>
                <a:lnTo>
                  <a:pt x="1593733" y="102885"/>
                </a:lnTo>
                <a:lnTo>
                  <a:pt x="1550479" y="87630"/>
                </a:lnTo>
                <a:lnTo>
                  <a:pt x="1504118" y="73394"/>
                </a:lnTo>
                <a:lnTo>
                  <a:pt x="1454825" y="60238"/>
                </a:lnTo>
                <a:lnTo>
                  <a:pt x="1402776" y="48218"/>
                </a:lnTo>
                <a:lnTo>
                  <a:pt x="1348147" y="37394"/>
                </a:lnTo>
                <a:lnTo>
                  <a:pt x="1291115" y="27823"/>
                </a:lnTo>
                <a:lnTo>
                  <a:pt x="1231855" y="19565"/>
                </a:lnTo>
                <a:lnTo>
                  <a:pt x="1170544" y="12677"/>
                </a:lnTo>
                <a:lnTo>
                  <a:pt x="1107357" y="7218"/>
                </a:lnTo>
                <a:lnTo>
                  <a:pt x="1042470" y="3247"/>
                </a:lnTo>
                <a:lnTo>
                  <a:pt x="976061" y="821"/>
                </a:lnTo>
                <a:lnTo>
                  <a:pt x="908304" y="0"/>
                </a:lnTo>
                <a:lnTo>
                  <a:pt x="840546" y="821"/>
                </a:lnTo>
                <a:lnTo>
                  <a:pt x="774137" y="3247"/>
                </a:lnTo>
                <a:lnTo>
                  <a:pt x="709250" y="7218"/>
                </a:lnTo>
                <a:lnTo>
                  <a:pt x="646063" y="12677"/>
                </a:lnTo>
                <a:lnTo>
                  <a:pt x="584752" y="19565"/>
                </a:lnTo>
                <a:lnTo>
                  <a:pt x="525492" y="27823"/>
                </a:lnTo>
                <a:lnTo>
                  <a:pt x="468460" y="37394"/>
                </a:lnTo>
                <a:lnTo>
                  <a:pt x="413831" y="48218"/>
                </a:lnTo>
                <a:lnTo>
                  <a:pt x="361782" y="60238"/>
                </a:lnTo>
                <a:lnTo>
                  <a:pt x="312489" y="73394"/>
                </a:lnTo>
                <a:lnTo>
                  <a:pt x="266128" y="87630"/>
                </a:lnTo>
                <a:lnTo>
                  <a:pt x="222874" y="102885"/>
                </a:lnTo>
                <a:lnTo>
                  <a:pt x="182905" y="119102"/>
                </a:lnTo>
                <a:lnTo>
                  <a:pt x="146395" y="136223"/>
                </a:lnTo>
                <a:lnTo>
                  <a:pt x="84460" y="172941"/>
                </a:lnTo>
                <a:lnTo>
                  <a:pt x="38476" y="212572"/>
                </a:lnTo>
                <a:lnTo>
                  <a:pt x="9853" y="254648"/>
                </a:lnTo>
                <a:lnTo>
                  <a:pt x="0" y="298704"/>
                </a:lnTo>
                <a:lnTo>
                  <a:pt x="2492" y="320949"/>
                </a:lnTo>
                <a:lnTo>
                  <a:pt x="21907" y="364073"/>
                </a:lnTo>
                <a:lnTo>
                  <a:pt x="59386" y="404986"/>
                </a:lnTo>
                <a:lnTo>
                  <a:pt x="113521" y="443218"/>
                </a:lnTo>
                <a:lnTo>
                  <a:pt x="182905" y="478305"/>
                </a:lnTo>
                <a:lnTo>
                  <a:pt x="222874" y="494522"/>
                </a:lnTo>
                <a:lnTo>
                  <a:pt x="266128" y="509778"/>
                </a:lnTo>
                <a:lnTo>
                  <a:pt x="312489" y="524013"/>
                </a:lnTo>
                <a:lnTo>
                  <a:pt x="361782" y="537169"/>
                </a:lnTo>
                <a:lnTo>
                  <a:pt x="413831" y="549189"/>
                </a:lnTo>
                <a:lnTo>
                  <a:pt x="468460" y="560013"/>
                </a:lnTo>
                <a:lnTo>
                  <a:pt x="525492" y="569584"/>
                </a:lnTo>
                <a:lnTo>
                  <a:pt x="584752" y="577842"/>
                </a:lnTo>
                <a:lnTo>
                  <a:pt x="646063" y="584730"/>
                </a:lnTo>
                <a:lnTo>
                  <a:pt x="709250" y="590189"/>
                </a:lnTo>
                <a:lnTo>
                  <a:pt x="774137" y="594160"/>
                </a:lnTo>
                <a:lnTo>
                  <a:pt x="840546" y="596586"/>
                </a:lnTo>
                <a:lnTo>
                  <a:pt x="908304" y="597408"/>
                </a:lnTo>
                <a:lnTo>
                  <a:pt x="976061" y="596586"/>
                </a:lnTo>
                <a:lnTo>
                  <a:pt x="1042470" y="594160"/>
                </a:lnTo>
                <a:lnTo>
                  <a:pt x="1107357" y="590189"/>
                </a:lnTo>
                <a:lnTo>
                  <a:pt x="1170544" y="584730"/>
                </a:lnTo>
                <a:lnTo>
                  <a:pt x="1231855" y="577842"/>
                </a:lnTo>
                <a:lnTo>
                  <a:pt x="1291115" y="569584"/>
                </a:lnTo>
                <a:lnTo>
                  <a:pt x="1348147" y="560013"/>
                </a:lnTo>
                <a:lnTo>
                  <a:pt x="1402776" y="549189"/>
                </a:lnTo>
                <a:lnTo>
                  <a:pt x="1454825" y="537169"/>
                </a:lnTo>
                <a:lnTo>
                  <a:pt x="1504118" y="524013"/>
                </a:lnTo>
                <a:lnTo>
                  <a:pt x="1550479" y="509778"/>
                </a:lnTo>
                <a:lnTo>
                  <a:pt x="1593733" y="494522"/>
                </a:lnTo>
                <a:lnTo>
                  <a:pt x="1633702" y="478305"/>
                </a:lnTo>
                <a:lnTo>
                  <a:pt x="1670212" y="461184"/>
                </a:lnTo>
                <a:lnTo>
                  <a:pt x="1732147" y="424466"/>
                </a:lnTo>
                <a:lnTo>
                  <a:pt x="1778131" y="384835"/>
                </a:lnTo>
                <a:lnTo>
                  <a:pt x="1806754" y="342759"/>
                </a:lnTo>
                <a:lnTo>
                  <a:pt x="1814115" y="320949"/>
                </a:lnTo>
                <a:lnTo>
                  <a:pt x="1816608" y="298704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435096" y="4273296"/>
            <a:ext cx="1816735" cy="597535"/>
          </a:xfrm>
          <a:custGeom>
            <a:avLst/>
            <a:gdLst/>
            <a:ahLst/>
            <a:cxnLst/>
            <a:rect l="l" t="t" r="r" b="b"/>
            <a:pathLst>
              <a:path w="1816735" h="597535">
                <a:moveTo>
                  <a:pt x="1816608" y="298704"/>
                </a:moveTo>
                <a:lnTo>
                  <a:pt x="1806754" y="254648"/>
                </a:lnTo>
                <a:lnTo>
                  <a:pt x="1778131" y="212572"/>
                </a:lnTo>
                <a:lnTo>
                  <a:pt x="1732147" y="172941"/>
                </a:lnTo>
                <a:lnTo>
                  <a:pt x="1670212" y="136223"/>
                </a:lnTo>
                <a:lnTo>
                  <a:pt x="1633702" y="119102"/>
                </a:lnTo>
                <a:lnTo>
                  <a:pt x="1593733" y="102885"/>
                </a:lnTo>
                <a:lnTo>
                  <a:pt x="1550479" y="87630"/>
                </a:lnTo>
                <a:lnTo>
                  <a:pt x="1504118" y="73394"/>
                </a:lnTo>
                <a:lnTo>
                  <a:pt x="1454825" y="60238"/>
                </a:lnTo>
                <a:lnTo>
                  <a:pt x="1402776" y="48218"/>
                </a:lnTo>
                <a:lnTo>
                  <a:pt x="1348147" y="37394"/>
                </a:lnTo>
                <a:lnTo>
                  <a:pt x="1291115" y="27823"/>
                </a:lnTo>
                <a:lnTo>
                  <a:pt x="1231855" y="19565"/>
                </a:lnTo>
                <a:lnTo>
                  <a:pt x="1170544" y="12677"/>
                </a:lnTo>
                <a:lnTo>
                  <a:pt x="1107357" y="7218"/>
                </a:lnTo>
                <a:lnTo>
                  <a:pt x="1042470" y="3247"/>
                </a:lnTo>
                <a:lnTo>
                  <a:pt x="976061" y="821"/>
                </a:lnTo>
                <a:lnTo>
                  <a:pt x="908304" y="0"/>
                </a:lnTo>
                <a:lnTo>
                  <a:pt x="840546" y="821"/>
                </a:lnTo>
                <a:lnTo>
                  <a:pt x="774137" y="3247"/>
                </a:lnTo>
                <a:lnTo>
                  <a:pt x="709250" y="7218"/>
                </a:lnTo>
                <a:lnTo>
                  <a:pt x="646063" y="12677"/>
                </a:lnTo>
                <a:lnTo>
                  <a:pt x="584752" y="19565"/>
                </a:lnTo>
                <a:lnTo>
                  <a:pt x="525492" y="27823"/>
                </a:lnTo>
                <a:lnTo>
                  <a:pt x="468460" y="37394"/>
                </a:lnTo>
                <a:lnTo>
                  <a:pt x="413831" y="48218"/>
                </a:lnTo>
                <a:lnTo>
                  <a:pt x="361782" y="60238"/>
                </a:lnTo>
                <a:lnTo>
                  <a:pt x="312489" y="73394"/>
                </a:lnTo>
                <a:lnTo>
                  <a:pt x="266128" y="87630"/>
                </a:lnTo>
                <a:lnTo>
                  <a:pt x="222874" y="102885"/>
                </a:lnTo>
                <a:lnTo>
                  <a:pt x="182905" y="119102"/>
                </a:lnTo>
                <a:lnTo>
                  <a:pt x="146395" y="136223"/>
                </a:lnTo>
                <a:lnTo>
                  <a:pt x="84460" y="172941"/>
                </a:lnTo>
                <a:lnTo>
                  <a:pt x="38476" y="212572"/>
                </a:lnTo>
                <a:lnTo>
                  <a:pt x="9853" y="254648"/>
                </a:lnTo>
                <a:lnTo>
                  <a:pt x="0" y="298704"/>
                </a:lnTo>
                <a:lnTo>
                  <a:pt x="2492" y="320949"/>
                </a:lnTo>
                <a:lnTo>
                  <a:pt x="21907" y="364073"/>
                </a:lnTo>
                <a:lnTo>
                  <a:pt x="59386" y="404986"/>
                </a:lnTo>
                <a:lnTo>
                  <a:pt x="113521" y="443218"/>
                </a:lnTo>
                <a:lnTo>
                  <a:pt x="182905" y="478305"/>
                </a:lnTo>
                <a:lnTo>
                  <a:pt x="222874" y="494522"/>
                </a:lnTo>
                <a:lnTo>
                  <a:pt x="266128" y="509778"/>
                </a:lnTo>
                <a:lnTo>
                  <a:pt x="312489" y="524013"/>
                </a:lnTo>
                <a:lnTo>
                  <a:pt x="361782" y="537169"/>
                </a:lnTo>
                <a:lnTo>
                  <a:pt x="413831" y="549189"/>
                </a:lnTo>
                <a:lnTo>
                  <a:pt x="468460" y="560013"/>
                </a:lnTo>
                <a:lnTo>
                  <a:pt x="525492" y="569584"/>
                </a:lnTo>
                <a:lnTo>
                  <a:pt x="584752" y="577842"/>
                </a:lnTo>
                <a:lnTo>
                  <a:pt x="646063" y="584730"/>
                </a:lnTo>
                <a:lnTo>
                  <a:pt x="709250" y="590189"/>
                </a:lnTo>
                <a:lnTo>
                  <a:pt x="774137" y="594160"/>
                </a:lnTo>
                <a:lnTo>
                  <a:pt x="840546" y="596586"/>
                </a:lnTo>
                <a:lnTo>
                  <a:pt x="908304" y="597408"/>
                </a:lnTo>
                <a:lnTo>
                  <a:pt x="976061" y="596586"/>
                </a:lnTo>
                <a:lnTo>
                  <a:pt x="1042470" y="594160"/>
                </a:lnTo>
                <a:lnTo>
                  <a:pt x="1107357" y="590189"/>
                </a:lnTo>
                <a:lnTo>
                  <a:pt x="1170544" y="584730"/>
                </a:lnTo>
                <a:lnTo>
                  <a:pt x="1231855" y="577842"/>
                </a:lnTo>
                <a:lnTo>
                  <a:pt x="1291115" y="569584"/>
                </a:lnTo>
                <a:lnTo>
                  <a:pt x="1348147" y="560013"/>
                </a:lnTo>
                <a:lnTo>
                  <a:pt x="1402776" y="549189"/>
                </a:lnTo>
                <a:lnTo>
                  <a:pt x="1454825" y="537169"/>
                </a:lnTo>
                <a:lnTo>
                  <a:pt x="1504118" y="524013"/>
                </a:lnTo>
                <a:lnTo>
                  <a:pt x="1550479" y="509778"/>
                </a:lnTo>
                <a:lnTo>
                  <a:pt x="1593733" y="494522"/>
                </a:lnTo>
                <a:lnTo>
                  <a:pt x="1633702" y="478305"/>
                </a:lnTo>
                <a:lnTo>
                  <a:pt x="1670212" y="461184"/>
                </a:lnTo>
                <a:lnTo>
                  <a:pt x="1732147" y="424466"/>
                </a:lnTo>
                <a:lnTo>
                  <a:pt x="1778131" y="384835"/>
                </a:lnTo>
                <a:lnTo>
                  <a:pt x="1806754" y="342759"/>
                </a:lnTo>
                <a:lnTo>
                  <a:pt x="1814115" y="320949"/>
                </a:lnTo>
                <a:lnTo>
                  <a:pt x="1816608" y="298704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435095" y="4273295"/>
            <a:ext cx="1816735" cy="597535"/>
          </a:xfrm>
          <a:custGeom>
            <a:avLst/>
            <a:gdLst/>
            <a:ahLst/>
            <a:cxnLst/>
            <a:rect l="l" t="t" r="r" b="b"/>
            <a:pathLst>
              <a:path w="1816735" h="597535">
                <a:moveTo>
                  <a:pt x="908303" y="0"/>
                </a:moveTo>
                <a:lnTo>
                  <a:pt x="840546" y="821"/>
                </a:lnTo>
                <a:lnTo>
                  <a:pt x="774137" y="3247"/>
                </a:lnTo>
                <a:lnTo>
                  <a:pt x="709250" y="7218"/>
                </a:lnTo>
                <a:lnTo>
                  <a:pt x="646063" y="12677"/>
                </a:lnTo>
                <a:lnTo>
                  <a:pt x="584752" y="19565"/>
                </a:lnTo>
                <a:lnTo>
                  <a:pt x="525492" y="27823"/>
                </a:lnTo>
                <a:lnTo>
                  <a:pt x="468460" y="37394"/>
                </a:lnTo>
                <a:lnTo>
                  <a:pt x="413831" y="48218"/>
                </a:lnTo>
                <a:lnTo>
                  <a:pt x="361782" y="60238"/>
                </a:lnTo>
                <a:lnTo>
                  <a:pt x="312489" y="73394"/>
                </a:lnTo>
                <a:lnTo>
                  <a:pt x="266128" y="87629"/>
                </a:lnTo>
                <a:lnTo>
                  <a:pt x="222874" y="102885"/>
                </a:lnTo>
                <a:lnTo>
                  <a:pt x="182905" y="119102"/>
                </a:lnTo>
                <a:lnTo>
                  <a:pt x="146395" y="136223"/>
                </a:lnTo>
                <a:lnTo>
                  <a:pt x="84460" y="172941"/>
                </a:lnTo>
                <a:lnTo>
                  <a:pt x="38476" y="212572"/>
                </a:lnTo>
                <a:lnTo>
                  <a:pt x="9853" y="254648"/>
                </a:lnTo>
                <a:lnTo>
                  <a:pt x="0" y="298703"/>
                </a:lnTo>
                <a:lnTo>
                  <a:pt x="2492" y="320949"/>
                </a:lnTo>
                <a:lnTo>
                  <a:pt x="21907" y="364073"/>
                </a:lnTo>
                <a:lnTo>
                  <a:pt x="59386" y="404986"/>
                </a:lnTo>
                <a:lnTo>
                  <a:pt x="113521" y="443218"/>
                </a:lnTo>
                <a:lnTo>
                  <a:pt x="182905" y="478305"/>
                </a:lnTo>
                <a:lnTo>
                  <a:pt x="222874" y="494522"/>
                </a:lnTo>
                <a:lnTo>
                  <a:pt x="266128" y="509777"/>
                </a:lnTo>
                <a:lnTo>
                  <a:pt x="312489" y="524013"/>
                </a:lnTo>
                <a:lnTo>
                  <a:pt x="361782" y="537169"/>
                </a:lnTo>
                <a:lnTo>
                  <a:pt x="413831" y="549189"/>
                </a:lnTo>
                <a:lnTo>
                  <a:pt x="468460" y="560013"/>
                </a:lnTo>
                <a:lnTo>
                  <a:pt x="525492" y="569584"/>
                </a:lnTo>
                <a:lnTo>
                  <a:pt x="584752" y="577842"/>
                </a:lnTo>
                <a:lnTo>
                  <a:pt x="646063" y="584730"/>
                </a:lnTo>
                <a:lnTo>
                  <a:pt x="709250" y="590189"/>
                </a:lnTo>
                <a:lnTo>
                  <a:pt x="774137" y="594160"/>
                </a:lnTo>
                <a:lnTo>
                  <a:pt x="840546" y="596586"/>
                </a:lnTo>
                <a:lnTo>
                  <a:pt x="908303" y="597407"/>
                </a:lnTo>
                <a:lnTo>
                  <a:pt x="976061" y="596586"/>
                </a:lnTo>
                <a:lnTo>
                  <a:pt x="1042470" y="594160"/>
                </a:lnTo>
                <a:lnTo>
                  <a:pt x="1107357" y="590189"/>
                </a:lnTo>
                <a:lnTo>
                  <a:pt x="1170544" y="584730"/>
                </a:lnTo>
                <a:lnTo>
                  <a:pt x="1231855" y="577842"/>
                </a:lnTo>
                <a:lnTo>
                  <a:pt x="1291115" y="569584"/>
                </a:lnTo>
                <a:lnTo>
                  <a:pt x="1348147" y="560013"/>
                </a:lnTo>
                <a:lnTo>
                  <a:pt x="1402776" y="549189"/>
                </a:lnTo>
                <a:lnTo>
                  <a:pt x="1454824" y="537169"/>
                </a:lnTo>
                <a:lnTo>
                  <a:pt x="1504118" y="524013"/>
                </a:lnTo>
                <a:lnTo>
                  <a:pt x="1550479" y="509777"/>
                </a:lnTo>
                <a:lnTo>
                  <a:pt x="1593732" y="494522"/>
                </a:lnTo>
                <a:lnTo>
                  <a:pt x="1633702" y="478305"/>
                </a:lnTo>
                <a:lnTo>
                  <a:pt x="1670212" y="461184"/>
                </a:lnTo>
                <a:lnTo>
                  <a:pt x="1732147" y="424466"/>
                </a:lnTo>
                <a:lnTo>
                  <a:pt x="1778131" y="384835"/>
                </a:lnTo>
                <a:lnTo>
                  <a:pt x="1806754" y="342759"/>
                </a:lnTo>
                <a:lnTo>
                  <a:pt x="1816607" y="298703"/>
                </a:lnTo>
                <a:lnTo>
                  <a:pt x="1814115" y="276458"/>
                </a:lnTo>
                <a:lnTo>
                  <a:pt x="1794700" y="233334"/>
                </a:lnTo>
                <a:lnTo>
                  <a:pt x="1757221" y="192421"/>
                </a:lnTo>
                <a:lnTo>
                  <a:pt x="1703086" y="154189"/>
                </a:lnTo>
                <a:lnTo>
                  <a:pt x="1633702" y="119102"/>
                </a:lnTo>
                <a:lnTo>
                  <a:pt x="1593732" y="102885"/>
                </a:lnTo>
                <a:lnTo>
                  <a:pt x="1550479" y="87629"/>
                </a:lnTo>
                <a:lnTo>
                  <a:pt x="1504118" y="73394"/>
                </a:lnTo>
                <a:lnTo>
                  <a:pt x="1454824" y="60238"/>
                </a:lnTo>
                <a:lnTo>
                  <a:pt x="1402776" y="48218"/>
                </a:lnTo>
                <a:lnTo>
                  <a:pt x="1348147" y="37394"/>
                </a:lnTo>
                <a:lnTo>
                  <a:pt x="1291115" y="27823"/>
                </a:lnTo>
                <a:lnTo>
                  <a:pt x="1231855" y="19565"/>
                </a:lnTo>
                <a:lnTo>
                  <a:pt x="1170544" y="12677"/>
                </a:lnTo>
                <a:lnTo>
                  <a:pt x="1107357" y="7218"/>
                </a:lnTo>
                <a:lnTo>
                  <a:pt x="1042470" y="3247"/>
                </a:lnTo>
                <a:lnTo>
                  <a:pt x="976061" y="821"/>
                </a:lnTo>
                <a:lnTo>
                  <a:pt x="908303" y="0"/>
                </a:lnTo>
                <a:close/>
              </a:path>
            </a:pathLst>
          </a:custGeom>
          <a:ln w="12699">
            <a:solidFill>
              <a:srgbClr val="CC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934458" y="4355082"/>
            <a:ext cx="8216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ns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343400" y="3206496"/>
            <a:ext cx="1816735" cy="597535"/>
          </a:xfrm>
          <a:custGeom>
            <a:avLst/>
            <a:gdLst/>
            <a:ahLst/>
            <a:cxnLst/>
            <a:rect l="l" t="t" r="r" b="b"/>
            <a:pathLst>
              <a:path w="1816735" h="597535">
                <a:moveTo>
                  <a:pt x="1816608" y="298704"/>
                </a:moveTo>
                <a:lnTo>
                  <a:pt x="1806754" y="254648"/>
                </a:lnTo>
                <a:lnTo>
                  <a:pt x="1778131" y="212572"/>
                </a:lnTo>
                <a:lnTo>
                  <a:pt x="1732147" y="172941"/>
                </a:lnTo>
                <a:lnTo>
                  <a:pt x="1670212" y="136223"/>
                </a:lnTo>
                <a:lnTo>
                  <a:pt x="1633702" y="119102"/>
                </a:lnTo>
                <a:lnTo>
                  <a:pt x="1593733" y="102885"/>
                </a:lnTo>
                <a:lnTo>
                  <a:pt x="1550479" y="87630"/>
                </a:lnTo>
                <a:lnTo>
                  <a:pt x="1504118" y="73394"/>
                </a:lnTo>
                <a:lnTo>
                  <a:pt x="1454825" y="60238"/>
                </a:lnTo>
                <a:lnTo>
                  <a:pt x="1402776" y="48218"/>
                </a:lnTo>
                <a:lnTo>
                  <a:pt x="1348147" y="37394"/>
                </a:lnTo>
                <a:lnTo>
                  <a:pt x="1291115" y="27823"/>
                </a:lnTo>
                <a:lnTo>
                  <a:pt x="1231855" y="19565"/>
                </a:lnTo>
                <a:lnTo>
                  <a:pt x="1170544" y="12677"/>
                </a:lnTo>
                <a:lnTo>
                  <a:pt x="1107357" y="7218"/>
                </a:lnTo>
                <a:lnTo>
                  <a:pt x="1042470" y="3247"/>
                </a:lnTo>
                <a:lnTo>
                  <a:pt x="976061" y="821"/>
                </a:lnTo>
                <a:lnTo>
                  <a:pt x="908304" y="0"/>
                </a:lnTo>
                <a:lnTo>
                  <a:pt x="840546" y="821"/>
                </a:lnTo>
                <a:lnTo>
                  <a:pt x="774137" y="3247"/>
                </a:lnTo>
                <a:lnTo>
                  <a:pt x="709250" y="7218"/>
                </a:lnTo>
                <a:lnTo>
                  <a:pt x="646063" y="12677"/>
                </a:lnTo>
                <a:lnTo>
                  <a:pt x="584752" y="19565"/>
                </a:lnTo>
                <a:lnTo>
                  <a:pt x="525492" y="27823"/>
                </a:lnTo>
                <a:lnTo>
                  <a:pt x="468460" y="37394"/>
                </a:lnTo>
                <a:lnTo>
                  <a:pt x="413831" y="48218"/>
                </a:lnTo>
                <a:lnTo>
                  <a:pt x="361782" y="60238"/>
                </a:lnTo>
                <a:lnTo>
                  <a:pt x="312489" y="73394"/>
                </a:lnTo>
                <a:lnTo>
                  <a:pt x="266128" y="87630"/>
                </a:lnTo>
                <a:lnTo>
                  <a:pt x="222874" y="102885"/>
                </a:lnTo>
                <a:lnTo>
                  <a:pt x="182905" y="119102"/>
                </a:lnTo>
                <a:lnTo>
                  <a:pt x="146395" y="136223"/>
                </a:lnTo>
                <a:lnTo>
                  <a:pt x="84460" y="172941"/>
                </a:lnTo>
                <a:lnTo>
                  <a:pt x="38476" y="212572"/>
                </a:lnTo>
                <a:lnTo>
                  <a:pt x="9853" y="254648"/>
                </a:lnTo>
                <a:lnTo>
                  <a:pt x="0" y="298704"/>
                </a:lnTo>
                <a:lnTo>
                  <a:pt x="2492" y="320949"/>
                </a:lnTo>
                <a:lnTo>
                  <a:pt x="21907" y="364073"/>
                </a:lnTo>
                <a:lnTo>
                  <a:pt x="59386" y="404986"/>
                </a:lnTo>
                <a:lnTo>
                  <a:pt x="113521" y="443218"/>
                </a:lnTo>
                <a:lnTo>
                  <a:pt x="182905" y="478305"/>
                </a:lnTo>
                <a:lnTo>
                  <a:pt x="222874" y="494522"/>
                </a:lnTo>
                <a:lnTo>
                  <a:pt x="266128" y="509778"/>
                </a:lnTo>
                <a:lnTo>
                  <a:pt x="312489" y="524013"/>
                </a:lnTo>
                <a:lnTo>
                  <a:pt x="361782" y="537169"/>
                </a:lnTo>
                <a:lnTo>
                  <a:pt x="413831" y="549189"/>
                </a:lnTo>
                <a:lnTo>
                  <a:pt x="468460" y="560013"/>
                </a:lnTo>
                <a:lnTo>
                  <a:pt x="525492" y="569584"/>
                </a:lnTo>
                <a:lnTo>
                  <a:pt x="584752" y="577842"/>
                </a:lnTo>
                <a:lnTo>
                  <a:pt x="646063" y="584730"/>
                </a:lnTo>
                <a:lnTo>
                  <a:pt x="709250" y="590189"/>
                </a:lnTo>
                <a:lnTo>
                  <a:pt x="774137" y="594160"/>
                </a:lnTo>
                <a:lnTo>
                  <a:pt x="840546" y="596586"/>
                </a:lnTo>
                <a:lnTo>
                  <a:pt x="908304" y="597408"/>
                </a:lnTo>
                <a:lnTo>
                  <a:pt x="976061" y="596586"/>
                </a:lnTo>
                <a:lnTo>
                  <a:pt x="1042470" y="594160"/>
                </a:lnTo>
                <a:lnTo>
                  <a:pt x="1107357" y="590189"/>
                </a:lnTo>
                <a:lnTo>
                  <a:pt x="1170544" y="584730"/>
                </a:lnTo>
                <a:lnTo>
                  <a:pt x="1231855" y="577842"/>
                </a:lnTo>
                <a:lnTo>
                  <a:pt x="1291115" y="569584"/>
                </a:lnTo>
                <a:lnTo>
                  <a:pt x="1348147" y="560013"/>
                </a:lnTo>
                <a:lnTo>
                  <a:pt x="1402776" y="549189"/>
                </a:lnTo>
                <a:lnTo>
                  <a:pt x="1454825" y="537169"/>
                </a:lnTo>
                <a:lnTo>
                  <a:pt x="1504118" y="524013"/>
                </a:lnTo>
                <a:lnTo>
                  <a:pt x="1550479" y="509778"/>
                </a:lnTo>
                <a:lnTo>
                  <a:pt x="1593733" y="494522"/>
                </a:lnTo>
                <a:lnTo>
                  <a:pt x="1633702" y="478305"/>
                </a:lnTo>
                <a:lnTo>
                  <a:pt x="1670212" y="461184"/>
                </a:lnTo>
                <a:lnTo>
                  <a:pt x="1732147" y="424466"/>
                </a:lnTo>
                <a:lnTo>
                  <a:pt x="1778131" y="384835"/>
                </a:lnTo>
                <a:lnTo>
                  <a:pt x="1806754" y="342759"/>
                </a:lnTo>
                <a:lnTo>
                  <a:pt x="1814115" y="320949"/>
                </a:lnTo>
                <a:lnTo>
                  <a:pt x="1816608" y="298704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267200" y="3130296"/>
            <a:ext cx="1816735" cy="597535"/>
          </a:xfrm>
          <a:custGeom>
            <a:avLst/>
            <a:gdLst/>
            <a:ahLst/>
            <a:cxnLst/>
            <a:rect l="l" t="t" r="r" b="b"/>
            <a:pathLst>
              <a:path w="1816735" h="597535">
                <a:moveTo>
                  <a:pt x="1816608" y="298704"/>
                </a:moveTo>
                <a:lnTo>
                  <a:pt x="1806754" y="254648"/>
                </a:lnTo>
                <a:lnTo>
                  <a:pt x="1778131" y="212572"/>
                </a:lnTo>
                <a:lnTo>
                  <a:pt x="1732147" y="172941"/>
                </a:lnTo>
                <a:lnTo>
                  <a:pt x="1670212" y="136223"/>
                </a:lnTo>
                <a:lnTo>
                  <a:pt x="1633702" y="119102"/>
                </a:lnTo>
                <a:lnTo>
                  <a:pt x="1593733" y="102885"/>
                </a:lnTo>
                <a:lnTo>
                  <a:pt x="1550479" y="87630"/>
                </a:lnTo>
                <a:lnTo>
                  <a:pt x="1504118" y="73394"/>
                </a:lnTo>
                <a:lnTo>
                  <a:pt x="1454825" y="60238"/>
                </a:lnTo>
                <a:lnTo>
                  <a:pt x="1402776" y="48218"/>
                </a:lnTo>
                <a:lnTo>
                  <a:pt x="1348147" y="37394"/>
                </a:lnTo>
                <a:lnTo>
                  <a:pt x="1291115" y="27823"/>
                </a:lnTo>
                <a:lnTo>
                  <a:pt x="1231855" y="19565"/>
                </a:lnTo>
                <a:lnTo>
                  <a:pt x="1170544" y="12677"/>
                </a:lnTo>
                <a:lnTo>
                  <a:pt x="1107357" y="7218"/>
                </a:lnTo>
                <a:lnTo>
                  <a:pt x="1042470" y="3247"/>
                </a:lnTo>
                <a:lnTo>
                  <a:pt x="976061" y="821"/>
                </a:lnTo>
                <a:lnTo>
                  <a:pt x="908304" y="0"/>
                </a:lnTo>
                <a:lnTo>
                  <a:pt x="840546" y="821"/>
                </a:lnTo>
                <a:lnTo>
                  <a:pt x="774137" y="3247"/>
                </a:lnTo>
                <a:lnTo>
                  <a:pt x="709250" y="7218"/>
                </a:lnTo>
                <a:lnTo>
                  <a:pt x="646063" y="12677"/>
                </a:lnTo>
                <a:lnTo>
                  <a:pt x="584752" y="19565"/>
                </a:lnTo>
                <a:lnTo>
                  <a:pt x="525492" y="27823"/>
                </a:lnTo>
                <a:lnTo>
                  <a:pt x="468460" y="37394"/>
                </a:lnTo>
                <a:lnTo>
                  <a:pt x="413831" y="48218"/>
                </a:lnTo>
                <a:lnTo>
                  <a:pt x="361782" y="60238"/>
                </a:lnTo>
                <a:lnTo>
                  <a:pt x="312489" y="73394"/>
                </a:lnTo>
                <a:lnTo>
                  <a:pt x="266128" y="87630"/>
                </a:lnTo>
                <a:lnTo>
                  <a:pt x="222874" y="102885"/>
                </a:lnTo>
                <a:lnTo>
                  <a:pt x="182905" y="119102"/>
                </a:lnTo>
                <a:lnTo>
                  <a:pt x="146395" y="136223"/>
                </a:lnTo>
                <a:lnTo>
                  <a:pt x="84460" y="172941"/>
                </a:lnTo>
                <a:lnTo>
                  <a:pt x="38476" y="212572"/>
                </a:lnTo>
                <a:lnTo>
                  <a:pt x="9853" y="254648"/>
                </a:lnTo>
                <a:lnTo>
                  <a:pt x="0" y="298704"/>
                </a:lnTo>
                <a:lnTo>
                  <a:pt x="2492" y="320949"/>
                </a:lnTo>
                <a:lnTo>
                  <a:pt x="21907" y="364073"/>
                </a:lnTo>
                <a:lnTo>
                  <a:pt x="59386" y="404986"/>
                </a:lnTo>
                <a:lnTo>
                  <a:pt x="113521" y="443218"/>
                </a:lnTo>
                <a:lnTo>
                  <a:pt x="182905" y="478305"/>
                </a:lnTo>
                <a:lnTo>
                  <a:pt x="222874" y="494522"/>
                </a:lnTo>
                <a:lnTo>
                  <a:pt x="266128" y="509778"/>
                </a:lnTo>
                <a:lnTo>
                  <a:pt x="312489" y="524013"/>
                </a:lnTo>
                <a:lnTo>
                  <a:pt x="361782" y="537169"/>
                </a:lnTo>
                <a:lnTo>
                  <a:pt x="413831" y="549189"/>
                </a:lnTo>
                <a:lnTo>
                  <a:pt x="468460" y="560013"/>
                </a:lnTo>
                <a:lnTo>
                  <a:pt x="525492" y="569584"/>
                </a:lnTo>
                <a:lnTo>
                  <a:pt x="584752" y="577842"/>
                </a:lnTo>
                <a:lnTo>
                  <a:pt x="646063" y="584730"/>
                </a:lnTo>
                <a:lnTo>
                  <a:pt x="709250" y="590189"/>
                </a:lnTo>
                <a:lnTo>
                  <a:pt x="774137" y="594160"/>
                </a:lnTo>
                <a:lnTo>
                  <a:pt x="840546" y="596586"/>
                </a:lnTo>
                <a:lnTo>
                  <a:pt x="908304" y="597408"/>
                </a:lnTo>
                <a:lnTo>
                  <a:pt x="976061" y="596586"/>
                </a:lnTo>
                <a:lnTo>
                  <a:pt x="1042470" y="594160"/>
                </a:lnTo>
                <a:lnTo>
                  <a:pt x="1107357" y="590189"/>
                </a:lnTo>
                <a:lnTo>
                  <a:pt x="1170544" y="584730"/>
                </a:lnTo>
                <a:lnTo>
                  <a:pt x="1231855" y="577842"/>
                </a:lnTo>
                <a:lnTo>
                  <a:pt x="1291115" y="569584"/>
                </a:lnTo>
                <a:lnTo>
                  <a:pt x="1348147" y="560013"/>
                </a:lnTo>
                <a:lnTo>
                  <a:pt x="1402776" y="549189"/>
                </a:lnTo>
                <a:lnTo>
                  <a:pt x="1454825" y="537169"/>
                </a:lnTo>
                <a:lnTo>
                  <a:pt x="1504118" y="524013"/>
                </a:lnTo>
                <a:lnTo>
                  <a:pt x="1550479" y="509778"/>
                </a:lnTo>
                <a:lnTo>
                  <a:pt x="1593733" y="494522"/>
                </a:lnTo>
                <a:lnTo>
                  <a:pt x="1633702" y="478305"/>
                </a:lnTo>
                <a:lnTo>
                  <a:pt x="1670212" y="461184"/>
                </a:lnTo>
                <a:lnTo>
                  <a:pt x="1732147" y="424466"/>
                </a:lnTo>
                <a:lnTo>
                  <a:pt x="1778131" y="384835"/>
                </a:lnTo>
                <a:lnTo>
                  <a:pt x="1806754" y="342759"/>
                </a:lnTo>
                <a:lnTo>
                  <a:pt x="1814115" y="320949"/>
                </a:lnTo>
                <a:lnTo>
                  <a:pt x="1816608" y="298704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267200" y="3130295"/>
            <a:ext cx="1816735" cy="597535"/>
          </a:xfrm>
          <a:custGeom>
            <a:avLst/>
            <a:gdLst/>
            <a:ahLst/>
            <a:cxnLst/>
            <a:rect l="l" t="t" r="r" b="b"/>
            <a:pathLst>
              <a:path w="1816735" h="597535">
                <a:moveTo>
                  <a:pt x="908303" y="0"/>
                </a:moveTo>
                <a:lnTo>
                  <a:pt x="840546" y="821"/>
                </a:lnTo>
                <a:lnTo>
                  <a:pt x="774137" y="3247"/>
                </a:lnTo>
                <a:lnTo>
                  <a:pt x="709250" y="7218"/>
                </a:lnTo>
                <a:lnTo>
                  <a:pt x="646063" y="12677"/>
                </a:lnTo>
                <a:lnTo>
                  <a:pt x="584752" y="19565"/>
                </a:lnTo>
                <a:lnTo>
                  <a:pt x="525492" y="27823"/>
                </a:lnTo>
                <a:lnTo>
                  <a:pt x="468460" y="37394"/>
                </a:lnTo>
                <a:lnTo>
                  <a:pt x="413831" y="48218"/>
                </a:lnTo>
                <a:lnTo>
                  <a:pt x="361782" y="60238"/>
                </a:lnTo>
                <a:lnTo>
                  <a:pt x="312489" y="73394"/>
                </a:lnTo>
                <a:lnTo>
                  <a:pt x="266128" y="87629"/>
                </a:lnTo>
                <a:lnTo>
                  <a:pt x="222874" y="102885"/>
                </a:lnTo>
                <a:lnTo>
                  <a:pt x="182905" y="119102"/>
                </a:lnTo>
                <a:lnTo>
                  <a:pt x="146395" y="136223"/>
                </a:lnTo>
                <a:lnTo>
                  <a:pt x="84460" y="172941"/>
                </a:lnTo>
                <a:lnTo>
                  <a:pt x="38476" y="212572"/>
                </a:lnTo>
                <a:lnTo>
                  <a:pt x="9853" y="254648"/>
                </a:lnTo>
                <a:lnTo>
                  <a:pt x="0" y="298703"/>
                </a:lnTo>
                <a:lnTo>
                  <a:pt x="2492" y="320949"/>
                </a:lnTo>
                <a:lnTo>
                  <a:pt x="21907" y="364073"/>
                </a:lnTo>
                <a:lnTo>
                  <a:pt x="59386" y="404986"/>
                </a:lnTo>
                <a:lnTo>
                  <a:pt x="113521" y="443218"/>
                </a:lnTo>
                <a:lnTo>
                  <a:pt x="182905" y="478305"/>
                </a:lnTo>
                <a:lnTo>
                  <a:pt x="222874" y="494522"/>
                </a:lnTo>
                <a:lnTo>
                  <a:pt x="266128" y="509777"/>
                </a:lnTo>
                <a:lnTo>
                  <a:pt x="312489" y="524013"/>
                </a:lnTo>
                <a:lnTo>
                  <a:pt x="361782" y="537169"/>
                </a:lnTo>
                <a:lnTo>
                  <a:pt x="413831" y="549189"/>
                </a:lnTo>
                <a:lnTo>
                  <a:pt x="468460" y="560013"/>
                </a:lnTo>
                <a:lnTo>
                  <a:pt x="525492" y="569584"/>
                </a:lnTo>
                <a:lnTo>
                  <a:pt x="584752" y="577842"/>
                </a:lnTo>
                <a:lnTo>
                  <a:pt x="646063" y="584730"/>
                </a:lnTo>
                <a:lnTo>
                  <a:pt x="709250" y="590189"/>
                </a:lnTo>
                <a:lnTo>
                  <a:pt x="774137" y="594160"/>
                </a:lnTo>
                <a:lnTo>
                  <a:pt x="840546" y="596586"/>
                </a:lnTo>
                <a:lnTo>
                  <a:pt x="908303" y="597407"/>
                </a:lnTo>
                <a:lnTo>
                  <a:pt x="976061" y="596586"/>
                </a:lnTo>
                <a:lnTo>
                  <a:pt x="1042470" y="594160"/>
                </a:lnTo>
                <a:lnTo>
                  <a:pt x="1107357" y="590189"/>
                </a:lnTo>
                <a:lnTo>
                  <a:pt x="1170544" y="584730"/>
                </a:lnTo>
                <a:lnTo>
                  <a:pt x="1231855" y="577842"/>
                </a:lnTo>
                <a:lnTo>
                  <a:pt x="1291115" y="569584"/>
                </a:lnTo>
                <a:lnTo>
                  <a:pt x="1348147" y="560013"/>
                </a:lnTo>
                <a:lnTo>
                  <a:pt x="1402776" y="549189"/>
                </a:lnTo>
                <a:lnTo>
                  <a:pt x="1454824" y="537169"/>
                </a:lnTo>
                <a:lnTo>
                  <a:pt x="1504118" y="524013"/>
                </a:lnTo>
                <a:lnTo>
                  <a:pt x="1550479" y="509777"/>
                </a:lnTo>
                <a:lnTo>
                  <a:pt x="1593732" y="494522"/>
                </a:lnTo>
                <a:lnTo>
                  <a:pt x="1633702" y="478305"/>
                </a:lnTo>
                <a:lnTo>
                  <a:pt x="1670212" y="461184"/>
                </a:lnTo>
                <a:lnTo>
                  <a:pt x="1732147" y="424466"/>
                </a:lnTo>
                <a:lnTo>
                  <a:pt x="1778131" y="384835"/>
                </a:lnTo>
                <a:lnTo>
                  <a:pt x="1806754" y="342759"/>
                </a:lnTo>
                <a:lnTo>
                  <a:pt x="1816607" y="298703"/>
                </a:lnTo>
                <a:lnTo>
                  <a:pt x="1814115" y="276458"/>
                </a:lnTo>
                <a:lnTo>
                  <a:pt x="1794700" y="233334"/>
                </a:lnTo>
                <a:lnTo>
                  <a:pt x="1757221" y="192421"/>
                </a:lnTo>
                <a:lnTo>
                  <a:pt x="1703086" y="154189"/>
                </a:lnTo>
                <a:lnTo>
                  <a:pt x="1633702" y="119102"/>
                </a:lnTo>
                <a:lnTo>
                  <a:pt x="1593732" y="102885"/>
                </a:lnTo>
                <a:lnTo>
                  <a:pt x="1550479" y="87629"/>
                </a:lnTo>
                <a:lnTo>
                  <a:pt x="1504118" y="73394"/>
                </a:lnTo>
                <a:lnTo>
                  <a:pt x="1454824" y="60238"/>
                </a:lnTo>
                <a:lnTo>
                  <a:pt x="1402776" y="48218"/>
                </a:lnTo>
                <a:lnTo>
                  <a:pt x="1348147" y="37394"/>
                </a:lnTo>
                <a:lnTo>
                  <a:pt x="1291115" y="27823"/>
                </a:lnTo>
                <a:lnTo>
                  <a:pt x="1231855" y="19565"/>
                </a:lnTo>
                <a:lnTo>
                  <a:pt x="1170544" y="12677"/>
                </a:lnTo>
                <a:lnTo>
                  <a:pt x="1107357" y="7218"/>
                </a:lnTo>
                <a:lnTo>
                  <a:pt x="1042470" y="3247"/>
                </a:lnTo>
                <a:lnTo>
                  <a:pt x="976061" y="821"/>
                </a:lnTo>
                <a:lnTo>
                  <a:pt x="908303" y="0"/>
                </a:lnTo>
                <a:close/>
              </a:path>
            </a:pathLst>
          </a:custGeom>
          <a:ln w="12699">
            <a:solidFill>
              <a:srgbClr val="CC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4637022" y="3212082"/>
            <a:ext cx="11525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34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600" b="1" spc="-907" baseline="-13888" dirty="0">
                <a:solidFill>
                  <a:srgbClr val="FF00FF"/>
                </a:solidFill>
                <a:latin typeface="Arial"/>
                <a:cs typeface="Arial"/>
              </a:rPr>
              <a:t>r</a:t>
            </a:r>
            <a:r>
              <a:rPr sz="2400" b="1" spc="-74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600" b="1" spc="-914" baseline="-13888" dirty="0">
                <a:solidFill>
                  <a:srgbClr val="FF00FF"/>
                </a:solidFill>
                <a:latin typeface="Arial"/>
                <a:cs typeface="Arial"/>
              </a:rPr>
              <a:t>e</a:t>
            </a:r>
            <a:r>
              <a:rPr sz="2400" b="1" spc="-869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3600" b="1" spc="-907" baseline="-13888" dirty="0">
                <a:solidFill>
                  <a:srgbClr val="FF00FF"/>
                </a:solidFill>
                <a:latin typeface="Arial"/>
                <a:cs typeface="Arial"/>
              </a:rPr>
              <a:t>p</a:t>
            </a:r>
            <a:r>
              <a:rPr sz="2400" b="1" spc="-869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600" b="1" spc="-907" baseline="-13888" dirty="0">
                <a:solidFill>
                  <a:srgbClr val="FF00FF"/>
                </a:solidFill>
                <a:latin typeface="Arial"/>
                <a:cs typeface="Arial"/>
              </a:rPr>
              <a:t>o</a:t>
            </a:r>
            <a:r>
              <a:rPr sz="2400" b="1" spc="-34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600" b="1" spc="-907" baseline="-13888" dirty="0">
                <a:solidFill>
                  <a:srgbClr val="FF00FF"/>
                </a:solidFill>
                <a:latin typeface="Arial"/>
                <a:cs typeface="Arial"/>
              </a:rPr>
              <a:t>r</a:t>
            </a:r>
            <a:r>
              <a:rPr sz="2400" b="1" spc="-2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600" b="1" spc="-900" baseline="-13888" dirty="0">
                <a:solidFill>
                  <a:srgbClr val="FF00FF"/>
                </a:solidFill>
                <a:latin typeface="Arial"/>
                <a:cs typeface="Arial"/>
              </a:rPr>
              <a:t>t</a:t>
            </a:r>
            <a:r>
              <a:rPr sz="2400" b="1" spc="-74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600" b="1" spc="-7" baseline="-13888" dirty="0">
                <a:solidFill>
                  <a:srgbClr val="FF00FF"/>
                </a:solidFill>
                <a:latin typeface="Arial"/>
                <a:cs typeface="Arial"/>
              </a:rPr>
              <a:t>s</a:t>
            </a:r>
            <a:endParaRPr sz="3600" baseline="-13888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7321296" y="4120896"/>
            <a:ext cx="1816735" cy="597535"/>
          </a:xfrm>
          <a:custGeom>
            <a:avLst/>
            <a:gdLst/>
            <a:ahLst/>
            <a:cxnLst/>
            <a:rect l="l" t="t" r="r" b="b"/>
            <a:pathLst>
              <a:path w="1816734" h="597535">
                <a:moveTo>
                  <a:pt x="1816608" y="298704"/>
                </a:moveTo>
                <a:lnTo>
                  <a:pt x="1814115" y="276458"/>
                </a:lnTo>
                <a:lnTo>
                  <a:pt x="1806754" y="254648"/>
                </a:lnTo>
                <a:lnTo>
                  <a:pt x="1778131" y="212572"/>
                </a:lnTo>
                <a:lnTo>
                  <a:pt x="1732147" y="172941"/>
                </a:lnTo>
                <a:lnTo>
                  <a:pt x="1670212" y="136223"/>
                </a:lnTo>
                <a:lnTo>
                  <a:pt x="1633702" y="119102"/>
                </a:lnTo>
                <a:lnTo>
                  <a:pt x="1593733" y="102885"/>
                </a:lnTo>
                <a:lnTo>
                  <a:pt x="1550479" y="87630"/>
                </a:lnTo>
                <a:lnTo>
                  <a:pt x="1504118" y="73394"/>
                </a:lnTo>
                <a:lnTo>
                  <a:pt x="1454825" y="60238"/>
                </a:lnTo>
                <a:lnTo>
                  <a:pt x="1402776" y="48218"/>
                </a:lnTo>
                <a:lnTo>
                  <a:pt x="1348147" y="37394"/>
                </a:lnTo>
                <a:lnTo>
                  <a:pt x="1291115" y="27823"/>
                </a:lnTo>
                <a:lnTo>
                  <a:pt x="1231855" y="19565"/>
                </a:lnTo>
                <a:lnTo>
                  <a:pt x="1170544" y="12677"/>
                </a:lnTo>
                <a:lnTo>
                  <a:pt x="1107357" y="7218"/>
                </a:lnTo>
                <a:lnTo>
                  <a:pt x="1042470" y="3247"/>
                </a:lnTo>
                <a:lnTo>
                  <a:pt x="976061" y="821"/>
                </a:lnTo>
                <a:lnTo>
                  <a:pt x="908304" y="0"/>
                </a:lnTo>
                <a:lnTo>
                  <a:pt x="840546" y="821"/>
                </a:lnTo>
                <a:lnTo>
                  <a:pt x="774137" y="3247"/>
                </a:lnTo>
                <a:lnTo>
                  <a:pt x="709250" y="7218"/>
                </a:lnTo>
                <a:lnTo>
                  <a:pt x="646063" y="12677"/>
                </a:lnTo>
                <a:lnTo>
                  <a:pt x="584752" y="19565"/>
                </a:lnTo>
                <a:lnTo>
                  <a:pt x="525492" y="27823"/>
                </a:lnTo>
                <a:lnTo>
                  <a:pt x="468460" y="37394"/>
                </a:lnTo>
                <a:lnTo>
                  <a:pt x="413831" y="48218"/>
                </a:lnTo>
                <a:lnTo>
                  <a:pt x="361782" y="60238"/>
                </a:lnTo>
                <a:lnTo>
                  <a:pt x="312489" y="73394"/>
                </a:lnTo>
                <a:lnTo>
                  <a:pt x="266128" y="87630"/>
                </a:lnTo>
                <a:lnTo>
                  <a:pt x="222874" y="102885"/>
                </a:lnTo>
                <a:lnTo>
                  <a:pt x="182905" y="119102"/>
                </a:lnTo>
                <a:lnTo>
                  <a:pt x="146395" y="136223"/>
                </a:lnTo>
                <a:lnTo>
                  <a:pt x="84460" y="172941"/>
                </a:lnTo>
                <a:lnTo>
                  <a:pt x="38476" y="212572"/>
                </a:lnTo>
                <a:lnTo>
                  <a:pt x="9853" y="254648"/>
                </a:lnTo>
                <a:lnTo>
                  <a:pt x="0" y="298704"/>
                </a:lnTo>
                <a:lnTo>
                  <a:pt x="2492" y="320949"/>
                </a:lnTo>
                <a:lnTo>
                  <a:pt x="21907" y="364073"/>
                </a:lnTo>
                <a:lnTo>
                  <a:pt x="59386" y="404986"/>
                </a:lnTo>
                <a:lnTo>
                  <a:pt x="113521" y="443218"/>
                </a:lnTo>
                <a:lnTo>
                  <a:pt x="182905" y="478305"/>
                </a:lnTo>
                <a:lnTo>
                  <a:pt x="222874" y="494522"/>
                </a:lnTo>
                <a:lnTo>
                  <a:pt x="266128" y="509778"/>
                </a:lnTo>
                <a:lnTo>
                  <a:pt x="312489" y="524013"/>
                </a:lnTo>
                <a:lnTo>
                  <a:pt x="361782" y="537169"/>
                </a:lnTo>
                <a:lnTo>
                  <a:pt x="413831" y="549189"/>
                </a:lnTo>
                <a:lnTo>
                  <a:pt x="468460" y="560013"/>
                </a:lnTo>
                <a:lnTo>
                  <a:pt x="525492" y="569584"/>
                </a:lnTo>
                <a:lnTo>
                  <a:pt x="584752" y="577842"/>
                </a:lnTo>
                <a:lnTo>
                  <a:pt x="646063" y="584730"/>
                </a:lnTo>
                <a:lnTo>
                  <a:pt x="709250" y="590189"/>
                </a:lnTo>
                <a:lnTo>
                  <a:pt x="774137" y="594160"/>
                </a:lnTo>
                <a:lnTo>
                  <a:pt x="840546" y="596586"/>
                </a:lnTo>
                <a:lnTo>
                  <a:pt x="908304" y="597408"/>
                </a:lnTo>
                <a:lnTo>
                  <a:pt x="976061" y="596586"/>
                </a:lnTo>
                <a:lnTo>
                  <a:pt x="1042470" y="594160"/>
                </a:lnTo>
                <a:lnTo>
                  <a:pt x="1107357" y="590189"/>
                </a:lnTo>
                <a:lnTo>
                  <a:pt x="1170544" y="584730"/>
                </a:lnTo>
                <a:lnTo>
                  <a:pt x="1231855" y="577842"/>
                </a:lnTo>
                <a:lnTo>
                  <a:pt x="1291115" y="569584"/>
                </a:lnTo>
                <a:lnTo>
                  <a:pt x="1348147" y="560013"/>
                </a:lnTo>
                <a:lnTo>
                  <a:pt x="1402776" y="549189"/>
                </a:lnTo>
                <a:lnTo>
                  <a:pt x="1454825" y="537169"/>
                </a:lnTo>
                <a:lnTo>
                  <a:pt x="1504118" y="524013"/>
                </a:lnTo>
                <a:lnTo>
                  <a:pt x="1550479" y="509778"/>
                </a:lnTo>
                <a:lnTo>
                  <a:pt x="1593733" y="494522"/>
                </a:lnTo>
                <a:lnTo>
                  <a:pt x="1633702" y="478305"/>
                </a:lnTo>
                <a:lnTo>
                  <a:pt x="1670212" y="461184"/>
                </a:lnTo>
                <a:lnTo>
                  <a:pt x="1732147" y="424466"/>
                </a:lnTo>
                <a:lnTo>
                  <a:pt x="1778131" y="384835"/>
                </a:lnTo>
                <a:lnTo>
                  <a:pt x="1806754" y="342759"/>
                </a:lnTo>
                <a:lnTo>
                  <a:pt x="1814115" y="320949"/>
                </a:lnTo>
                <a:lnTo>
                  <a:pt x="1816608" y="298704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245096" y="4044696"/>
            <a:ext cx="1816735" cy="597535"/>
          </a:xfrm>
          <a:custGeom>
            <a:avLst/>
            <a:gdLst/>
            <a:ahLst/>
            <a:cxnLst/>
            <a:rect l="l" t="t" r="r" b="b"/>
            <a:pathLst>
              <a:path w="1816734" h="597535">
                <a:moveTo>
                  <a:pt x="1816608" y="298704"/>
                </a:moveTo>
                <a:lnTo>
                  <a:pt x="1814115" y="276458"/>
                </a:lnTo>
                <a:lnTo>
                  <a:pt x="1806754" y="254648"/>
                </a:lnTo>
                <a:lnTo>
                  <a:pt x="1778131" y="212572"/>
                </a:lnTo>
                <a:lnTo>
                  <a:pt x="1732147" y="172941"/>
                </a:lnTo>
                <a:lnTo>
                  <a:pt x="1670212" y="136223"/>
                </a:lnTo>
                <a:lnTo>
                  <a:pt x="1633702" y="119102"/>
                </a:lnTo>
                <a:lnTo>
                  <a:pt x="1593733" y="102885"/>
                </a:lnTo>
                <a:lnTo>
                  <a:pt x="1550479" y="87630"/>
                </a:lnTo>
                <a:lnTo>
                  <a:pt x="1504118" y="73394"/>
                </a:lnTo>
                <a:lnTo>
                  <a:pt x="1454825" y="60238"/>
                </a:lnTo>
                <a:lnTo>
                  <a:pt x="1402776" y="48218"/>
                </a:lnTo>
                <a:lnTo>
                  <a:pt x="1348147" y="37394"/>
                </a:lnTo>
                <a:lnTo>
                  <a:pt x="1291115" y="27823"/>
                </a:lnTo>
                <a:lnTo>
                  <a:pt x="1231855" y="19565"/>
                </a:lnTo>
                <a:lnTo>
                  <a:pt x="1170544" y="12677"/>
                </a:lnTo>
                <a:lnTo>
                  <a:pt x="1107357" y="7218"/>
                </a:lnTo>
                <a:lnTo>
                  <a:pt x="1042470" y="3247"/>
                </a:lnTo>
                <a:lnTo>
                  <a:pt x="976061" y="821"/>
                </a:lnTo>
                <a:lnTo>
                  <a:pt x="908304" y="0"/>
                </a:lnTo>
                <a:lnTo>
                  <a:pt x="840546" y="821"/>
                </a:lnTo>
                <a:lnTo>
                  <a:pt x="774137" y="3247"/>
                </a:lnTo>
                <a:lnTo>
                  <a:pt x="709250" y="7218"/>
                </a:lnTo>
                <a:lnTo>
                  <a:pt x="646063" y="12677"/>
                </a:lnTo>
                <a:lnTo>
                  <a:pt x="584752" y="19565"/>
                </a:lnTo>
                <a:lnTo>
                  <a:pt x="525492" y="27823"/>
                </a:lnTo>
                <a:lnTo>
                  <a:pt x="468460" y="37394"/>
                </a:lnTo>
                <a:lnTo>
                  <a:pt x="413831" y="48218"/>
                </a:lnTo>
                <a:lnTo>
                  <a:pt x="361782" y="60238"/>
                </a:lnTo>
                <a:lnTo>
                  <a:pt x="312489" y="73394"/>
                </a:lnTo>
                <a:lnTo>
                  <a:pt x="266128" y="87630"/>
                </a:lnTo>
                <a:lnTo>
                  <a:pt x="222874" y="102885"/>
                </a:lnTo>
                <a:lnTo>
                  <a:pt x="182905" y="119102"/>
                </a:lnTo>
                <a:lnTo>
                  <a:pt x="146395" y="136223"/>
                </a:lnTo>
                <a:lnTo>
                  <a:pt x="84460" y="172941"/>
                </a:lnTo>
                <a:lnTo>
                  <a:pt x="38476" y="212572"/>
                </a:lnTo>
                <a:lnTo>
                  <a:pt x="9853" y="254648"/>
                </a:lnTo>
                <a:lnTo>
                  <a:pt x="0" y="298704"/>
                </a:lnTo>
                <a:lnTo>
                  <a:pt x="2492" y="320949"/>
                </a:lnTo>
                <a:lnTo>
                  <a:pt x="21907" y="364073"/>
                </a:lnTo>
                <a:lnTo>
                  <a:pt x="59386" y="404986"/>
                </a:lnTo>
                <a:lnTo>
                  <a:pt x="113521" y="443218"/>
                </a:lnTo>
                <a:lnTo>
                  <a:pt x="182905" y="478305"/>
                </a:lnTo>
                <a:lnTo>
                  <a:pt x="222874" y="494522"/>
                </a:lnTo>
                <a:lnTo>
                  <a:pt x="266128" y="509778"/>
                </a:lnTo>
                <a:lnTo>
                  <a:pt x="312489" y="524013"/>
                </a:lnTo>
                <a:lnTo>
                  <a:pt x="361782" y="537169"/>
                </a:lnTo>
                <a:lnTo>
                  <a:pt x="413831" y="549189"/>
                </a:lnTo>
                <a:lnTo>
                  <a:pt x="468460" y="560013"/>
                </a:lnTo>
                <a:lnTo>
                  <a:pt x="525492" y="569584"/>
                </a:lnTo>
                <a:lnTo>
                  <a:pt x="584752" y="577842"/>
                </a:lnTo>
                <a:lnTo>
                  <a:pt x="646063" y="584730"/>
                </a:lnTo>
                <a:lnTo>
                  <a:pt x="709250" y="590189"/>
                </a:lnTo>
                <a:lnTo>
                  <a:pt x="774137" y="594160"/>
                </a:lnTo>
                <a:lnTo>
                  <a:pt x="840546" y="596586"/>
                </a:lnTo>
                <a:lnTo>
                  <a:pt x="908304" y="597408"/>
                </a:lnTo>
                <a:lnTo>
                  <a:pt x="976061" y="596586"/>
                </a:lnTo>
                <a:lnTo>
                  <a:pt x="1042470" y="594160"/>
                </a:lnTo>
                <a:lnTo>
                  <a:pt x="1107357" y="590189"/>
                </a:lnTo>
                <a:lnTo>
                  <a:pt x="1170544" y="584730"/>
                </a:lnTo>
                <a:lnTo>
                  <a:pt x="1231855" y="577842"/>
                </a:lnTo>
                <a:lnTo>
                  <a:pt x="1291115" y="569584"/>
                </a:lnTo>
                <a:lnTo>
                  <a:pt x="1348147" y="560013"/>
                </a:lnTo>
                <a:lnTo>
                  <a:pt x="1402776" y="549189"/>
                </a:lnTo>
                <a:lnTo>
                  <a:pt x="1454825" y="537169"/>
                </a:lnTo>
                <a:lnTo>
                  <a:pt x="1504118" y="524013"/>
                </a:lnTo>
                <a:lnTo>
                  <a:pt x="1550479" y="509778"/>
                </a:lnTo>
                <a:lnTo>
                  <a:pt x="1593733" y="494522"/>
                </a:lnTo>
                <a:lnTo>
                  <a:pt x="1633702" y="478305"/>
                </a:lnTo>
                <a:lnTo>
                  <a:pt x="1670212" y="461184"/>
                </a:lnTo>
                <a:lnTo>
                  <a:pt x="1732147" y="424466"/>
                </a:lnTo>
                <a:lnTo>
                  <a:pt x="1778131" y="384835"/>
                </a:lnTo>
                <a:lnTo>
                  <a:pt x="1806754" y="342759"/>
                </a:lnTo>
                <a:lnTo>
                  <a:pt x="1814115" y="320949"/>
                </a:lnTo>
                <a:lnTo>
                  <a:pt x="1816608" y="298704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245095" y="4044695"/>
            <a:ext cx="1816735" cy="597535"/>
          </a:xfrm>
          <a:custGeom>
            <a:avLst/>
            <a:gdLst/>
            <a:ahLst/>
            <a:cxnLst/>
            <a:rect l="l" t="t" r="r" b="b"/>
            <a:pathLst>
              <a:path w="1816734" h="597535">
                <a:moveTo>
                  <a:pt x="908303" y="0"/>
                </a:moveTo>
                <a:lnTo>
                  <a:pt x="840546" y="821"/>
                </a:lnTo>
                <a:lnTo>
                  <a:pt x="774137" y="3247"/>
                </a:lnTo>
                <a:lnTo>
                  <a:pt x="709250" y="7218"/>
                </a:lnTo>
                <a:lnTo>
                  <a:pt x="646063" y="12677"/>
                </a:lnTo>
                <a:lnTo>
                  <a:pt x="584752" y="19565"/>
                </a:lnTo>
                <a:lnTo>
                  <a:pt x="525492" y="27823"/>
                </a:lnTo>
                <a:lnTo>
                  <a:pt x="468460" y="37394"/>
                </a:lnTo>
                <a:lnTo>
                  <a:pt x="413831" y="48218"/>
                </a:lnTo>
                <a:lnTo>
                  <a:pt x="361782" y="60238"/>
                </a:lnTo>
                <a:lnTo>
                  <a:pt x="312489" y="73394"/>
                </a:lnTo>
                <a:lnTo>
                  <a:pt x="266128" y="87629"/>
                </a:lnTo>
                <a:lnTo>
                  <a:pt x="222874" y="102885"/>
                </a:lnTo>
                <a:lnTo>
                  <a:pt x="182905" y="119102"/>
                </a:lnTo>
                <a:lnTo>
                  <a:pt x="146395" y="136223"/>
                </a:lnTo>
                <a:lnTo>
                  <a:pt x="84460" y="172941"/>
                </a:lnTo>
                <a:lnTo>
                  <a:pt x="38476" y="212572"/>
                </a:lnTo>
                <a:lnTo>
                  <a:pt x="9853" y="254648"/>
                </a:lnTo>
                <a:lnTo>
                  <a:pt x="0" y="298703"/>
                </a:lnTo>
                <a:lnTo>
                  <a:pt x="2492" y="320949"/>
                </a:lnTo>
                <a:lnTo>
                  <a:pt x="21907" y="364073"/>
                </a:lnTo>
                <a:lnTo>
                  <a:pt x="59386" y="404986"/>
                </a:lnTo>
                <a:lnTo>
                  <a:pt x="113521" y="443218"/>
                </a:lnTo>
                <a:lnTo>
                  <a:pt x="182905" y="478305"/>
                </a:lnTo>
                <a:lnTo>
                  <a:pt x="222874" y="494522"/>
                </a:lnTo>
                <a:lnTo>
                  <a:pt x="266128" y="509777"/>
                </a:lnTo>
                <a:lnTo>
                  <a:pt x="312489" y="524013"/>
                </a:lnTo>
                <a:lnTo>
                  <a:pt x="361782" y="537169"/>
                </a:lnTo>
                <a:lnTo>
                  <a:pt x="413831" y="549189"/>
                </a:lnTo>
                <a:lnTo>
                  <a:pt x="468460" y="560013"/>
                </a:lnTo>
                <a:lnTo>
                  <a:pt x="525492" y="569584"/>
                </a:lnTo>
                <a:lnTo>
                  <a:pt x="584752" y="577842"/>
                </a:lnTo>
                <a:lnTo>
                  <a:pt x="646063" y="584730"/>
                </a:lnTo>
                <a:lnTo>
                  <a:pt x="709250" y="590189"/>
                </a:lnTo>
                <a:lnTo>
                  <a:pt x="774137" y="594160"/>
                </a:lnTo>
                <a:lnTo>
                  <a:pt x="840546" y="596586"/>
                </a:lnTo>
                <a:lnTo>
                  <a:pt x="908303" y="597407"/>
                </a:lnTo>
                <a:lnTo>
                  <a:pt x="976061" y="596586"/>
                </a:lnTo>
                <a:lnTo>
                  <a:pt x="1042470" y="594160"/>
                </a:lnTo>
                <a:lnTo>
                  <a:pt x="1107357" y="590189"/>
                </a:lnTo>
                <a:lnTo>
                  <a:pt x="1170544" y="584730"/>
                </a:lnTo>
                <a:lnTo>
                  <a:pt x="1231855" y="577842"/>
                </a:lnTo>
                <a:lnTo>
                  <a:pt x="1291115" y="569584"/>
                </a:lnTo>
                <a:lnTo>
                  <a:pt x="1348147" y="560013"/>
                </a:lnTo>
                <a:lnTo>
                  <a:pt x="1402776" y="549189"/>
                </a:lnTo>
                <a:lnTo>
                  <a:pt x="1454824" y="537169"/>
                </a:lnTo>
                <a:lnTo>
                  <a:pt x="1504118" y="524013"/>
                </a:lnTo>
                <a:lnTo>
                  <a:pt x="1550479" y="509777"/>
                </a:lnTo>
                <a:lnTo>
                  <a:pt x="1593732" y="494522"/>
                </a:lnTo>
                <a:lnTo>
                  <a:pt x="1633702" y="478305"/>
                </a:lnTo>
                <a:lnTo>
                  <a:pt x="1670212" y="461184"/>
                </a:lnTo>
                <a:lnTo>
                  <a:pt x="1732147" y="424466"/>
                </a:lnTo>
                <a:lnTo>
                  <a:pt x="1778131" y="384835"/>
                </a:lnTo>
                <a:lnTo>
                  <a:pt x="1806754" y="342759"/>
                </a:lnTo>
                <a:lnTo>
                  <a:pt x="1816607" y="298703"/>
                </a:lnTo>
                <a:lnTo>
                  <a:pt x="1814115" y="276458"/>
                </a:lnTo>
                <a:lnTo>
                  <a:pt x="1794700" y="233334"/>
                </a:lnTo>
                <a:lnTo>
                  <a:pt x="1757221" y="192421"/>
                </a:lnTo>
                <a:lnTo>
                  <a:pt x="1703086" y="154189"/>
                </a:lnTo>
                <a:lnTo>
                  <a:pt x="1633702" y="119102"/>
                </a:lnTo>
                <a:lnTo>
                  <a:pt x="1593732" y="102885"/>
                </a:lnTo>
                <a:lnTo>
                  <a:pt x="1550479" y="87629"/>
                </a:lnTo>
                <a:lnTo>
                  <a:pt x="1504118" y="73394"/>
                </a:lnTo>
                <a:lnTo>
                  <a:pt x="1454824" y="60238"/>
                </a:lnTo>
                <a:lnTo>
                  <a:pt x="1402776" y="48218"/>
                </a:lnTo>
                <a:lnTo>
                  <a:pt x="1348147" y="37394"/>
                </a:lnTo>
                <a:lnTo>
                  <a:pt x="1291115" y="27823"/>
                </a:lnTo>
                <a:lnTo>
                  <a:pt x="1231855" y="19565"/>
                </a:lnTo>
                <a:lnTo>
                  <a:pt x="1170544" y="12677"/>
                </a:lnTo>
                <a:lnTo>
                  <a:pt x="1107357" y="7218"/>
                </a:lnTo>
                <a:lnTo>
                  <a:pt x="1042470" y="3247"/>
                </a:lnTo>
                <a:lnTo>
                  <a:pt x="976061" y="821"/>
                </a:lnTo>
                <a:lnTo>
                  <a:pt x="908303" y="0"/>
                </a:lnTo>
                <a:close/>
              </a:path>
            </a:pathLst>
          </a:custGeom>
          <a:ln w="12699">
            <a:solidFill>
              <a:srgbClr val="CC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7523477" y="4126482"/>
            <a:ext cx="13379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54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3600" b="1" spc="-907" baseline="-13888" dirty="0">
                <a:solidFill>
                  <a:srgbClr val="FF00FF"/>
                </a:solidFill>
                <a:latin typeface="Arial"/>
                <a:cs typeface="Arial"/>
              </a:rPr>
              <a:t>m</a:t>
            </a:r>
            <a:r>
              <a:rPr sz="2400" b="1" spc="-74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600" b="1" spc="-914" baseline="-13888" dirty="0">
                <a:solidFill>
                  <a:srgbClr val="FF00FF"/>
                </a:solidFill>
                <a:latin typeface="Arial"/>
                <a:cs typeface="Arial"/>
              </a:rPr>
              <a:t>a</a:t>
            </a:r>
            <a:r>
              <a:rPr sz="2400" b="1" spc="-869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600" b="1" spc="-907" baseline="-13888" dirty="0">
                <a:solidFill>
                  <a:srgbClr val="FF00FF"/>
                </a:solidFill>
                <a:latin typeface="Arial"/>
                <a:cs typeface="Arial"/>
              </a:rPr>
              <a:t>n</a:t>
            </a:r>
            <a:r>
              <a:rPr sz="2400" b="1" spc="-869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3600" b="1" spc="-907" baseline="-13888" dirty="0">
                <a:solidFill>
                  <a:srgbClr val="FF00FF"/>
                </a:solidFill>
                <a:latin typeface="Arial"/>
                <a:cs typeface="Arial"/>
              </a:rPr>
              <a:t>u</a:t>
            </a:r>
            <a:r>
              <a:rPr sz="2400" b="1" spc="-74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600" b="1" spc="-914" baseline="-13888" dirty="0">
                <a:solidFill>
                  <a:srgbClr val="FF00FF"/>
                </a:solidFill>
                <a:latin typeface="Arial"/>
                <a:cs typeface="Arial"/>
              </a:rPr>
              <a:t>a</a:t>
            </a:r>
            <a:r>
              <a:rPr sz="2400" b="1" spc="-7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600" b="1" spc="-900" baseline="-13888" dirty="0">
                <a:solidFill>
                  <a:srgbClr val="FF00FF"/>
                </a:solidFill>
                <a:latin typeface="Arial"/>
                <a:cs typeface="Arial"/>
              </a:rPr>
              <a:t>l</a:t>
            </a:r>
            <a:r>
              <a:rPr sz="2400" b="1" spc="-74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600" b="1" spc="-7" baseline="-13888" dirty="0">
                <a:solidFill>
                  <a:srgbClr val="FF00FF"/>
                </a:solidFill>
                <a:latin typeface="Arial"/>
                <a:cs typeface="Arial"/>
              </a:rPr>
              <a:t>s</a:t>
            </a:r>
            <a:endParaRPr sz="3600" baseline="-13888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6787896" y="2749296"/>
            <a:ext cx="1816735" cy="597535"/>
          </a:xfrm>
          <a:custGeom>
            <a:avLst/>
            <a:gdLst/>
            <a:ahLst/>
            <a:cxnLst/>
            <a:rect l="l" t="t" r="r" b="b"/>
            <a:pathLst>
              <a:path w="1816734" h="597535">
                <a:moveTo>
                  <a:pt x="1816608" y="298704"/>
                </a:moveTo>
                <a:lnTo>
                  <a:pt x="1814115" y="276458"/>
                </a:lnTo>
                <a:lnTo>
                  <a:pt x="1806754" y="254648"/>
                </a:lnTo>
                <a:lnTo>
                  <a:pt x="1778131" y="212572"/>
                </a:lnTo>
                <a:lnTo>
                  <a:pt x="1732147" y="172941"/>
                </a:lnTo>
                <a:lnTo>
                  <a:pt x="1670212" y="136223"/>
                </a:lnTo>
                <a:lnTo>
                  <a:pt x="1633702" y="119102"/>
                </a:lnTo>
                <a:lnTo>
                  <a:pt x="1593733" y="102885"/>
                </a:lnTo>
                <a:lnTo>
                  <a:pt x="1550479" y="87630"/>
                </a:lnTo>
                <a:lnTo>
                  <a:pt x="1504118" y="73394"/>
                </a:lnTo>
                <a:lnTo>
                  <a:pt x="1454825" y="60238"/>
                </a:lnTo>
                <a:lnTo>
                  <a:pt x="1402776" y="48218"/>
                </a:lnTo>
                <a:lnTo>
                  <a:pt x="1348147" y="37394"/>
                </a:lnTo>
                <a:lnTo>
                  <a:pt x="1291115" y="27823"/>
                </a:lnTo>
                <a:lnTo>
                  <a:pt x="1231855" y="19565"/>
                </a:lnTo>
                <a:lnTo>
                  <a:pt x="1170544" y="12677"/>
                </a:lnTo>
                <a:lnTo>
                  <a:pt x="1107357" y="7218"/>
                </a:lnTo>
                <a:lnTo>
                  <a:pt x="1042470" y="3247"/>
                </a:lnTo>
                <a:lnTo>
                  <a:pt x="976061" y="821"/>
                </a:lnTo>
                <a:lnTo>
                  <a:pt x="908304" y="0"/>
                </a:lnTo>
                <a:lnTo>
                  <a:pt x="840546" y="821"/>
                </a:lnTo>
                <a:lnTo>
                  <a:pt x="774137" y="3247"/>
                </a:lnTo>
                <a:lnTo>
                  <a:pt x="709250" y="7218"/>
                </a:lnTo>
                <a:lnTo>
                  <a:pt x="646063" y="12677"/>
                </a:lnTo>
                <a:lnTo>
                  <a:pt x="584752" y="19565"/>
                </a:lnTo>
                <a:lnTo>
                  <a:pt x="525492" y="27823"/>
                </a:lnTo>
                <a:lnTo>
                  <a:pt x="468460" y="37394"/>
                </a:lnTo>
                <a:lnTo>
                  <a:pt x="413831" y="48218"/>
                </a:lnTo>
                <a:lnTo>
                  <a:pt x="361782" y="60238"/>
                </a:lnTo>
                <a:lnTo>
                  <a:pt x="312489" y="73394"/>
                </a:lnTo>
                <a:lnTo>
                  <a:pt x="266128" y="87630"/>
                </a:lnTo>
                <a:lnTo>
                  <a:pt x="222874" y="102885"/>
                </a:lnTo>
                <a:lnTo>
                  <a:pt x="182905" y="119102"/>
                </a:lnTo>
                <a:lnTo>
                  <a:pt x="146395" y="136223"/>
                </a:lnTo>
                <a:lnTo>
                  <a:pt x="84460" y="172941"/>
                </a:lnTo>
                <a:lnTo>
                  <a:pt x="38476" y="212572"/>
                </a:lnTo>
                <a:lnTo>
                  <a:pt x="9853" y="254648"/>
                </a:lnTo>
                <a:lnTo>
                  <a:pt x="0" y="298704"/>
                </a:lnTo>
                <a:lnTo>
                  <a:pt x="2492" y="320949"/>
                </a:lnTo>
                <a:lnTo>
                  <a:pt x="21907" y="364073"/>
                </a:lnTo>
                <a:lnTo>
                  <a:pt x="59386" y="404986"/>
                </a:lnTo>
                <a:lnTo>
                  <a:pt x="113521" y="443218"/>
                </a:lnTo>
                <a:lnTo>
                  <a:pt x="182905" y="478305"/>
                </a:lnTo>
                <a:lnTo>
                  <a:pt x="222874" y="494522"/>
                </a:lnTo>
                <a:lnTo>
                  <a:pt x="266128" y="509778"/>
                </a:lnTo>
                <a:lnTo>
                  <a:pt x="312489" y="524013"/>
                </a:lnTo>
                <a:lnTo>
                  <a:pt x="361782" y="537169"/>
                </a:lnTo>
                <a:lnTo>
                  <a:pt x="413831" y="549189"/>
                </a:lnTo>
                <a:lnTo>
                  <a:pt x="468460" y="560013"/>
                </a:lnTo>
                <a:lnTo>
                  <a:pt x="525492" y="569584"/>
                </a:lnTo>
                <a:lnTo>
                  <a:pt x="584752" y="577842"/>
                </a:lnTo>
                <a:lnTo>
                  <a:pt x="646063" y="584730"/>
                </a:lnTo>
                <a:lnTo>
                  <a:pt x="709250" y="590189"/>
                </a:lnTo>
                <a:lnTo>
                  <a:pt x="774137" y="594160"/>
                </a:lnTo>
                <a:lnTo>
                  <a:pt x="840546" y="596586"/>
                </a:lnTo>
                <a:lnTo>
                  <a:pt x="908304" y="597408"/>
                </a:lnTo>
                <a:lnTo>
                  <a:pt x="976061" y="596586"/>
                </a:lnTo>
                <a:lnTo>
                  <a:pt x="1042470" y="594160"/>
                </a:lnTo>
                <a:lnTo>
                  <a:pt x="1107357" y="590189"/>
                </a:lnTo>
                <a:lnTo>
                  <a:pt x="1170544" y="584730"/>
                </a:lnTo>
                <a:lnTo>
                  <a:pt x="1231855" y="577842"/>
                </a:lnTo>
                <a:lnTo>
                  <a:pt x="1291115" y="569584"/>
                </a:lnTo>
                <a:lnTo>
                  <a:pt x="1348147" y="560013"/>
                </a:lnTo>
                <a:lnTo>
                  <a:pt x="1402776" y="549189"/>
                </a:lnTo>
                <a:lnTo>
                  <a:pt x="1454825" y="537169"/>
                </a:lnTo>
                <a:lnTo>
                  <a:pt x="1504118" y="524013"/>
                </a:lnTo>
                <a:lnTo>
                  <a:pt x="1550479" y="509778"/>
                </a:lnTo>
                <a:lnTo>
                  <a:pt x="1593733" y="494522"/>
                </a:lnTo>
                <a:lnTo>
                  <a:pt x="1633702" y="478305"/>
                </a:lnTo>
                <a:lnTo>
                  <a:pt x="1670212" y="461184"/>
                </a:lnTo>
                <a:lnTo>
                  <a:pt x="1732147" y="424466"/>
                </a:lnTo>
                <a:lnTo>
                  <a:pt x="1778131" y="384835"/>
                </a:lnTo>
                <a:lnTo>
                  <a:pt x="1806754" y="342759"/>
                </a:lnTo>
                <a:lnTo>
                  <a:pt x="1814115" y="320949"/>
                </a:lnTo>
                <a:lnTo>
                  <a:pt x="1816608" y="298704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711696" y="2673096"/>
            <a:ext cx="1816735" cy="597535"/>
          </a:xfrm>
          <a:custGeom>
            <a:avLst/>
            <a:gdLst/>
            <a:ahLst/>
            <a:cxnLst/>
            <a:rect l="l" t="t" r="r" b="b"/>
            <a:pathLst>
              <a:path w="1816734" h="597535">
                <a:moveTo>
                  <a:pt x="1816608" y="298704"/>
                </a:moveTo>
                <a:lnTo>
                  <a:pt x="1814115" y="276458"/>
                </a:lnTo>
                <a:lnTo>
                  <a:pt x="1806754" y="254648"/>
                </a:lnTo>
                <a:lnTo>
                  <a:pt x="1778131" y="212572"/>
                </a:lnTo>
                <a:lnTo>
                  <a:pt x="1732147" y="172941"/>
                </a:lnTo>
                <a:lnTo>
                  <a:pt x="1670212" y="136223"/>
                </a:lnTo>
                <a:lnTo>
                  <a:pt x="1633702" y="119102"/>
                </a:lnTo>
                <a:lnTo>
                  <a:pt x="1593733" y="102885"/>
                </a:lnTo>
                <a:lnTo>
                  <a:pt x="1550479" y="87630"/>
                </a:lnTo>
                <a:lnTo>
                  <a:pt x="1504118" y="73394"/>
                </a:lnTo>
                <a:lnTo>
                  <a:pt x="1454825" y="60238"/>
                </a:lnTo>
                <a:lnTo>
                  <a:pt x="1402776" y="48218"/>
                </a:lnTo>
                <a:lnTo>
                  <a:pt x="1348147" y="37394"/>
                </a:lnTo>
                <a:lnTo>
                  <a:pt x="1291115" y="27823"/>
                </a:lnTo>
                <a:lnTo>
                  <a:pt x="1231855" y="19565"/>
                </a:lnTo>
                <a:lnTo>
                  <a:pt x="1170544" y="12677"/>
                </a:lnTo>
                <a:lnTo>
                  <a:pt x="1107357" y="7218"/>
                </a:lnTo>
                <a:lnTo>
                  <a:pt x="1042470" y="3247"/>
                </a:lnTo>
                <a:lnTo>
                  <a:pt x="976061" y="821"/>
                </a:lnTo>
                <a:lnTo>
                  <a:pt x="908304" y="0"/>
                </a:lnTo>
                <a:lnTo>
                  <a:pt x="840546" y="821"/>
                </a:lnTo>
                <a:lnTo>
                  <a:pt x="774137" y="3247"/>
                </a:lnTo>
                <a:lnTo>
                  <a:pt x="709250" y="7218"/>
                </a:lnTo>
                <a:lnTo>
                  <a:pt x="646063" y="12677"/>
                </a:lnTo>
                <a:lnTo>
                  <a:pt x="584752" y="19565"/>
                </a:lnTo>
                <a:lnTo>
                  <a:pt x="525492" y="27823"/>
                </a:lnTo>
                <a:lnTo>
                  <a:pt x="468460" y="37394"/>
                </a:lnTo>
                <a:lnTo>
                  <a:pt x="413831" y="48218"/>
                </a:lnTo>
                <a:lnTo>
                  <a:pt x="361782" y="60238"/>
                </a:lnTo>
                <a:lnTo>
                  <a:pt x="312489" y="73394"/>
                </a:lnTo>
                <a:lnTo>
                  <a:pt x="266128" y="87630"/>
                </a:lnTo>
                <a:lnTo>
                  <a:pt x="222874" y="102885"/>
                </a:lnTo>
                <a:lnTo>
                  <a:pt x="182905" y="119102"/>
                </a:lnTo>
                <a:lnTo>
                  <a:pt x="146395" y="136223"/>
                </a:lnTo>
                <a:lnTo>
                  <a:pt x="84460" y="172941"/>
                </a:lnTo>
                <a:lnTo>
                  <a:pt x="38476" y="212572"/>
                </a:lnTo>
                <a:lnTo>
                  <a:pt x="9853" y="254648"/>
                </a:lnTo>
                <a:lnTo>
                  <a:pt x="0" y="298704"/>
                </a:lnTo>
                <a:lnTo>
                  <a:pt x="2492" y="320949"/>
                </a:lnTo>
                <a:lnTo>
                  <a:pt x="21907" y="364073"/>
                </a:lnTo>
                <a:lnTo>
                  <a:pt x="59386" y="404986"/>
                </a:lnTo>
                <a:lnTo>
                  <a:pt x="113521" y="443218"/>
                </a:lnTo>
                <a:lnTo>
                  <a:pt x="182905" y="478305"/>
                </a:lnTo>
                <a:lnTo>
                  <a:pt x="222874" y="494522"/>
                </a:lnTo>
                <a:lnTo>
                  <a:pt x="266128" y="509778"/>
                </a:lnTo>
                <a:lnTo>
                  <a:pt x="312489" y="524013"/>
                </a:lnTo>
                <a:lnTo>
                  <a:pt x="361782" y="537169"/>
                </a:lnTo>
                <a:lnTo>
                  <a:pt x="413831" y="549189"/>
                </a:lnTo>
                <a:lnTo>
                  <a:pt x="468460" y="560013"/>
                </a:lnTo>
                <a:lnTo>
                  <a:pt x="525492" y="569584"/>
                </a:lnTo>
                <a:lnTo>
                  <a:pt x="584752" y="577842"/>
                </a:lnTo>
                <a:lnTo>
                  <a:pt x="646063" y="584730"/>
                </a:lnTo>
                <a:lnTo>
                  <a:pt x="709250" y="590189"/>
                </a:lnTo>
                <a:lnTo>
                  <a:pt x="774137" y="594160"/>
                </a:lnTo>
                <a:lnTo>
                  <a:pt x="840546" y="596586"/>
                </a:lnTo>
                <a:lnTo>
                  <a:pt x="908304" y="597408"/>
                </a:lnTo>
                <a:lnTo>
                  <a:pt x="976061" y="596586"/>
                </a:lnTo>
                <a:lnTo>
                  <a:pt x="1042470" y="594160"/>
                </a:lnTo>
                <a:lnTo>
                  <a:pt x="1107357" y="590189"/>
                </a:lnTo>
                <a:lnTo>
                  <a:pt x="1170544" y="584730"/>
                </a:lnTo>
                <a:lnTo>
                  <a:pt x="1231855" y="577842"/>
                </a:lnTo>
                <a:lnTo>
                  <a:pt x="1291115" y="569584"/>
                </a:lnTo>
                <a:lnTo>
                  <a:pt x="1348147" y="560013"/>
                </a:lnTo>
                <a:lnTo>
                  <a:pt x="1402776" y="549189"/>
                </a:lnTo>
                <a:lnTo>
                  <a:pt x="1454825" y="537169"/>
                </a:lnTo>
                <a:lnTo>
                  <a:pt x="1504118" y="524013"/>
                </a:lnTo>
                <a:lnTo>
                  <a:pt x="1550479" y="509778"/>
                </a:lnTo>
                <a:lnTo>
                  <a:pt x="1593733" y="494522"/>
                </a:lnTo>
                <a:lnTo>
                  <a:pt x="1633702" y="478305"/>
                </a:lnTo>
                <a:lnTo>
                  <a:pt x="1670212" y="461184"/>
                </a:lnTo>
                <a:lnTo>
                  <a:pt x="1732147" y="424466"/>
                </a:lnTo>
                <a:lnTo>
                  <a:pt x="1778131" y="384835"/>
                </a:lnTo>
                <a:lnTo>
                  <a:pt x="1806754" y="342759"/>
                </a:lnTo>
                <a:lnTo>
                  <a:pt x="1814115" y="320949"/>
                </a:lnTo>
                <a:lnTo>
                  <a:pt x="1816608" y="298704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711695" y="2673095"/>
            <a:ext cx="1816735" cy="597535"/>
          </a:xfrm>
          <a:custGeom>
            <a:avLst/>
            <a:gdLst/>
            <a:ahLst/>
            <a:cxnLst/>
            <a:rect l="l" t="t" r="r" b="b"/>
            <a:pathLst>
              <a:path w="1816734" h="597535">
                <a:moveTo>
                  <a:pt x="908303" y="0"/>
                </a:moveTo>
                <a:lnTo>
                  <a:pt x="840546" y="821"/>
                </a:lnTo>
                <a:lnTo>
                  <a:pt x="774137" y="3247"/>
                </a:lnTo>
                <a:lnTo>
                  <a:pt x="709250" y="7218"/>
                </a:lnTo>
                <a:lnTo>
                  <a:pt x="646063" y="12677"/>
                </a:lnTo>
                <a:lnTo>
                  <a:pt x="584752" y="19565"/>
                </a:lnTo>
                <a:lnTo>
                  <a:pt x="525492" y="27823"/>
                </a:lnTo>
                <a:lnTo>
                  <a:pt x="468460" y="37394"/>
                </a:lnTo>
                <a:lnTo>
                  <a:pt x="413831" y="48218"/>
                </a:lnTo>
                <a:lnTo>
                  <a:pt x="361782" y="60238"/>
                </a:lnTo>
                <a:lnTo>
                  <a:pt x="312489" y="73394"/>
                </a:lnTo>
                <a:lnTo>
                  <a:pt x="266128" y="87629"/>
                </a:lnTo>
                <a:lnTo>
                  <a:pt x="222874" y="102885"/>
                </a:lnTo>
                <a:lnTo>
                  <a:pt x="182905" y="119102"/>
                </a:lnTo>
                <a:lnTo>
                  <a:pt x="146395" y="136223"/>
                </a:lnTo>
                <a:lnTo>
                  <a:pt x="84460" y="172941"/>
                </a:lnTo>
                <a:lnTo>
                  <a:pt x="38476" y="212572"/>
                </a:lnTo>
                <a:lnTo>
                  <a:pt x="9853" y="254648"/>
                </a:lnTo>
                <a:lnTo>
                  <a:pt x="0" y="298703"/>
                </a:lnTo>
                <a:lnTo>
                  <a:pt x="2492" y="320949"/>
                </a:lnTo>
                <a:lnTo>
                  <a:pt x="21907" y="364073"/>
                </a:lnTo>
                <a:lnTo>
                  <a:pt x="59386" y="404986"/>
                </a:lnTo>
                <a:lnTo>
                  <a:pt x="113521" y="443218"/>
                </a:lnTo>
                <a:lnTo>
                  <a:pt x="182905" y="478305"/>
                </a:lnTo>
                <a:lnTo>
                  <a:pt x="222874" y="494522"/>
                </a:lnTo>
                <a:lnTo>
                  <a:pt x="266128" y="509777"/>
                </a:lnTo>
                <a:lnTo>
                  <a:pt x="312489" y="524013"/>
                </a:lnTo>
                <a:lnTo>
                  <a:pt x="361782" y="537169"/>
                </a:lnTo>
                <a:lnTo>
                  <a:pt x="413831" y="549189"/>
                </a:lnTo>
                <a:lnTo>
                  <a:pt x="468460" y="560013"/>
                </a:lnTo>
                <a:lnTo>
                  <a:pt x="525492" y="569584"/>
                </a:lnTo>
                <a:lnTo>
                  <a:pt x="584752" y="577842"/>
                </a:lnTo>
                <a:lnTo>
                  <a:pt x="646063" y="584730"/>
                </a:lnTo>
                <a:lnTo>
                  <a:pt x="709250" y="590189"/>
                </a:lnTo>
                <a:lnTo>
                  <a:pt x="774137" y="594160"/>
                </a:lnTo>
                <a:lnTo>
                  <a:pt x="840546" y="596586"/>
                </a:lnTo>
                <a:lnTo>
                  <a:pt x="908303" y="597407"/>
                </a:lnTo>
                <a:lnTo>
                  <a:pt x="976061" y="596586"/>
                </a:lnTo>
                <a:lnTo>
                  <a:pt x="1042470" y="594160"/>
                </a:lnTo>
                <a:lnTo>
                  <a:pt x="1107357" y="590189"/>
                </a:lnTo>
                <a:lnTo>
                  <a:pt x="1170544" y="584730"/>
                </a:lnTo>
                <a:lnTo>
                  <a:pt x="1231855" y="577842"/>
                </a:lnTo>
                <a:lnTo>
                  <a:pt x="1291115" y="569584"/>
                </a:lnTo>
                <a:lnTo>
                  <a:pt x="1348147" y="560013"/>
                </a:lnTo>
                <a:lnTo>
                  <a:pt x="1402776" y="549189"/>
                </a:lnTo>
                <a:lnTo>
                  <a:pt x="1454824" y="537169"/>
                </a:lnTo>
                <a:lnTo>
                  <a:pt x="1504118" y="524013"/>
                </a:lnTo>
                <a:lnTo>
                  <a:pt x="1550479" y="509777"/>
                </a:lnTo>
                <a:lnTo>
                  <a:pt x="1593732" y="494522"/>
                </a:lnTo>
                <a:lnTo>
                  <a:pt x="1633702" y="478305"/>
                </a:lnTo>
                <a:lnTo>
                  <a:pt x="1670212" y="461184"/>
                </a:lnTo>
                <a:lnTo>
                  <a:pt x="1732147" y="424466"/>
                </a:lnTo>
                <a:lnTo>
                  <a:pt x="1778131" y="384835"/>
                </a:lnTo>
                <a:lnTo>
                  <a:pt x="1806754" y="342759"/>
                </a:lnTo>
                <a:lnTo>
                  <a:pt x="1816607" y="298703"/>
                </a:lnTo>
                <a:lnTo>
                  <a:pt x="1814115" y="276458"/>
                </a:lnTo>
                <a:lnTo>
                  <a:pt x="1794700" y="233334"/>
                </a:lnTo>
                <a:lnTo>
                  <a:pt x="1757221" y="192421"/>
                </a:lnTo>
                <a:lnTo>
                  <a:pt x="1703086" y="154189"/>
                </a:lnTo>
                <a:lnTo>
                  <a:pt x="1633702" y="119102"/>
                </a:lnTo>
                <a:lnTo>
                  <a:pt x="1593732" y="102885"/>
                </a:lnTo>
                <a:lnTo>
                  <a:pt x="1550479" y="87629"/>
                </a:lnTo>
                <a:lnTo>
                  <a:pt x="1504118" y="73394"/>
                </a:lnTo>
                <a:lnTo>
                  <a:pt x="1454824" y="60238"/>
                </a:lnTo>
                <a:lnTo>
                  <a:pt x="1402776" y="48218"/>
                </a:lnTo>
                <a:lnTo>
                  <a:pt x="1348147" y="37394"/>
                </a:lnTo>
                <a:lnTo>
                  <a:pt x="1291115" y="27823"/>
                </a:lnTo>
                <a:lnTo>
                  <a:pt x="1231855" y="19565"/>
                </a:lnTo>
                <a:lnTo>
                  <a:pt x="1170544" y="12677"/>
                </a:lnTo>
                <a:lnTo>
                  <a:pt x="1107357" y="7218"/>
                </a:lnTo>
                <a:lnTo>
                  <a:pt x="1042470" y="3247"/>
                </a:lnTo>
                <a:lnTo>
                  <a:pt x="976061" y="821"/>
                </a:lnTo>
                <a:lnTo>
                  <a:pt x="908303" y="0"/>
                </a:lnTo>
                <a:close/>
              </a:path>
            </a:pathLst>
          </a:custGeom>
          <a:ln w="12699">
            <a:solidFill>
              <a:srgbClr val="CC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6796529" y="2754882"/>
            <a:ext cx="172656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68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3600" b="1" spc="-1027" baseline="-13888" dirty="0">
                <a:solidFill>
                  <a:srgbClr val="FF00FF"/>
                </a:solidFill>
                <a:latin typeface="Arial"/>
                <a:cs typeface="Arial"/>
              </a:rPr>
              <a:t>d</a:t>
            </a:r>
            <a:r>
              <a:rPr sz="2400" b="1" spc="-68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600" b="1" spc="-1027" baseline="-13888" dirty="0">
                <a:solidFill>
                  <a:srgbClr val="FF00FF"/>
                </a:solidFill>
                <a:latin typeface="Arial"/>
                <a:cs typeface="Arial"/>
              </a:rPr>
              <a:t>o</a:t>
            </a:r>
            <a:r>
              <a:rPr sz="2400" b="1" spc="-68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3600" b="1" spc="-1027" baseline="-13888" dirty="0">
                <a:solidFill>
                  <a:srgbClr val="FF00FF"/>
                </a:solidFill>
                <a:latin typeface="Arial"/>
                <a:cs typeface="Arial"/>
              </a:rPr>
              <a:t>c</a:t>
            </a:r>
            <a:r>
              <a:rPr sz="2400" b="1" spc="-68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3600" b="1" spc="-1027" baseline="-13888" dirty="0">
                <a:solidFill>
                  <a:srgbClr val="FF00FF"/>
                </a:solidFill>
                <a:latin typeface="Arial"/>
                <a:cs typeface="Arial"/>
              </a:rPr>
              <a:t>u</a:t>
            </a:r>
            <a:r>
              <a:rPr sz="2400" b="1" spc="-68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3600" b="1" spc="-1027" baseline="-13888" dirty="0">
                <a:solidFill>
                  <a:srgbClr val="FF00FF"/>
                </a:solidFill>
                <a:latin typeface="Arial"/>
                <a:cs typeface="Arial"/>
              </a:rPr>
              <a:t>m</a:t>
            </a:r>
            <a:r>
              <a:rPr sz="2400" b="1" spc="-68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600" b="1" spc="-1027" baseline="-13888" dirty="0">
                <a:solidFill>
                  <a:srgbClr val="FF00FF"/>
                </a:solidFill>
                <a:latin typeface="Arial"/>
                <a:cs typeface="Arial"/>
              </a:rPr>
              <a:t>e</a:t>
            </a:r>
            <a:r>
              <a:rPr sz="2400" b="1" spc="-68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600" b="1" spc="-1027" baseline="-13888" dirty="0">
                <a:solidFill>
                  <a:srgbClr val="FF00FF"/>
                </a:solidFill>
                <a:latin typeface="Arial"/>
                <a:cs typeface="Arial"/>
              </a:rPr>
              <a:t>n</a:t>
            </a:r>
            <a:r>
              <a:rPr sz="2400" b="1" spc="-68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600" b="1" spc="-1027" baseline="-13888" dirty="0">
                <a:solidFill>
                  <a:srgbClr val="FF00FF"/>
                </a:solidFill>
                <a:latin typeface="Arial"/>
                <a:cs typeface="Arial"/>
              </a:rPr>
              <a:t>t</a:t>
            </a:r>
            <a:r>
              <a:rPr sz="2400" b="1" spc="-68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600" b="1" spc="-1027" baseline="-13888" dirty="0">
                <a:solidFill>
                  <a:srgbClr val="FF00FF"/>
                </a:solidFill>
                <a:latin typeface="Arial"/>
                <a:cs typeface="Arial"/>
              </a:rPr>
              <a:t>s</a:t>
            </a:r>
            <a:endParaRPr sz="3600" baseline="-13888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225289" y="5873496"/>
            <a:ext cx="1816735" cy="597535"/>
          </a:xfrm>
          <a:custGeom>
            <a:avLst/>
            <a:gdLst/>
            <a:ahLst/>
            <a:cxnLst/>
            <a:rect l="l" t="t" r="r" b="b"/>
            <a:pathLst>
              <a:path w="1816735" h="597535">
                <a:moveTo>
                  <a:pt x="1816614" y="298704"/>
                </a:moveTo>
                <a:lnTo>
                  <a:pt x="1806760" y="254648"/>
                </a:lnTo>
                <a:lnTo>
                  <a:pt x="1778137" y="212572"/>
                </a:lnTo>
                <a:lnTo>
                  <a:pt x="1732154" y="172941"/>
                </a:lnTo>
                <a:lnTo>
                  <a:pt x="1670218" y="136223"/>
                </a:lnTo>
                <a:lnTo>
                  <a:pt x="1633708" y="119102"/>
                </a:lnTo>
                <a:lnTo>
                  <a:pt x="1593739" y="102885"/>
                </a:lnTo>
                <a:lnTo>
                  <a:pt x="1550485" y="87630"/>
                </a:lnTo>
                <a:lnTo>
                  <a:pt x="1504124" y="73394"/>
                </a:lnTo>
                <a:lnTo>
                  <a:pt x="1454831" y="60238"/>
                </a:lnTo>
                <a:lnTo>
                  <a:pt x="1402782" y="48218"/>
                </a:lnTo>
                <a:lnTo>
                  <a:pt x="1348153" y="37394"/>
                </a:lnTo>
                <a:lnTo>
                  <a:pt x="1291121" y="27823"/>
                </a:lnTo>
                <a:lnTo>
                  <a:pt x="1231861" y="19565"/>
                </a:lnTo>
                <a:lnTo>
                  <a:pt x="1170550" y="12677"/>
                </a:lnTo>
                <a:lnTo>
                  <a:pt x="1107363" y="7218"/>
                </a:lnTo>
                <a:lnTo>
                  <a:pt x="1042477" y="3247"/>
                </a:lnTo>
                <a:lnTo>
                  <a:pt x="976067" y="821"/>
                </a:lnTo>
                <a:lnTo>
                  <a:pt x="908310" y="0"/>
                </a:lnTo>
                <a:lnTo>
                  <a:pt x="840552" y="821"/>
                </a:lnTo>
                <a:lnTo>
                  <a:pt x="774143" y="3247"/>
                </a:lnTo>
                <a:lnTo>
                  <a:pt x="709256" y="7218"/>
                </a:lnTo>
                <a:lnTo>
                  <a:pt x="646069" y="12677"/>
                </a:lnTo>
                <a:lnTo>
                  <a:pt x="584757" y="19565"/>
                </a:lnTo>
                <a:lnTo>
                  <a:pt x="525497" y="27823"/>
                </a:lnTo>
                <a:lnTo>
                  <a:pt x="468465" y="37394"/>
                </a:lnTo>
                <a:lnTo>
                  <a:pt x="413836" y="48218"/>
                </a:lnTo>
                <a:lnTo>
                  <a:pt x="361786" y="60238"/>
                </a:lnTo>
                <a:lnTo>
                  <a:pt x="312493" y="73394"/>
                </a:lnTo>
                <a:lnTo>
                  <a:pt x="266131" y="87630"/>
                </a:lnTo>
                <a:lnTo>
                  <a:pt x="222877" y="102885"/>
                </a:lnTo>
                <a:lnTo>
                  <a:pt x="182907" y="119102"/>
                </a:lnTo>
                <a:lnTo>
                  <a:pt x="146397" y="136223"/>
                </a:lnTo>
                <a:lnTo>
                  <a:pt x="84461" y="172941"/>
                </a:lnTo>
                <a:lnTo>
                  <a:pt x="38477" y="212572"/>
                </a:lnTo>
                <a:lnTo>
                  <a:pt x="9854" y="254648"/>
                </a:lnTo>
                <a:lnTo>
                  <a:pt x="0" y="298704"/>
                </a:lnTo>
                <a:lnTo>
                  <a:pt x="2492" y="320949"/>
                </a:lnTo>
                <a:lnTo>
                  <a:pt x="21907" y="364073"/>
                </a:lnTo>
                <a:lnTo>
                  <a:pt x="59387" y="404986"/>
                </a:lnTo>
                <a:lnTo>
                  <a:pt x="113523" y="443218"/>
                </a:lnTo>
                <a:lnTo>
                  <a:pt x="182907" y="478305"/>
                </a:lnTo>
                <a:lnTo>
                  <a:pt x="222877" y="494522"/>
                </a:lnTo>
                <a:lnTo>
                  <a:pt x="266131" y="509778"/>
                </a:lnTo>
                <a:lnTo>
                  <a:pt x="312493" y="524013"/>
                </a:lnTo>
                <a:lnTo>
                  <a:pt x="361786" y="537169"/>
                </a:lnTo>
                <a:lnTo>
                  <a:pt x="413836" y="549189"/>
                </a:lnTo>
                <a:lnTo>
                  <a:pt x="468465" y="560013"/>
                </a:lnTo>
                <a:lnTo>
                  <a:pt x="525497" y="569584"/>
                </a:lnTo>
                <a:lnTo>
                  <a:pt x="584757" y="577842"/>
                </a:lnTo>
                <a:lnTo>
                  <a:pt x="646069" y="584730"/>
                </a:lnTo>
                <a:lnTo>
                  <a:pt x="709256" y="590189"/>
                </a:lnTo>
                <a:lnTo>
                  <a:pt x="774143" y="594160"/>
                </a:lnTo>
                <a:lnTo>
                  <a:pt x="840552" y="596586"/>
                </a:lnTo>
                <a:lnTo>
                  <a:pt x="908310" y="597408"/>
                </a:lnTo>
                <a:lnTo>
                  <a:pt x="976067" y="596586"/>
                </a:lnTo>
                <a:lnTo>
                  <a:pt x="1042477" y="594160"/>
                </a:lnTo>
                <a:lnTo>
                  <a:pt x="1107363" y="590189"/>
                </a:lnTo>
                <a:lnTo>
                  <a:pt x="1170550" y="584730"/>
                </a:lnTo>
                <a:lnTo>
                  <a:pt x="1231861" y="577842"/>
                </a:lnTo>
                <a:lnTo>
                  <a:pt x="1291121" y="569584"/>
                </a:lnTo>
                <a:lnTo>
                  <a:pt x="1348153" y="560013"/>
                </a:lnTo>
                <a:lnTo>
                  <a:pt x="1402782" y="549189"/>
                </a:lnTo>
                <a:lnTo>
                  <a:pt x="1454831" y="537169"/>
                </a:lnTo>
                <a:lnTo>
                  <a:pt x="1504124" y="524013"/>
                </a:lnTo>
                <a:lnTo>
                  <a:pt x="1550485" y="509778"/>
                </a:lnTo>
                <a:lnTo>
                  <a:pt x="1593739" y="494522"/>
                </a:lnTo>
                <a:lnTo>
                  <a:pt x="1633708" y="478305"/>
                </a:lnTo>
                <a:lnTo>
                  <a:pt x="1670218" y="461184"/>
                </a:lnTo>
                <a:lnTo>
                  <a:pt x="1732154" y="424466"/>
                </a:lnTo>
                <a:lnTo>
                  <a:pt x="1778137" y="384835"/>
                </a:lnTo>
                <a:lnTo>
                  <a:pt x="1806760" y="342759"/>
                </a:lnTo>
                <a:lnTo>
                  <a:pt x="1816614" y="298704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149089" y="5797296"/>
            <a:ext cx="1816735" cy="597535"/>
          </a:xfrm>
          <a:custGeom>
            <a:avLst/>
            <a:gdLst/>
            <a:ahLst/>
            <a:cxnLst/>
            <a:rect l="l" t="t" r="r" b="b"/>
            <a:pathLst>
              <a:path w="1816735" h="597535">
                <a:moveTo>
                  <a:pt x="1816614" y="298704"/>
                </a:moveTo>
                <a:lnTo>
                  <a:pt x="1806760" y="254648"/>
                </a:lnTo>
                <a:lnTo>
                  <a:pt x="1778137" y="212572"/>
                </a:lnTo>
                <a:lnTo>
                  <a:pt x="1732154" y="172941"/>
                </a:lnTo>
                <a:lnTo>
                  <a:pt x="1670218" y="136223"/>
                </a:lnTo>
                <a:lnTo>
                  <a:pt x="1633708" y="119102"/>
                </a:lnTo>
                <a:lnTo>
                  <a:pt x="1593739" y="102885"/>
                </a:lnTo>
                <a:lnTo>
                  <a:pt x="1550485" y="87630"/>
                </a:lnTo>
                <a:lnTo>
                  <a:pt x="1504124" y="73394"/>
                </a:lnTo>
                <a:lnTo>
                  <a:pt x="1454831" y="60238"/>
                </a:lnTo>
                <a:lnTo>
                  <a:pt x="1402782" y="48218"/>
                </a:lnTo>
                <a:lnTo>
                  <a:pt x="1348153" y="37394"/>
                </a:lnTo>
                <a:lnTo>
                  <a:pt x="1291121" y="27823"/>
                </a:lnTo>
                <a:lnTo>
                  <a:pt x="1231861" y="19565"/>
                </a:lnTo>
                <a:lnTo>
                  <a:pt x="1170550" y="12677"/>
                </a:lnTo>
                <a:lnTo>
                  <a:pt x="1107363" y="7218"/>
                </a:lnTo>
                <a:lnTo>
                  <a:pt x="1042477" y="3247"/>
                </a:lnTo>
                <a:lnTo>
                  <a:pt x="976067" y="821"/>
                </a:lnTo>
                <a:lnTo>
                  <a:pt x="908310" y="0"/>
                </a:lnTo>
                <a:lnTo>
                  <a:pt x="840552" y="821"/>
                </a:lnTo>
                <a:lnTo>
                  <a:pt x="774143" y="3247"/>
                </a:lnTo>
                <a:lnTo>
                  <a:pt x="709256" y="7218"/>
                </a:lnTo>
                <a:lnTo>
                  <a:pt x="646069" y="12677"/>
                </a:lnTo>
                <a:lnTo>
                  <a:pt x="584757" y="19565"/>
                </a:lnTo>
                <a:lnTo>
                  <a:pt x="525497" y="27823"/>
                </a:lnTo>
                <a:lnTo>
                  <a:pt x="468465" y="37394"/>
                </a:lnTo>
                <a:lnTo>
                  <a:pt x="413836" y="48218"/>
                </a:lnTo>
                <a:lnTo>
                  <a:pt x="361786" y="60238"/>
                </a:lnTo>
                <a:lnTo>
                  <a:pt x="312493" y="73394"/>
                </a:lnTo>
                <a:lnTo>
                  <a:pt x="266131" y="87630"/>
                </a:lnTo>
                <a:lnTo>
                  <a:pt x="222877" y="102885"/>
                </a:lnTo>
                <a:lnTo>
                  <a:pt x="182907" y="119102"/>
                </a:lnTo>
                <a:lnTo>
                  <a:pt x="146397" y="136223"/>
                </a:lnTo>
                <a:lnTo>
                  <a:pt x="84461" y="172941"/>
                </a:lnTo>
                <a:lnTo>
                  <a:pt x="38477" y="212572"/>
                </a:lnTo>
                <a:lnTo>
                  <a:pt x="9854" y="254648"/>
                </a:lnTo>
                <a:lnTo>
                  <a:pt x="0" y="298704"/>
                </a:lnTo>
                <a:lnTo>
                  <a:pt x="2492" y="320949"/>
                </a:lnTo>
                <a:lnTo>
                  <a:pt x="21907" y="364073"/>
                </a:lnTo>
                <a:lnTo>
                  <a:pt x="59387" y="404986"/>
                </a:lnTo>
                <a:lnTo>
                  <a:pt x="113523" y="443218"/>
                </a:lnTo>
                <a:lnTo>
                  <a:pt x="182907" y="478305"/>
                </a:lnTo>
                <a:lnTo>
                  <a:pt x="222877" y="494522"/>
                </a:lnTo>
                <a:lnTo>
                  <a:pt x="266131" y="509778"/>
                </a:lnTo>
                <a:lnTo>
                  <a:pt x="312493" y="524013"/>
                </a:lnTo>
                <a:lnTo>
                  <a:pt x="361786" y="537169"/>
                </a:lnTo>
                <a:lnTo>
                  <a:pt x="413836" y="549189"/>
                </a:lnTo>
                <a:lnTo>
                  <a:pt x="468465" y="560013"/>
                </a:lnTo>
                <a:lnTo>
                  <a:pt x="525497" y="569584"/>
                </a:lnTo>
                <a:lnTo>
                  <a:pt x="584757" y="577842"/>
                </a:lnTo>
                <a:lnTo>
                  <a:pt x="646069" y="584730"/>
                </a:lnTo>
                <a:lnTo>
                  <a:pt x="709256" y="590189"/>
                </a:lnTo>
                <a:lnTo>
                  <a:pt x="774143" y="594160"/>
                </a:lnTo>
                <a:lnTo>
                  <a:pt x="840552" y="596586"/>
                </a:lnTo>
                <a:lnTo>
                  <a:pt x="908310" y="597408"/>
                </a:lnTo>
                <a:lnTo>
                  <a:pt x="976067" y="596586"/>
                </a:lnTo>
                <a:lnTo>
                  <a:pt x="1042477" y="594160"/>
                </a:lnTo>
                <a:lnTo>
                  <a:pt x="1107363" y="590189"/>
                </a:lnTo>
                <a:lnTo>
                  <a:pt x="1170550" y="584730"/>
                </a:lnTo>
                <a:lnTo>
                  <a:pt x="1231861" y="577842"/>
                </a:lnTo>
                <a:lnTo>
                  <a:pt x="1291121" y="569584"/>
                </a:lnTo>
                <a:lnTo>
                  <a:pt x="1348153" y="560013"/>
                </a:lnTo>
                <a:lnTo>
                  <a:pt x="1402782" y="549189"/>
                </a:lnTo>
                <a:lnTo>
                  <a:pt x="1454831" y="537169"/>
                </a:lnTo>
                <a:lnTo>
                  <a:pt x="1504124" y="524013"/>
                </a:lnTo>
                <a:lnTo>
                  <a:pt x="1550485" y="509778"/>
                </a:lnTo>
                <a:lnTo>
                  <a:pt x="1593739" y="494522"/>
                </a:lnTo>
                <a:lnTo>
                  <a:pt x="1633708" y="478305"/>
                </a:lnTo>
                <a:lnTo>
                  <a:pt x="1670218" y="461184"/>
                </a:lnTo>
                <a:lnTo>
                  <a:pt x="1732154" y="424466"/>
                </a:lnTo>
                <a:lnTo>
                  <a:pt x="1778137" y="384835"/>
                </a:lnTo>
                <a:lnTo>
                  <a:pt x="1806760" y="342759"/>
                </a:lnTo>
                <a:lnTo>
                  <a:pt x="1816614" y="298704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149089" y="5797295"/>
            <a:ext cx="1816735" cy="597535"/>
          </a:xfrm>
          <a:custGeom>
            <a:avLst/>
            <a:gdLst/>
            <a:ahLst/>
            <a:cxnLst/>
            <a:rect l="l" t="t" r="r" b="b"/>
            <a:pathLst>
              <a:path w="1816735" h="597535">
                <a:moveTo>
                  <a:pt x="908310" y="0"/>
                </a:moveTo>
                <a:lnTo>
                  <a:pt x="840552" y="821"/>
                </a:lnTo>
                <a:lnTo>
                  <a:pt x="774142" y="3247"/>
                </a:lnTo>
                <a:lnTo>
                  <a:pt x="709256" y="7218"/>
                </a:lnTo>
                <a:lnTo>
                  <a:pt x="646069" y="12677"/>
                </a:lnTo>
                <a:lnTo>
                  <a:pt x="584757" y="19565"/>
                </a:lnTo>
                <a:lnTo>
                  <a:pt x="525497" y="27823"/>
                </a:lnTo>
                <a:lnTo>
                  <a:pt x="468465" y="37394"/>
                </a:lnTo>
                <a:lnTo>
                  <a:pt x="413836" y="48218"/>
                </a:lnTo>
                <a:lnTo>
                  <a:pt x="361786" y="60238"/>
                </a:lnTo>
                <a:lnTo>
                  <a:pt x="312493" y="73394"/>
                </a:lnTo>
                <a:lnTo>
                  <a:pt x="266131" y="87629"/>
                </a:lnTo>
                <a:lnTo>
                  <a:pt x="222877" y="102885"/>
                </a:lnTo>
                <a:lnTo>
                  <a:pt x="182907" y="119102"/>
                </a:lnTo>
                <a:lnTo>
                  <a:pt x="146397" y="136223"/>
                </a:lnTo>
                <a:lnTo>
                  <a:pt x="84461" y="172941"/>
                </a:lnTo>
                <a:lnTo>
                  <a:pt x="38477" y="212572"/>
                </a:lnTo>
                <a:lnTo>
                  <a:pt x="9854" y="254648"/>
                </a:lnTo>
                <a:lnTo>
                  <a:pt x="0" y="298703"/>
                </a:lnTo>
                <a:lnTo>
                  <a:pt x="2492" y="320949"/>
                </a:lnTo>
                <a:lnTo>
                  <a:pt x="21907" y="364073"/>
                </a:lnTo>
                <a:lnTo>
                  <a:pt x="59387" y="404986"/>
                </a:lnTo>
                <a:lnTo>
                  <a:pt x="113523" y="443218"/>
                </a:lnTo>
                <a:lnTo>
                  <a:pt x="182907" y="478305"/>
                </a:lnTo>
                <a:lnTo>
                  <a:pt x="222877" y="494522"/>
                </a:lnTo>
                <a:lnTo>
                  <a:pt x="266131" y="509777"/>
                </a:lnTo>
                <a:lnTo>
                  <a:pt x="312493" y="524013"/>
                </a:lnTo>
                <a:lnTo>
                  <a:pt x="361786" y="537169"/>
                </a:lnTo>
                <a:lnTo>
                  <a:pt x="413836" y="549189"/>
                </a:lnTo>
                <a:lnTo>
                  <a:pt x="468465" y="560013"/>
                </a:lnTo>
                <a:lnTo>
                  <a:pt x="525497" y="569584"/>
                </a:lnTo>
                <a:lnTo>
                  <a:pt x="584757" y="577842"/>
                </a:lnTo>
                <a:lnTo>
                  <a:pt x="646069" y="584730"/>
                </a:lnTo>
                <a:lnTo>
                  <a:pt x="709256" y="590189"/>
                </a:lnTo>
                <a:lnTo>
                  <a:pt x="774142" y="594160"/>
                </a:lnTo>
                <a:lnTo>
                  <a:pt x="840552" y="596586"/>
                </a:lnTo>
                <a:lnTo>
                  <a:pt x="908310" y="597407"/>
                </a:lnTo>
                <a:lnTo>
                  <a:pt x="976067" y="596586"/>
                </a:lnTo>
                <a:lnTo>
                  <a:pt x="1042477" y="594160"/>
                </a:lnTo>
                <a:lnTo>
                  <a:pt x="1107363" y="590189"/>
                </a:lnTo>
                <a:lnTo>
                  <a:pt x="1170550" y="584730"/>
                </a:lnTo>
                <a:lnTo>
                  <a:pt x="1231861" y="577842"/>
                </a:lnTo>
                <a:lnTo>
                  <a:pt x="1291121" y="569584"/>
                </a:lnTo>
                <a:lnTo>
                  <a:pt x="1348153" y="560013"/>
                </a:lnTo>
                <a:lnTo>
                  <a:pt x="1402782" y="549189"/>
                </a:lnTo>
                <a:lnTo>
                  <a:pt x="1454831" y="537169"/>
                </a:lnTo>
                <a:lnTo>
                  <a:pt x="1504124" y="524013"/>
                </a:lnTo>
                <a:lnTo>
                  <a:pt x="1550485" y="509777"/>
                </a:lnTo>
                <a:lnTo>
                  <a:pt x="1593739" y="494522"/>
                </a:lnTo>
                <a:lnTo>
                  <a:pt x="1633708" y="478305"/>
                </a:lnTo>
                <a:lnTo>
                  <a:pt x="1670218" y="461184"/>
                </a:lnTo>
                <a:lnTo>
                  <a:pt x="1732154" y="424466"/>
                </a:lnTo>
                <a:lnTo>
                  <a:pt x="1778137" y="384835"/>
                </a:lnTo>
                <a:lnTo>
                  <a:pt x="1806760" y="342759"/>
                </a:lnTo>
                <a:lnTo>
                  <a:pt x="1816614" y="298703"/>
                </a:lnTo>
                <a:lnTo>
                  <a:pt x="1814121" y="276458"/>
                </a:lnTo>
                <a:lnTo>
                  <a:pt x="1794706" y="233334"/>
                </a:lnTo>
                <a:lnTo>
                  <a:pt x="1757227" y="192421"/>
                </a:lnTo>
                <a:lnTo>
                  <a:pt x="1703092" y="154189"/>
                </a:lnTo>
                <a:lnTo>
                  <a:pt x="1633708" y="119102"/>
                </a:lnTo>
                <a:lnTo>
                  <a:pt x="1593739" y="102885"/>
                </a:lnTo>
                <a:lnTo>
                  <a:pt x="1550485" y="87629"/>
                </a:lnTo>
                <a:lnTo>
                  <a:pt x="1504124" y="73394"/>
                </a:lnTo>
                <a:lnTo>
                  <a:pt x="1454831" y="60238"/>
                </a:lnTo>
                <a:lnTo>
                  <a:pt x="1402782" y="48218"/>
                </a:lnTo>
                <a:lnTo>
                  <a:pt x="1348153" y="37394"/>
                </a:lnTo>
                <a:lnTo>
                  <a:pt x="1291121" y="27823"/>
                </a:lnTo>
                <a:lnTo>
                  <a:pt x="1231861" y="19565"/>
                </a:lnTo>
                <a:lnTo>
                  <a:pt x="1170550" y="12677"/>
                </a:lnTo>
                <a:lnTo>
                  <a:pt x="1107363" y="7218"/>
                </a:lnTo>
                <a:lnTo>
                  <a:pt x="1042477" y="3247"/>
                </a:lnTo>
                <a:lnTo>
                  <a:pt x="976067" y="821"/>
                </a:lnTo>
                <a:lnTo>
                  <a:pt x="908310" y="0"/>
                </a:lnTo>
                <a:close/>
              </a:path>
            </a:pathLst>
          </a:custGeom>
          <a:ln w="12699">
            <a:solidFill>
              <a:srgbClr val="CC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1291843" y="5879081"/>
            <a:ext cx="16109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600" b="1" spc="-750" baseline="-13888" dirty="0">
                <a:solidFill>
                  <a:srgbClr val="FF00FF"/>
                </a:solidFill>
                <a:latin typeface="Arial"/>
                <a:cs typeface="Arial"/>
              </a:rPr>
              <a:t>t</a:t>
            </a:r>
            <a:r>
              <a:rPr sz="2400" b="1" spc="-5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600" b="1" spc="-750" baseline="-13888" dirty="0">
                <a:solidFill>
                  <a:srgbClr val="FF00FF"/>
                </a:solidFill>
                <a:latin typeface="Arial"/>
                <a:cs typeface="Arial"/>
              </a:rPr>
              <a:t>e</a:t>
            </a:r>
            <a:r>
              <a:rPr sz="2400" b="1" spc="-5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600" b="1" spc="-750" baseline="-13888" dirty="0">
                <a:solidFill>
                  <a:srgbClr val="FF00FF"/>
                </a:solidFill>
                <a:latin typeface="Arial"/>
                <a:cs typeface="Arial"/>
              </a:rPr>
              <a:t>s</a:t>
            </a:r>
            <a:r>
              <a:rPr sz="2400" b="1" spc="-5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600" b="1" spc="-750" baseline="-13888" dirty="0">
                <a:solidFill>
                  <a:srgbClr val="FF00FF"/>
                </a:solidFill>
                <a:latin typeface="Arial"/>
                <a:cs typeface="Arial"/>
              </a:rPr>
              <a:t>t</a:t>
            </a:r>
            <a:r>
              <a:rPr sz="2400" b="1" spc="-5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600" b="1" spc="-750" baseline="-13888" dirty="0">
                <a:solidFill>
                  <a:srgbClr val="FF00FF"/>
                </a:solidFill>
                <a:latin typeface="Arial"/>
                <a:cs typeface="Arial"/>
              </a:rPr>
              <a:t>s</a:t>
            </a:r>
            <a:r>
              <a:rPr sz="2400" b="1" spc="-50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3600" b="1" spc="-750" baseline="-13888" dirty="0">
                <a:solidFill>
                  <a:srgbClr val="FF00FF"/>
                </a:solidFill>
                <a:latin typeface="Arial"/>
                <a:cs typeface="Arial"/>
              </a:rPr>
              <a:t>u</a:t>
            </a:r>
            <a:r>
              <a:rPr sz="2400" b="1" spc="-5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600" b="1" spc="-750" baseline="-13888" dirty="0">
                <a:solidFill>
                  <a:srgbClr val="FF00FF"/>
                </a:solidFill>
                <a:latin typeface="Arial"/>
                <a:cs typeface="Arial"/>
              </a:rPr>
              <a:t>i</a:t>
            </a:r>
            <a:r>
              <a:rPr sz="2400" b="1" spc="-5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600" b="1" spc="-750" baseline="-13888" dirty="0">
                <a:solidFill>
                  <a:srgbClr val="FF00FF"/>
                </a:solidFill>
                <a:latin typeface="Arial"/>
                <a:cs typeface="Arial"/>
              </a:rPr>
              <a:t>t</a:t>
            </a:r>
            <a:r>
              <a:rPr sz="2400" b="1" spc="-5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600" b="1" spc="-750" baseline="-13888" dirty="0">
                <a:solidFill>
                  <a:srgbClr val="FF00FF"/>
                </a:solidFill>
                <a:latin typeface="Arial"/>
                <a:cs typeface="Arial"/>
              </a:rPr>
              <a:t>e</a:t>
            </a:r>
            <a:r>
              <a:rPr sz="2400" b="1" spc="-5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600" b="1" spc="-750" baseline="-13888" dirty="0">
                <a:solidFill>
                  <a:srgbClr val="FF00FF"/>
                </a:solidFill>
                <a:latin typeface="Arial"/>
                <a:cs typeface="Arial"/>
              </a:rPr>
              <a:t>s</a:t>
            </a:r>
            <a:endParaRPr sz="3600" baseline="-13888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125713" y="6107681"/>
            <a:ext cx="16002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00FF"/>
                </a:solidFill>
                <a:latin typeface="Arial"/>
                <a:cs typeface="Arial"/>
              </a:rPr>
              <a:t>prototypes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7016496" y="6025896"/>
            <a:ext cx="1816735" cy="597535"/>
          </a:xfrm>
          <a:custGeom>
            <a:avLst/>
            <a:gdLst/>
            <a:ahLst/>
            <a:cxnLst/>
            <a:rect l="l" t="t" r="r" b="b"/>
            <a:pathLst>
              <a:path w="1816734" h="597534">
                <a:moveTo>
                  <a:pt x="1816608" y="298704"/>
                </a:moveTo>
                <a:lnTo>
                  <a:pt x="1814115" y="276458"/>
                </a:lnTo>
                <a:lnTo>
                  <a:pt x="1806754" y="254648"/>
                </a:lnTo>
                <a:lnTo>
                  <a:pt x="1778131" y="212572"/>
                </a:lnTo>
                <a:lnTo>
                  <a:pt x="1732147" y="172941"/>
                </a:lnTo>
                <a:lnTo>
                  <a:pt x="1670212" y="136223"/>
                </a:lnTo>
                <a:lnTo>
                  <a:pt x="1633702" y="119102"/>
                </a:lnTo>
                <a:lnTo>
                  <a:pt x="1593733" y="102885"/>
                </a:lnTo>
                <a:lnTo>
                  <a:pt x="1550479" y="87630"/>
                </a:lnTo>
                <a:lnTo>
                  <a:pt x="1504118" y="73394"/>
                </a:lnTo>
                <a:lnTo>
                  <a:pt x="1454825" y="60238"/>
                </a:lnTo>
                <a:lnTo>
                  <a:pt x="1402776" y="48218"/>
                </a:lnTo>
                <a:lnTo>
                  <a:pt x="1348147" y="37394"/>
                </a:lnTo>
                <a:lnTo>
                  <a:pt x="1291115" y="27823"/>
                </a:lnTo>
                <a:lnTo>
                  <a:pt x="1231855" y="19565"/>
                </a:lnTo>
                <a:lnTo>
                  <a:pt x="1170544" y="12677"/>
                </a:lnTo>
                <a:lnTo>
                  <a:pt x="1107357" y="7218"/>
                </a:lnTo>
                <a:lnTo>
                  <a:pt x="1042470" y="3247"/>
                </a:lnTo>
                <a:lnTo>
                  <a:pt x="976061" y="821"/>
                </a:lnTo>
                <a:lnTo>
                  <a:pt x="908304" y="0"/>
                </a:lnTo>
                <a:lnTo>
                  <a:pt x="840546" y="821"/>
                </a:lnTo>
                <a:lnTo>
                  <a:pt x="774137" y="3247"/>
                </a:lnTo>
                <a:lnTo>
                  <a:pt x="709250" y="7218"/>
                </a:lnTo>
                <a:lnTo>
                  <a:pt x="646063" y="12677"/>
                </a:lnTo>
                <a:lnTo>
                  <a:pt x="584752" y="19565"/>
                </a:lnTo>
                <a:lnTo>
                  <a:pt x="525492" y="27823"/>
                </a:lnTo>
                <a:lnTo>
                  <a:pt x="468460" y="37394"/>
                </a:lnTo>
                <a:lnTo>
                  <a:pt x="413831" y="48218"/>
                </a:lnTo>
                <a:lnTo>
                  <a:pt x="361782" y="60238"/>
                </a:lnTo>
                <a:lnTo>
                  <a:pt x="312489" y="73394"/>
                </a:lnTo>
                <a:lnTo>
                  <a:pt x="266128" y="87630"/>
                </a:lnTo>
                <a:lnTo>
                  <a:pt x="222874" y="102885"/>
                </a:lnTo>
                <a:lnTo>
                  <a:pt x="182905" y="119102"/>
                </a:lnTo>
                <a:lnTo>
                  <a:pt x="146395" y="136223"/>
                </a:lnTo>
                <a:lnTo>
                  <a:pt x="84460" y="172941"/>
                </a:lnTo>
                <a:lnTo>
                  <a:pt x="38476" y="212572"/>
                </a:lnTo>
                <a:lnTo>
                  <a:pt x="9853" y="254648"/>
                </a:lnTo>
                <a:lnTo>
                  <a:pt x="0" y="298704"/>
                </a:lnTo>
                <a:lnTo>
                  <a:pt x="2492" y="320949"/>
                </a:lnTo>
                <a:lnTo>
                  <a:pt x="21907" y="364073"/>
                </a:lnTo>
                <a:lnTo>
                  <a:pt x="59386" y="404986"/>
                </a:lnTo>
                <a:lnTo>
                  <a:pt x="113521" y="443218"/>
                </a:lnTo>
                <a:lnTo>
                  <a:pt x="182905" y="478305"/>
                </a:lnTo>
                <a:lnTo>
                  <a:pt x="222874" y="494522"/>
                </a:lnTo>
                <a:lnTo>
                  <a:pt x="266128" y="509778"/>
                </a:lnTo>
                <a:lnTo>
                  <a:pt x="312489" y="524013"/>
                </a:lnTo>
                <a:lnTo>
                  <a:pt x="361782" y="537169"/>
                </a:lnTo>
                <a:lnTo>
                  <a:pt x="413831" y="549189"/>
                </a:lnTo>
                <a:lnTo>
                  <a:pt x="468460" y="560013"/>
                </a:lnTo>
                <a:lnTo>
                  <a:pt x="525492" y="569584"/>
                </a:lnTo>
                <a:lnTo>
                  <a:pt x="584752" y="577842"/>
                </a:lnTo>
                <a:lnTo>
                  <a:pt x="646063" y="584730"/>
                </a:lnTo>
                <a:lnTo>
                  <a:pt x="709250" y="590189"/>
                </a:lnTo>
                <a:lnTo>
                  <a:pt x="774137" y="594160"/>
                </a:lnTo>
                <a:lnTo>
                  <a:pt x="840546" y="596586"/>
                </a:lnTo>
                <a:lnTo>
                  <a:pt x="908304" y="597408"/>
                </a:lnTo>
                <a:lnTo>
                  <a:pt x="976061" y="596586"/>
                </a:lnTo>
                <a:lnTo>
                  <a:pt x="1042470" y="594160"/>
                </a:lnTo>
                <a:lnTo>
                  <a:pt x="1107357" y="590189"/>
                </a:lnTo>
                <a:lnTo>
                  <a:pt x="1170544" y="584730"/>
                </a:lnTo>
                <a:lnTo>
                  <a:pt x="1231855" y="577842"/>
                </a:lnTo>
                <a:lnTo>
                  <a:pt x="1291115" y="569584"/>
                </a:lnTo>
                <a:lnTo>
                  <a:pt x="1348147" y="560013"/>
                </a:lnTo>
                <a:lnTo>
                  <a:pt x="1402776" y="549189"/>
                </a:lnTo>
                <a:lnTo>
                  <a:pt x="1454825" y="537169"/>
                </a:lnTo>
                <a:lnTo>
                  <a:pt x="1504118" y="524013"/>
                </a:lnTo>
                <a:lnTo>
                  <a:pt x="1550479" y="509778"/>
                </a:lnTo>
                <a:lnTo>
                  <a:pt x="1593733" y="494522"/>
                </a:lnTo>
                <a:lnTo>
                  <a:pt x="1633702" y="478305"/>
                </a:lnTo>
                <a:lnTo>
                  <a:pt x="1670212" y="461184"/>
                </a:lnTo>
                <a:lnTo>
                  <a:pt x="1732147" y="424466"/>
                </a:lnTo>
                <a:lnTo>
                  <a:pt x="1778131" y="384835"/>
                </a:lnTo>
                <a:lnTo>
                  <a:pt x="1806754" y="342759"/>
                </a:lnTo>
                <a:lnTo>
                  <a:pt x="1814115" y="320949"/>
                </a:lnTo>
                <a:lnTo>
                  <a:pt x="1816608" y="298704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940296" y="5949696"/>
            <a:ext cx="1816735" cy="597535"/>
          </a:xfrm>
          <a:custGeom>
            <a:avLst/>
            <a:gdLst/>
            <a:ahLst/>
            <a:cxnLst/>
            <a:rect l="l" t="t" r="r" b="b"/>
            <a:pathLst>
              <a:path w="1816734" h="597534">
                <a:moveTo>
                  <a:pt x="1816608" y="298704"/>
                </a:moveTo>
                <a:lnTo>
                  <a:pt x="1814115" y="276458"/>
                </a:lnTo>
                <a:lnTo>
                  <a:pt x="1806754" y="254648"/>
                </a:lnTo>
                <a:lnTo>
                  <a:pt x="1778131" y="212572"/>
                </a:lnTo>
                <a:lnTo>
                  <a:pt x="1732147" y="172941"/>
                </a:lnTo>
                <a:lnTo>
                  <a:pt x="1670212" y="136223"/>
                </a:lnTo>
                <a:lnTo>
                  <a:pt x="1633702" y="119102"/>
                </a:lnTo>
                <a:lnTo>
                  <a:pt x="1593733" y="102885"/>
                </a:lnTo>
                <a:lnTo>
                  <a:pt x="1550479" y="87630"/>
                </a:lnTo>
                <a:lnTo>
                  <a:pt x="1504118" y="73394"/>
                </a:lnTo>
                <a:lnTo>
                  <a:pt x="1454825" y="60238"/>
                </a:lnTo>
                <a:lnTo>
                  <a:pt x="1402776" y="48218"/>
                </a:lnTo>
                <a:lnTo>
                  <a:pt x="1348147" y="37394"/>
                </a:lnTo>
                <a:lnTo>
                  <a:pt x="1291115" y="27823"/>
                </a:lnTo>
                <a:lnTo>
                  <a:pt x="1231855" y="19565"/>
                </a:lnTo>
                <a:lnTo>
                  <a:pt x="1170544" y="12677"/>
                </a:lnTo>
                <a:lnTo>
                  <a:pt x="1107357" y="7218"/>
                </a:lnTo>
                <a:lnTo>
                  <a:pt x="1042470" y="3247"/>
                </a:lnTo>
                <a:lnTo>
                  <a:pt x="976061" y="821"/>
                </a:lnTo>
                <a:lnTo>
                  <a:pt x="908304" y="0"/>
                </a:lnTo>
                <a:lnTo>
                  <a:pt x="840546" y="821"/>
                </a:lnTo>
                <a:lnTo>
                  <a:pt x="774137" y="3247"/>
                </a:lnTo>
                <a:lnTo>
                  <a:pt x="709250" y="7218"/>
                </a:lnTo>
                <a:lnTo>
                  <a:pt x="646063" y="12677"/>
                </a:lnTo>
                <a:lnTo>
                  <a:pt x="584752" y="19565"/>
                </a:lnTo>
                <a:lnTo>
                  <a:pt x="525492" y="27823"/>
                </a:lnTo>
                <a:lnTo>
                  <a:pt x="468460" y="37394"/>
                </a:lnTo>
                <a:lnTo>
                  <a:pt x="413831" y="48218"/>
                </a:lnTo>
                <a:lnTo>
                  <a:pt x="361782" y="60238"/>
                </a:lnTo>
                <a:lnTo>
                  <a:pt x="312489" y="73394"/>
                </a:lnTo>
                <a:lnTo>
                  <a:pt x="266128" y="87630"/>
                </a:lnTo>
                <a:lnTo>
                  <a:pt x="222874" y="102885"/>
                </a:lnTo>
                <a:lnTo>
                  <a:pt x="182905" y="119102"/>
                </a:lnTo>
                <a:lnTo>
                  <a:pt x="146395" y="136223"/>
                </a:lnTo>
                <a:lnTo>
                  <a:pt x="84460" y="172941"/>
                </a:lnTo>
                <a:lnTo>
                  <a:pt x="38476" y="212572"/>
                </a:lnTo>
                <a:lnTo>
                  <a:pt x="9853" y="254648"/>
                </a:lnTo>
                <a:lnTo>
                  <a:pt x="0" y="298704"/>
                </a:lnTo>
                <a:lnTo>
                  <a:pt x="2492" y="320949"/>
                </a:lnTo>
                <a:lnTo>
                  <a:pt x="21907" y="364073"/>
                </a:lnTo>
                <a:lnTo>
                  <a:pt x="59386" y="404986"/>
                </a:lnTo>
                <a:lnTo>
                  <a:pt x="113521" y="443218"/>
                </a:lnTo>
                <a:lnTo>
                  <a:pt x="182905" y="478305"/>
                </a:lnTo>
                <a:lnTo>
                  <a:pt x="222874" y="494522"/>
                </a:lnTo>
                <a:lnTo>
                  <a:pt x="266128" y="509778"/>
                </a:lnTo>
                <a:lnTo>
                  <a:pt x="312489" y="524013"/>
                </a:lnTo>
                <a:lnTo>
                  <a:pt x="361782" y="537169"/>
                </a:lnTo>
                <a:lnTo>
                  <a:pt x="413831" y="549189"/>
                </a:lnTo>
                <a:lnTo>
                  <a:pt x="468460" y="560013"/>
                </a:lnTo>
                <a:lnTo>
                  <a:pt x="525492" y="569584"/>
                </a:lnTo>
                <a:lnTo>
                  <a:pt x="584752" y="577842"/>
                </a:lnTo>
                <a:lnTo>
                  <a:pt x="646063" y="584730"/>
                </a:lnTo>
                <a:lnTo>
                  <a:pt x="709250" y="590189"/>
                </a:lnTo>
                <a:lnTo>
                  <a:pt x="774137" y="594160"/>
                </a:lnTo>
                <a:lnTo>
                  <a:pt x="840546" y="596586"/>
                </a:lnTo>
                <a:lnTo>
                  <a:pt x="908304" y="597408"/>
                </a:lnTo>
                <a:lnTo>
                  <a:pt x="976061" y="596586"/>
                </a:lnTo>
                <a:lnTo>
                  <a:pt x="1042470" y="594160"/>
                </a:lnTo>
                <a:lnTo>
                  <a:pt x="1107357" y="590189"/>
                </a:lnTo>
                <a:lnTo>
                  <a:pt x="1170544" y="584730"/>
                </a:lnTo>
                <a:lnTo>
                  <a:pt x="1231855" y="577842"/>
                </a:lnTo>
                <a:lnTo>
                  <a:pt x="1291115" y="569584"/>
                </a:lnTo>
                <a:lnTo>
                  <a:pt x="1348147" y="560013"/>
                </a:lnTo>
                <a:lnTo>
                  <a:pt x="1402776" y="549189"/>
                </a:lnTo>
                <a:lnTo>
                  <a:pt x="1454825" y="537169"/>
                </a:lnTo>
                <a:lnTo>
                  <a:pt x="1504118" y="524013"/>
                </a:lnTo>
                <a:lnTo>
                  <a:pt x="1550479" y="509778"/>
                </a:lnTo>
                <a:lnTo>
                  <a:pt x="1593733" y="494522"/>
                </a:lnTo>
                <a:lnTo>
                  <a:pt x="1633702" y="478305"/>
                </a:lnTo>
                <a:lnTo>
                  <a:pt x="1670212" y="461184"/>
                </a:lnTo>
                <a:lnTo>
                  <a:pt x="1732147" y="424466"/>
                </a:lnTo>
                <a:lnTo>
                  <a:pt x="1778131" y="384835"/>
                </a:lnTo>
                <a:lnTo>
                  <a:pt x="1806754" y="342759"/>
                </a:lnTo>
                <a:lnTo>
                  <a:pt x="1814115" y="320949"/>
                </a:lnTo>
                <a:lnTo>
                  <a:pt x="1816608" y="298704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940295" y="5949695"/>
            <a:ext cx="1816735" cy="597535"/>
          </a:xfrm>
          <a:custGeom>
            <a:avLst/>
            <a:gdLst/>
            <a:ahLst/>
            <a:cxnLst/>
            <a:rect l="l" t="t" r="r" b="b"/>
            <a:pathLst>
              <a:path w="1816734" h="597534">
                <a:moveTo>
                  <a:pt x="908303" y="0"/>
                </a:moveTo>
                <a:lnTo>
                  <a:pt x="840546" y="821"/>
                </a:lnTo>
                <a:lnTo>
                  <a:pt x="774137" y="3247"/>
                </a:lnTo>
                <a:lnTo>
                  <a:pt x="709250" y="7218"/>
                </a:lnTo>
                <a:lnTo>
                  <a:pt x="646063" y="12677"/>
                </a:lnTo>
                <a:lnTo>
                  <a:pt x="584752" y="19565"/>
                </a:lnTo>
                <a:lnTo>
                  <a:pt x="525492" y="27823"/>
                </a:lnTo>
                <a:lnTo>
                  <a:pt x="468460" y="37394"/>
                </a:lnTo>
                <a:lnTo>
                  <a:pt x="413831" y="48218"/>
                </a:lnTo>
                <a:lnTo>
                  <a:pt x="361782" y="60238"/>
                </a:lnTo>
                <a:lnTo>
                  <a:pt x="312489" y="73394"/>
                </a:lnTo>
                <a:lnTo>
                  <a:pt x="266128" y="87629"/>
                </a:lnTo>
                <a:lnTo>
                  <a:pt x="222874" y="102885"/>
                </a:lnTo>
                <a:lnTo>
                  <a:pt x="182905" y="119102"/>
                </a:lnTo>
                <a:lnTo>
                  <a:pt x="146395" y="136223"/>
                </a:lnTo>
                <a:lnTo>
                  <a:pt x="84460" y="172941"/>
                </a:lnTo>
                <a:lnTo>
                  <a:pt x="38476" y="212572"/>
                </a:lnTo>
                <a:lnTo>
                  <a:pt x="9853" y="254648"/>
                </a:lnTo>
                <a:lnTo>
                  <a:pt x="0" y="298703"/>
                </a:lnTo>
                <a:lnTo>
                  <a:pt x="2492" y="320949"/>
                </a:lnTo>
                <a:lnTo>
                  <a:pt x="21907" y="364073"/>
                </a:lnTo>
                <a:lnTo>
                  <a:pt x="59386" y="404986"/>
                </a:lnTo>
                <a:lnTo>
                  <a:pt x="113521" y="443218"/>
                </a:lnTo>
                <a:lnTo>
                  <a:pt x="182905" y="478305"/>
                </a:lnTo>
                <a:lnTo>
                  <a:pt x="222874" y="494522"/>
                </a:lnTo>
                <a:lnTo>
                  <a:pt x="266128" y="509777"/>
                </a:lnTo>
                <a:lnTo>
                  <a:pt x="312489" y="524013"/>
                </a:lnTo>
                <a:lnTo>
                  <a:pt x="361782" y="537169"/>
                </a:lnTo>
                <a:lnTo>
                  <a:pt x="413831" y="549189"/>
                </a:lnTo>
                <a:lnTo>
                  <a:pt x="468460" y="560013"/>
                </a:lnTo>
                <a:lnTo>
                  <a:pt x="525492" y="569584"/>
                </a:lnTo>
                <a:lnTo>
                  <a:pt x="584752" y="577842"/>
                </a:lnTo>
                <a:lnTo>
                  <a:pt x="646063" y="584730"/>
                </a:lnTo>
                <a:lnTo>
                  <a:pt x="709250" y="590189"/>
                </a:lnTo>
                <a:lnTo>
                  <a:pt x="774137" y="594160"/>
                </a:lnTo>
                <a:lnTo>
                  <a:pt x="840546" y="596586"/>
                </a:lnTo>
                <a:lnTo>
                  <a:pt x="908303" y="597407"/>
                </a:lnTo>
                <a:lnTo>
                  <a:pt x="976061" y="596586"/>
                </a:lnTo>
                <a:lnTo>
                  <a:pt x="1042470" y="594160"/>
                </a:lnTo>
                <a:lnTo>
                  <a:pt x="1107357" y="590189"/>
                </a:lnTo>
                <a:lnTo>
                  <a:pt x="1170544" y="584730"/>
                </a:lnTo>
                <a:lnTo>
                  <a:pt x="1231855" y="577842"/>
                </a:lnTo>
                <a:lnTo>
                  <a:pt x="1291115" y="569584"/>
                </a:lnTo>
                <a:lnTo>
                  <a:pt x="1348147" y="560013"/>
                </a:lnTo>
                <a:lnTo>
                  <a:pt x="1402776" y="549189"/>
                </a:lnTo>
                <a:lnTo>
                  <a:pt x="1454824" y="537169"/>
                </a:lnTo>
                <a:lnTo>
                  <a:pt x="1504118" y="524013"/>
                </a:lnTo>
                <a:lnTo>
                  <a:pt x="1550479" y="509777"/>
                </a:lnTo>
                <a:lnTo>
                  <a:pt x="1593732" y="494522"/>
                </a:lnTo>
                <a:lnTo>
                  <a:pt x="1633702" y="478305"/>
                </a:lnTo>
                <a:lnTo>
                  <a:pt x="1670212" y="461184"/>
                </a:lnTo>
                <a:lnTo>
                  <a:pt x="1732147" y="424466"/>
                </a:lnTo>
                <a:lnTo>
                  <a:pt x="1778131" y="384835"/>
                </a:lnTo>
                <a:lnTo>
                  <a:pt x="1806754" y="342759"/>
                </a:lnTo>
                <a:lnTo>
                  <a:pt x="1816607" y="298703"/>
                </a:lnTo>
                <a:lnTo>
                  <a:pt x="1814115" y="276458"/>
                </a:lnTo>
                <a:lnTo>
                  <a:pt x="1794700" y="233334"/>
                </a:lnTo>
                <a:lnTo>
                  <a:pt x="1757221" y="192421"/>
                </a:lnTo>
                <a:lnTo>
                  <a:pt x="1703086" y="154189"/>
                </a:lnTo>
                <a:lnTo>
                  <a:pt x="1633702" y="119102"/>
                </a:lnTo>
                <a:lnTo>
                  <a:pt x="1593732" y="102885"/>
                </a:lnTo>
                <a:lnTo>
                  <a:pt x="1550479" y="87629"/>
                </a:lnTo>
                <a:lnTo>
                  <a:pt x="1504118" y="73394"/>
                </a:lnTo>
                <a:lnTo>
                  <a:pt x="1454824" y="60238"/>
                </a:lnTo>
                <a:lnTo>
                  <a:pt x="1402776" y="48218"/>
                </a:lnTo>
                <a:lnTo>
                  <a:pt x="1348147" y="37394"/>
                </a:lnTo>
                <a:lnTo>
                  <a:pt x="1291115" y="27823"/>
                </a:lnTo>
                <a:lnTo>
                  <a:pt x="1231855" y="19565"/>
                </a:lnTo>
                <a:lnTo>
                  <a:pt x="1170544" y="12677"/>
                </a:lnTo>
                <a:lnTo>
                  <a:pt x="1107357" y="7218"/>
                </a:lnTo>
                <a:lnTo>
                  <a:pt x="1042470" y="3247"/>
                </a:lnTo>
                <a:lnTo>
                  <a:pt x="976061" y="821"/>
                </a:lnTo>
                <a:lnTo>
                  <a:pt x="908303" y="0"/>
                </a:lnTo>
                <a:close/>
              </a:path>
            </a:pathLst>
          </a:custGeom>
          <a:ln w="12699">
            <a:solidFill>
              <a:srgbClr val="CC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7049513" y="6031481"/>
            <a:ext cx="16002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prototypes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5949696" y="4959096"/>
            <a:ext cx="1816735" cy="597535"/>
          </a:xfrm>
          <a:custGeom>
            <a:avLst/>
            <a:gdLst/>
            <a:ahLst/>
            <a:cxnLst/>
            <a:rect l="l" t="t" r="r" b="b"/>
            <a:pathLst>
              <a:path w="1816734" h="597535">
                <a:moveTo>
                  <a:pt x="1816608" y="298704"/>
                </a:moveTo>
                <a:lnTo>
                  <a:pt x="1814115" y="276458"/>
                </a:lnTo>
                <a:lnTo>
                  <a:pt x="1806754" y="254648"/>
                </a:lnTo>
                <a:lnTo>
                  <a:pt x="1778131" y="212572"/>
                </a:lnTo>
                <a:lnTo>
                  <a:pt x="1732147" y="172941"/>
                </a:lnTo>
                <a:lnTo>
                  <a:pt x="1670212" y="136223"/>
                </a:lnTo>
                <a:lnTo>
                  <a:pt x="1633702" y="119102"/>
                </a:lnTo>
                <a:lnTo>
                  <a:pt x="1593733" y="102885"/>
                </a:lnTo>
                <a:lnTo>
                  <a:pt x="1550479" y="87630"/>
                </a:lnTo>
                <a:lnTo>
                  <a:pt x="1504118" y="73394"/>
                </a:lnTo>
                <a:lnTo>
                  <a:pt x="1454825" y="60238"/>
                </a:lnTo>
                <a:lnTo>
                  <a:pt x="1402776" y="48218"/>
                </a:lnTo>
                <a:lnTo>
                  <a:pt x="1348147" y="37394"/>
                </a:lnTo>
                <a:lnTo>
                  <a:pt x="1291115" y="27823"/>
                </a:lnTo>
                <a:lnTo>
                  <a:pt x="1231855" y="19565"/>
                </a:lnTo>
                <a:lnTo>
                  <a:pt x="1170544" y="12677"/>
                </a:lnTo>
                <a:lnTo>
                  <a:pt x="1107357" y="7218"/>
                </a:lnTo>
                <a:lnTo>
                  <a:pt x="1042470" y="3247"/>
                </a:lnTo>
                <a:lnTo>
                  <a:pt x="976061" y="821"/>
                </a:lnTo>
                <a:lnTo>
                  <a:pt x="908304" y="0"/>
                </a:lnTo>
                <a:lnTo>
                  <a:pt x="840546" y="821"/>
                </a:lnTo>
                <a:lnTo>
                  <a:pt x="774137" y="3247"/>
                </a:lnTo>
                <a:lnTo>
                  <a:pt x="709250" y="7218"/>
                </a:lnTo>
                <a:lnTo>
                  <a:pt x="646063" y="12677"/>
                </a:lnTo>
                <a:lnTo>
                  <a:pt x="584752" y="19565"/>
                </a:lnTo>
                <a:lnTo>
                  <a:pt x="525492" y="27823"/>
                </a:lnTo>
                <a:lnTo>
                  <a:pt x="468460" y="37394"/>
                </a:lnTo>
                <a:lnTo>
                  <a:pt x="413831" y="48218"/>
                </a:lnTo>
                <a:lnTo>
                  <a:pt x="361782" y="60238"/>
                </a:lnTo>
                <a:lnTo>
                  <a:pt x="312489" y="73394"/>
                </a:lnTo>
                <a:lnTo>
                  <a:pt x="266128" y="87630"/>
                </a:lnTo>
                <a:lnTo>
                  <a:pt x="222874" y="102885"/>
                </a:lnTo>
                <a:lnTo>
                  <a:pt x="182905" y="119102"/>
                </a:lnTo>
                <a:lnTo>
                  <a:pt x="146395" y="136223"/>
                </a:lnTo>
                <a:lnTo>
                  <a:pt x="84460" y="172941"/>
                </a:lnTo>
                <a:lnTo>
                  <a:pt x="38476" y="212572"/>
                </a:lnTo>
                <a:lnTo>
                  <a:pt x="9853" y="254648"/>
                </a:lnTo>
                <a:lnTo>
                  <a:pt x="0" y="298704"/>
                </a:lnTo>
                <a:lnTo>
                  <a:pt x="2492" y="320949"/>
                </a:lnTo>
                <a:lnTo>
                  <a:pt x="21907" y="364073"/>
                </a:lnTo>
                <a:lnTo>
                  <a:pt x="59386" y="404986"/>
                </a:lnTo>
                <a:lnTo>
                  <a:pt x="113521" y="443218"/>
                </a:lnTo>
                <a:lnTo>
                  <a:pt x="182905" y="478305"/>
                </a:lnTo>
                <a:lnTo>
                  <a:pt x="222874" y="494522"/>
                </a:lnTo>
                <a:lnTo>
                  <a:pt x="266128" y="509778"/>
                </a:lnTo>
                <a:lnTo>
                  <a:pt x="312489" y="524013"/>
                </a:lnTo>
                <a:lnTo>
                  <a:pt x="361782" y="537169"/>
                </a:lnTo>
                <a:lnTo>
                  <a:pt x="413831" y="549189"/>
                </a:lnTo>
                <a:lnTo>
                  <a:pt x="468460" y="560013"/>
                </a:lnTo>
                <a:lnTo>
                  <a:pt x="525492" y="569584"/>
                </a:lnTo>
                <a:lnTo>
                  <a:pt x="584752" y="577842"/>
                </a:lnTo>
                <a:lnTo>
                  <a:pt x="646063" y="584730"/>
                </a:lnTo>
                <a:lnTo>
                  <a:pt x="709250" y="590189"/>
                </a:lnTo>
                <a:lnTo>
                  <a:pt x="774137" y="594160"/>
                </a:lnTo>
                <a:lnTo>
                  <a:pt x="840546" y="596586"/>
                </a:lnTo>
                <a:lnTo>
                  <a:pt x="908304" y="597408"/>
                </a:lnTo>
                <a:lnTo>
                  <a:pt x="976061" y="596586"/>
                </a:lnTo>
                <a:lnTo>
                  <a:pt x="1042470" y="594160"/>
                </a:lnTo>
                <a:lnTo>
                  <a:pt x="1107357" y="590189"/>
                </a:lnTo>
                <a:lnTo>
                  <a:pt x="1170544" y="584730"/>
                </a:lnTo>
                <a:lnTo>
                  <a:pt x="1231855" y="577842"/>
                </a:lnTo>
                <a:lnTo>
                  <a:pt x="1291115" y="569584"/>
                </a:lnTo>
                <a:lnTo>
                  <a:pt x="1348147" y="560013"/>
                </a:lnTo>
                <a:lnTo>
                  <a:pt x="1402776" y="549189"/>
                </a:lnTo>
                <a:lnTo>
                  <a:pt x="1454825" y="537169"/>
                </a:lnTo>
                <a:lnTo>
                  <a:pt x="1504118" y="524013"/>
                </a:lnTo>
                <a:lnTo>
                  <a:pt x="1550479" y="509778"/>
                </a:lnTo>
                <a:lnTo>
                  <a:pt x="1593733" y="494522"/>
                </a:lnTo>
                <a:lnTo>
                  <a:pt x="1633702" y="478305"/>
                </a:lnTo>
                <a:lnTo>
                  <a:pt x="1670212" y="461184"/>
                </a:lnTo>
                <a:lnTo>
                  <a:pt x="1732147" y="424466"/>
                </a:lnTo>
                <a:lnTo>
                  <a:pt x="1778131" y="384835"/>
                </a:lnTo>
                <a:lnTo>
                  <a:pt x="1806754" y="342759"/>
                </a:lnTo>
                <a:lnTo>
                  <a:pt x="1814115" y="320949"/>
                </a:lnTo>
                <a:lnTo>
                  <a:pt x="1816608" y="298704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873496" y="4882896"/>
            <a:ext cx="1816735" cy="597535"/>
          </a:xfrm>
          <a:custGeom>
            <a:avLst/>
            <a:gdLst/>
            <a:ahLst/>
            <a:cxnLst/>
            <a:rect l="l" t="t" r="r" b="b"/>
            <a:pathLst>
              <a:path w="1816734" h="597535">
                <a:moveTo>
                  <a:pt x="1816608" y="298704"/>
                </a:moveTo>
                <a:lnTo>
                  <a:pt x="1814115" y="276458"/>
                </a:lnTo>
                <a:lnTo>
                  <a:pt x="1806754" y="254648"/>
                </a:lnTo>
                <a:lnTo>
                  <a:pt x="1778131" y="212572"/>
                </a:lnTo>
                <a:lnTo>
                  <a:pt x="1732147" y="172941"/>
                </a:lnTo>
                <a:lnTo>
                  <a:pt x="1670212" y="136223"/>
                </a:lnTo>
                <a:lnTo>
                  <a:pt x="1633702" y="119102"/>
                </a:lnTo>
                <a:lnTo>
                  <a:pt x="1593733" y="102885"/>
                </a:lnTo>
                <a:lnTo>
                  <a:pt x="1550479" y="87630"/>
                </a:lnTo>
                <a:lnTo>
                  <a:pt x="1504118" y="73394"/>
                </a:lnTo>
                <a:lnTo>
                  <a:pt x="1454825" y="60238"/>
                </a:lnTo>
                <a:lnTo>
                  <a:pt x="1402776" y="48218"/>
                </a:lnTo>
                <a:lnTo>
                  <a:pt x="1348147" y="37394"/>
                </a:lnTo>
                <a:lnTo>
                  <a:pt x="1291115" y="27823"/>
                </a:lnTo>
                <a:lnTo>
                  <a:pt x="1231855" y="19565"/>
                </a:lnTo>
                <a:lnTo>
                  <a:pt x="1170544" y="12677"/>
                </a:lnTo>
                <a:lnTo>
                  <a:pt x="1107357" y="7218"/>
                </a:lnTo>
                <a:lnTo>
                  <a:pt x="1042470" y="3247"/>
                </a:lnTo>
                <a:lnTo>
                  <a:pt x="976061" y="821"/>
                </a:lnTo>
                <a:lnTo>
                  <a:pt x="908304" y="0"/>
                </a:lnTo>
                <a:lnTo>
                  <a:pt x="840546" y="821"/>
                </a:lnTo>
                <a:lnTo>
                  <a:pt x="774137" y="3247"/>
                </a:lnTo>
                <a:lnTo>
                  <a:pt x="709250" y="7218"/>
                </a:lnTo>
                <a:lnTo>
                  <a:pt x="646063" y="12677"/>
                </a:lnTo>
                <a:lnTo>
                  <a:pt x="584752" y="19565"/>
                </a:lnTo>
                <a:lnTo>
                  <a:pt x="525492" y="27823"/>
                </a:lnTo>
                <a:lnTo>
                  <a:pt x="468460" y="37394"/>
                </a:lnTo>
                <a:lnTo>
                  <a:pt x="413831" y="48218"/>
                </a:lnTo>
                <a:lnTo>
                  <a:pt x="361782" y="60238"/>
                </a:lnTo>
                <a:lnTo>
                  <a:pt x="312489" y="73394"/>
                </a:lnTo>
                <a:lnTo>
                  <a:pt x="266128" y="87630"/>
                </a:lnTo>
                <a:lnTo>
                  <a:pt x="222874" y="102885"/>
                </a:lnTo>
                <a:lnTo>
                  <a:pt x="182905" y="119102"/>
                </a:lnTo>
                <a:lnTo>
                  <a:pt x="146395" y="136223"/>
                </a:lnTo>
                <a:lnTo>
                  <a:pt x="84460" y="172941"/>
                </a:lnTo>
                <a:lnTo>
                  <a:pt x="38476" y="212572"/>
                </a:lnTo>
                <a:lnTo>
                  <a:pt x="9853" y="254648"/>
                </a:lnTo>
                <a:lnTo>
                  <a:pt x="0" y="298704"/>
                </a:lnTo>
                <a:lnTo>
                  <a:pt x="2492" y="320949"/>
                </a:lnTo>
                <a:lnTo>
                  <a:pt x="21907" y="364073"/>
                </a:lnTo>
                <a:lnTo>
                  <a:pt x="59386" y="404986"/>
                </a:lnTo>
                <a:lnTo>
                  <a:pt x="113521" y="443218"/>
                </a:lnTo>
                <a:lnTo>
                  <a:pt x="182905" y="478305"/>
                </a:lnTo>
                <a:lnTo>
                  <a:pt x="222874" y="494522"/>
                </a:lnTo>
                <a:lnTo>
                  <a:pt x="266128" y="509778"/>
                </a:lnTo>
                <a:lnTo>
                  <a:pt x="312489" y="524013"/>
                </a:lnTo>
                <a:lnTo>
                  <a:pt x="361782" y="537169"/>
                </a:lnTo>
                <a:lnTo>
                  <a:pt x="413831" y="549189"/>
                </a:lnTo>
                <a:lnTo>
                  <a:pt x="468460" y="560013"/>
                </a:lnTo>
                <a:lnTo>
                  <a:pt x="525492" y="569584"/>
                </a:lnTo>
                <a:lnTo>
                  <a:pt x="584752" y="577842"/>
                </a:lnTo>
                <a:lnTo>
                  <a:pt x="646063" y="584730"/>
                </a:lnTo>
                <a:lnTo>
                  <a:pt x="709250" y="590189"/>
                </a:lnTo>
                <a:lnTo>
                  <a:pt x="774137" y="594160"/>
                </a:lnTo>
                <a:lnTo>
                  <a:pt x="840546" y="596586"/>
                </a:lnTo>
                <a:lnTo>
                  <a:pt x="908304" y="597408"/>
                </a:lnTo>
                <a:lnTo>
                  <a:pt x="976061" y="596586"/>
                </a:lnTo>
                <a:lnTo>
                  <a:pt x="1042470" y="594160"/>
                </a:lnTo>
                <a:lnTo>
                  <a:pt x="1107357" y="590189"/>
                </a:lnTo>
                <a:lnTo>
                  <a:pt x="1170544" y="584730"/>
                </a:lnTo>
                <a:lnTo>
                  <a:pt x="1231855" y="577842"/>
                </a:lnTo>
                <a:lnTo>
                  <a:pt x="1291115" y="569584"/>
                </a:lnTo>
                <a:lnTo>
                  <a:pt x="1348147" y="560013"/>
                </a:lnTo>
                <a:lnTo>
                  <a:pt x="1402776" y="549189"/>
                </a:lnTo>
                <a:lnTo>
                  <a:pt x="1454825" y="537169"/>
                </a:lnTo>
                <a:lnTo>
                  <a:pt x="1504118" y="524013"/>
                </a:lnTo>
                <a:lnTo>
                  <a:pt x="1550479" y="509778"/>
                </a:lnTo>
                <a:lnTo>
                  <a:pt x="1593733" y="494522"/>
                </a:lnTo>
                <a:lnTo>
                  <a:pt x="1633702" y="478305"/>
                </a:lnTo>
                <a:lnTo>
                  <a:pt x="1670212" y="461184"/>
                </a:lnTo>
                <a:lnTo>
                  <a:pt x="1732147" y="424466"/>
                </a:lnTo>
                <a:lnTo>
                  <a:pt x="1778131" y="384835"/>
                </a:lnTo>
                <a:lnTo>
                  <a:pt x="1806754" y="342759"/>
                </a:lnTo>
                <a:lnTo>
                  <a:pt x="1814115" y="320949"/>
                </a:lnTo>
                <a:lnTo>
                  <a:pt x="1816608" y="298704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873495" y="4882895"/>
            <a:ext cx="1816735" cy="597535"/>
          </a:xfrm>
          <a:custGeom>
            <a:avLst/>
            <a:gdLst/>
            <a:ahLst/>
            <a:cxnLst/>
            <a:rect l="l" t="t" r="r" b="b"/>
            <a:pathLst>
              <a:path w="1816734" h="597535">
                <a:moveTo>
                  <a:pt x="908303" y="0"/>
                </a:moveTo>
                <a:lnTo>
                  <a:pt x="840546" y="821"/>
                </a:lnTo>
                <a:lnTo>
                  <a:pt x="774137" y="3247"/>
                </a:lnTo>
                <a:lnTo>
                  <a:pt x="709250" y="7218"/>
                </a:lnTo>
                <a:lnTo>
                  <a:pt x="646063" y="12677"/>
                </a:lnTo>
                <a:lnTo>
                  <a:pt x="584752" y="19565"/>
                </a:lnTo>
                <a:lnTo>
                  <a:pt x="525492" y="27823"/>
                </a:lnTo>
                <a:lnTo>
                  <a:pt x="468460" y="37394"/>
                </a:lnTo>
                <a:lnTo>
                  <a:pt x="413831" y="48218"/>
                </a:lnTo>
                <a:lnTo>
                  <a:pt x="361782" y="60238"/>
                </a:lnTo>
                <a:lnTo>
                  <a:pt x="312489" y="73394"/>
                </a:lnTo>
                <a:lnTo>
                  <a:pt x="266128" y="87629"/>
                </a:lnTo>
                <a:lnTo>
                  <a:pt x="222874" y="102885"/>
                </a:lnTo>
                <a:lnTo>
                  <a:pt x="182905" y="119102"/>
                </a:lnTo>
                <a:lnTo>
                  <a:pt x="146395" y="136223"/>
                </a:lnTo>
                <a:lnTo>
                  <a:pt x="84460" y="172941"/>
                </a:lnTo>
                <a:lnTo>
                  <a:pt x="38476" y="212572"/>
                </a:lnTo>
                <a:lnTo>
                  <a:pt x="9853" y="254648"/>
                </a:lnTo>
                <a:lnTo>
                  <a:pt x="0" y="298703"/>
                </a:lnTo>
                <a:lnTo>
                  <a:pt x="2492" y="320949"/>
                </a:lnTo>
                <a:lnTo>
                  <a:pt x="21907" y="364073"/>
                </a:lnTo>
                <a:lnTo>
                  <a:pt x="59386" y="404986"/>
                </a:lnTo>
                <a:lnTo>
                  <a:pt x="113521" y="443218"/>
                </a:lnTo>
                <a:lnTo>
                  <a:pt x="182905" y="478305"/>
                </a:lnTo>
                <a:lnTo>
                  <a:pt x="222874" y="494522"/>
                </a:lnTo>
                <a:lnTo>
                  <a:pt x="266128" y="509777"/>
                </a:lnTo>
                <a:lnTo>
                  <a:pt x="312489" y="524013"/>
                </a:lnTo>
                <a:lnTo>
                  <a:pt x="361782" y="537169"/>
                </a:lnTo>
                <a:lnTo>
                  <a:pt x="413831" y="549189"/>
                </a:lnTo>
                <a:lnTo>
                  <a:pt x="468460" y="560013"/>
                </a:lnTo>
                <a:lnTo>
                  <a:pt x="525492" y="569584"/>
                </a:lnTo>
                <a:lnTo>
                  <a:pt x="584752" y="577842"/>
                </a:lnTo>
                <a:lnTo>
                  <a:pt x="646063" y="584730"/>
                </a:lnTo>
                <a:lnTo>
                  <a:pt x="709250" y="590189"/>
                </a:lnTo>
                <a:lnTo>
                  <a:pt x="774137" y="594160"/>
                </a:lnTo>
                <a:lnTo>
                  <a:pt x="840546" y="596586"/>
                </a:lnTo>
                <a:lnTo>
                  <a:pt x="908303" y="597407"/>
                </a:lnTo>
                <a:lnTo>
                  <a:pt x="976061" y="596586"/>
                </a:lnTo>
                <a:lnTo>
                  <a:pt x="1042470" y="594160"/>
                </a:lnTo>
                <a:lnTo>
                  <a:pt x="1107357" y="590189"/>
                </a:lnTo>
                <a:lnTo>
                  <a:pt x="1170544" y="584730"/>
                </a:lnTo>
                <a:lnTo>
                  <a:pt x="1231855" y="577842"/>
                </a:lnTo>
                <a:lnTo>
                  <a:pt x="1291115" y="569584"/>
                </a:lnTo>
                <a:lnTo>
                  <a:pt x="1348147" y="560013"/>
                </a:lnTo>
                <a:lnTo>
                  <a:pt x="1402776" y="549189"/>
                </a:lnTo>
                <a:lnTo>
                  <a:pt x="1454824" y="537169"/>
                </a:lnTo>
                <a:lnTo>
                  <a:pt x="1504118" y="524013"/>
                </a:lnTo>
                <a:lnTo>
                  <a:pt x="1550479" y="509777"/>
                </a:lnTo>
                <a:lnTo>
                  <a:pt x="1593732" y="494522"/>
                </a:lnTo>
                <a:lnTo>
                  <a:pt x="1633702" y="478305"/>
                </a:lnTo>
                <a:lnTo>
                  <a:pt x="1670212" y="461184"/>
                </a:lnTo>
                <a:lnTo>
                  <a:pt x="1732147" y="424466"/>
                </a:lnTo>
                <a:lnTo>
                  <a:pt x="1778131" y="384835"/>
                </a:lnTo>
                <a:lnTo>
                  <a:pt x="1806754" y="342759"/>
                </a:lnTo>
                <a:lnTo>
                  <a:pt x="1816607" y="298703"/>
                </a:lnTo>
                <a:lnTo>
                  <a:pt x="1814115" y="276458"/>
                </a:lnTo>
                <a:lnTo>
                  <a:pt x="1794700" y="233334"/>
                </a:lnTo>
                <a:lnTo>
                  <a:pt x="1757221" y="192421"/>
                </a:lnTo>
                <a:lnTo>
                  <a:pt x="1703086" y="154189"/>
                </a:lnTo>
                <a:lnTo>
                  <a:pt x="1633702" y="119102"/>
                </a:lnTo>
                <a:lnTo>
                  <a:pt x="1593732" y="102885"/>
                </a:lnTo>
                <a:lnTo>
                  <a:pt x="1550479" y="87629"/>
                </a:lnTo>
                <a:lnTo>
                  <a:pt x="1504118" y="73394"/>
                </a:lnTo>
                <a:lnTo>
                  <a:pt x="1454824" y="60238"/>
                </a:lnTo>
                <a:lnTo>
                  <a:pt x="1402776" y="48218"/>
                </a:lnTo>
                <a:lnTo>
                  <a:pt x="1348147" y="37394"/>
                </a:lnTo>
                <a:lnTo>
                  <a:pt x="1291115" y="27823"/>
                </a:lnTo>
                <a:lnTo>
                  <a:pt x="1231855" y="19565"/>
                </a:lnTo>
                <a:lnTo>
                  <a:pt x="1170544" y="12677"/>
                </a:lnTo>
                <a:lnTo>
                  <a:pt x="1107357" y="7218"/>
                </a:lnTo>
                <a:lnTo>
                  <a:pt x="1042470" y="3247"/>
                </a:lnTo>
                <a:lnTo>
                  <a:pt x="976061" y="821"/>
                </a:lnTo>
                <a:lnTo>
                  <a:pt x="908303" y="0"/>
                </a:lnTo>
                <a:close/>
              </a:path>
            </a:pathLst>
          </a:custGeom>
          <a:ln w="12699">
            <a:solidFill>
              <a:srgbClr val="CC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6456677" y="4964681"/>
            <a:ext cx="7283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869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3600" b="1" spc="-907" baseline="-13888" dirty="0">
                <a:solidFill>
                  <a:srgbClr val="FF00FF"/>
                </a:solidFill>
                <a:latin typeface="Arial"/>
                <a:cs typeface="Arial"/>
              </a:rPr>
              <a:t>d</a:t>
            </a:r>
            <a:r>
              <a:rPr sz="2400" b="1" spc="-74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600" b="1" spc="-914" baseline="-13888" dirty="0">
                <a:solidFill>
                  <a:srgbClr val="FF00FF"/>
                </a:solidFill>
                <a:latin typeface="Arial"/>
                <a:cs typeface="Arial"/>
              </a:rPr>
              <a:t>a</a:t>
            </a:r>
            <a:r>
              <a:rPr sz="2400" b="1" spc="-2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600" b="1" spc="-900" baseline="-13888" dirty="0">
                <a:solidFill>
                  <a:srgbClr val="FF00FF"/>
                </a:solidFill>
                <a:latin typeface="Arial"/>
                <a:cs typeface="Arial"/>
              </a:rPr>
              <a:t>t</a:t>
            </a:r>
            <a:r>
              <a:rPr sz="2400" b="1" spc="-74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600" b="1" spc="-7" baseline="-13888" dirty="0">
                <a:solidFill>
                  <a:srgbClr val="FF00FF"/>
                </a:solidFill>
                <a:latin typeface="Arial"/>
                <a:cs typeface="Arial"/>
              </a:rPr>
              <a:t>a</a:t>
            </a:r>
            <a:endParaRPr sz="3600" baseline="-13888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3968496" y="5721096"/>
            <a:ext cx="1892935" cy="749935"/>
          </a:xfrm>
          <a:custGeom>
            <a:avLst/>
            <a:gdLst/>
            <a:ahLst/>
            <a:cxnLst/>
            <a:rect l="l" t="t" r="r" b="b"/>
            <a:pathLst>
              <a:path w="1892935" h="749935">
                <a:moveTo>
                  <a:pt x="1892808" y="374904"/>
                </a:moveTo>
                <a:lnTo>
                  <a:pt x="1883410" y="321818"/>
                </a:lnTo>
                <a:lnTo>
                  <a:pt x="1856072" y="271035"/>
                </a:lnTo>
                <a:lnTo>
                  <a:pt x="1812074" y="223059"/>
                </a:lnTo>
                <a:lnTo>
                  <a:pt x="1752696" y="178397"/>
                </a:lnTo>
                <a:lnTo>
                  <a:pt x="1717640" y="157465"/>
                </a:lnTo>
                <a:lnTo>
                  <a:pt x="1679220" y="137552"/>
                </a:lnTo>
                <a:lnTo>
                  <a:pt x="1637594" y="118719"/>
                </a:lnTo>
                <a:lnTo>
                  <a:pt x="1592925" y="101030"/>
                </a:lnTo>
                <a:lnTo>
                  <a:pt x="1545370" y="84548"/>
                </a:lnTo>
                <a:lnTo>
                  <a:pt x="1495092" y="69336"/>
                </a:lnTo>
                <a:lnTo>
                  <a:pt x="1442249" y="55457"/>
                </a:lnTo>
                <a:lnTo>
                  <a:pt x="1387002" y="42975"/>
                </a:lnTo>
                <a:lnTo>
                  <a:pt x="1329511" y="31952"/>
                </a:lnTo>
                <a:lnTo>
                  <a:pt x="1269936" y="22452"/>
                </a:lnTo>
                <a:lnTo>
                  <a:pt x="1208437" y="14537"/>
                </a:lnTo>
                <a:lnTo>
                  <a:pt x="1145174" y="8272"/>
                </a:lnTo>
                <a:lnTo>
                  <a:pt x="1080308" y="3718"/>
                </a:lnTo>
                <a:lnTo>
                  <a:pt x="1013998" y="940"/>
                </a:lnTo>
                <a:lnTo>
                  <a:pt x="946404" y="0"/>
                </a:lnTo>
                <a:lnTo>
                  <a:pt x="878810" y="940"/>
                </a:lnTo>
                <a:lnTo>
                  <a:pt x="812499" y="3718"/>
                </a:lnTo>
                <a:lnTo>
                  <a:pt x="747633" y="8272"/>
                </a:lnTo>
                <a:lnTo>
                  <a:pt x="684370" y="14537"/>
                </a:lnTo>
                <a:lnTo>
                  <a:pt x="622871" y="22452"/>
                </a:lnTo>
                <a:lnTo>
                  <a:pt x="563296" y="31952"/>
                </a:lnTo>
                <a:lnTo>
                  <a:pt x="505805" y="42975"/>
                </a:lnTo>
                <a:lnTo>
                  <a:pt x="450558" y="55457"/>
                </a:lnTo>
                <a:lnTo>
                  <a:pt x="397715" y="69336"/>
                </a:lnTo>
                <a:lnTo>
                  <a:pt x="347437" y="84548"/>
                </a:lnTo>
                <a:lnTo>
                  <a:pt x="299882" y="101030"/>
                </a:lnTo>
                <a:lnTo>
                  <a:pt x="255213" y="118719"/>
                </a:lnTo>
                <a:lnTo>
                  <a:pt x="213587" y="137552"/>
                </a:lnTo>
                <a:lnTo>
                  <a:pt x="175167" y="157465"/>
                </a:lnTo>
                <a:lnTo>
                  <a:pt x="140111" y="178397"/>
                </a:lnTo>
                <a:lnTo>
                  <a:pt x="108580" y="200282"/>
                </a:lnTo>
                <a:lnTo>
                  <a:pt x="56731" y="246664"/>
                </a:lnTo>
                <a:lnTo>
                  <a:pt x="20903" y="296107"/>
                </a:lnTo>
                <a:lnTo>
                  <a:pt x="2375" y="348104"/>
                </a:lnTo>
                <a:lnTo>
                  <a:pt x="0" y="374904"/>
                </a:lnTo>
                <a:lnTo>
                  <a:pt x="2375" y="401703"/>
                </a:lnTo>
                <a:lnTo>
                  <a:pt x="20903" y="453700"/>
                </a:lnTo>
                <a:lnTo>
                  <a:pt x="56731" y="503143"/>
                </a:lnTo>
                <a:lnTo>
                  <a:pt x="108580" y="549525"/>
                </a:lnTo>
                <a:lnTo>
                  <a:pt x="140111" y="571410"/>
                </a:lnTo>
                <a:lnTo>
                  <a:pt x="175167" y="592342"/>
                </a:lnTo>
                <a:lnTo>
                  <a:pt x="213587" y="612255"/>
                </a:lnTo>
                <a:lnTo>
                  <a:pt x="255213" y="631088"/>
                </a:lnTo>
                <a:lnTo>
                  <a:pt x="299882" y="648777"/>
                </a:lnTo>
                <a:lnTo>
                  <a:pt x="347437" y="665259"/>
                </a:lnTo>
                <a:lnTo>
                  <a:pt x="397715" y="680471"/>
                </a:lnTo>
                <a:lnTo>
                  <a:pt x="450558" y="694350"/>
                </a:lnTo>
                <a:lnTo>
                  <a:pt x="505805" y="706832"/>
                </a:lnTo>
                <a:lnTo>
                  <a:pt x="563296" y="717855"/>
                </a:lnTo>
                <a:lnTo>
                  <a:pt x="622871" y="727355"/>
                </a:lnTo>
                <a:lnTo>
                  <a:pt x="684370" y="735270"/>
                </a:lnTo>
                <a:lnTo>
                  <a:pt x="747633" y="741535"/>
                </a:lnTo>
                <a:lnTo>
                  <a:pt x="812499" y="746089"/>
                </a:lnTo>
                <a:lnTo>
                  <a:pt x="878810" y="748867"/>
                </a:lnTo>
                <a:lnTo>
                  <a:pt x="946404" y="749808"/>
                </a:lnTo>
                <a:lnTo>
                  <a:pt x="1013998" y="748867"/>
                </a:lnTo>
                <a:lnTo>
                  <a:pt x="1080308" y="746089"/>
                </a:lnTo>
                <a:lnTo>
                  <a:pt x="1145174" y="741535"/>
                </a:lnTo>
                <a:lnTo>
                  <a:pt x="1208437" y="735270"/>
                </a:lnTo>
                <a:lnTo>
                  <a:pt x="1269936" y="727355"/>
                </a:lnTo>
                <a:lnTo>
                  <a:pt x="1329511" y="717855"/>
                </a:lnTo>
                <a:lnTo>
                  <a:pt x="1387002" y="706832"/>
                </a:lnTo>
                <a:lnTo>
                  <a:pt x="1442249" y="694350"/>
                </a:lnTo>
                <a:lnTo>
                  <a:pt x="1495092" y="680471"/>
                </a:lnTo>
                <a:lnTo>
                  <a:pt x="1545370" y="665259"/>
                </a:lnTo>
                <a:lnTo>
                  <a:pt x="1592925" y="648777"/>
                </a:lnTo>
                <a:lnTo>
                  <a:pt x="1637594" y="631088"/>
                </a:lnTo>
                <a:lnTo>
                  <a:pt x="1679220" y="612255"/>
                </a:lnTo>
                <a:lnTo>
                  <a:pt x="1717640" y="592342"/>
                </a:lnTo>
                <a:lnTo>
                  <a:pt x="1752696" y="571410"/>
                </a:lnTo>
                <a:lnTo>
                  <a:pt x="1784228" y="549525"/>
                </a:lnTo>
                <a:lnTo>
                  <a:pt x="1836076" y="503143"/>
                </a:lnTo>
                <a:lnTo>
                  <a:pt x="1871904" y="453700"/>
                </a:lnTo>
                <a:lnTo>
                  <a:pt x="1890432" y="401703"/>
                </a:lnTo>
                <a:lnTo>
                  <a:pt x="1892808" y="374904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892296" y="5644896"/>
            <a:ext cx="1892935" cy="749935"/>
          </a:xfrm>
          <a:custGeom>
            <a:avLst/>
            <a:gdLst/>
            <a:ahLst/>
            <a:cxnLst/>
            <a:rect l="l" t="t" r="r" b="b"/>
            <a:pathLst>
              <a:path w="1892935" h="749935">
                <a:moveTo>
                  <a:pt x="1892808" y="374904"/>
                </a:moveTo>
                <a:lnTo>
                  <a:pt x="1883410" y="321818"/>
                </a:lnTo>
                <a:lnTo>
                  <a:pt x="1856072" y="271035"/>
                </a:lnTo>
                <a:lnTo>
                  <a:pt x="1812074" y="223059"/>
                </a:lnTo>
                <a:lnTo>
                  <a:pt x="1752696" y="178397"/>
                </a:lnTo>
                <a:lnTo>
                  <a:pt x="1717640" y="157465"/>
                </a:lnTo>
                <a:lnTo>
                  <a:pt x="1679220" y="137552"/>
                </a:lnTo>
                <a:lnTo>
                  <a:pt x="1637594" y="118719"/>
                </a:lnTo>
                <a:lnTo>
                  <a:pt x="1592925" y="101030"/>
                </a:lnTo>
                <a:lnTo>
                  <a:pt x="1545370" y="84548"/>
                </a:lnTo>
                <a:lnTo>
                  <a:pt x="1495092" y="69336"/>
                </a:lnTo>
                <a:lnTo>
                  <a:pt x="1442249" y="55457"/>
                </a:lnTo>
                <a:lnTo>
                  <a:pt x="1387002" y="42975"/>
                </a:lnTo>
                <a:lnTo>
                  <a:pt x="1329511" y="31952"/>
                </a:lnTo>
                <a:lnTo>
                  <a:pt x="1269936" y="22452"/>
                </a:lnTo>
                <a:lnTo>
                  <a:pt x="1208437" y="14537"/>
                </a:lnTo>
                <a:lnTo>
                  <a:pt x="1145174" y="8272"/>
                </a:lnTo>
                <a:lnTo>
                  <a:pt x="1080308" y="3718"/>
                </a:lnTo>
                <a:lnTo>
                  <a:pt x="1013998" y="940"/>
                </a:lnTo>
                <a:lnTo>
                  <a:pt x="946404" y="0"/>
                </a:lnTo>
                <a:lnTo>
                  <a:pt x="878810" y="940"/>
                </a:lnTo>
                <a:lnTo>
                  <a:pt x="812499" y="3718"/>
                </a:lnTo>
                <a:lnTo>
                  <a:pt x="747633" y="8272"/>
                </a:lnTo>
                <a:lnTo>
                  <a:pt x="684370" y="14537"/>
                </a:lnTo>
                <a:lnTo>
                  <a:pt x="622871" y="22452"/>
                </a:lnTo>
                <a:lnTo>
                  <a:pt x="563296" y="31952"/>
                </a:lnTo>
                <a:lnTo>
                  <a:pt x="505805" y="42975"/>
                </a:lnTo>
                <a:lnTo>
                  <a:pt x="450558" y="55457"/>
                </a:lnTo>
                <a:lnTo>
                  <a:pt x="397715" y="69336"/>
                </a:lnTo>
                <a:lnTo>
                  <a:pt x="347437" y="84548"/>
                </a:lnTo>
                <a:lnTo>
                  <a:pt x="299882" y="101030"/>
                </a:lnTo>
                <a:lnTo>
                  <a:pt x="255213" y="118719"/>
                </a:lnTo>
                <a:lnTo>
                  <a:pt x="213587" y="137552"/>
                </a:lnTo>
                <a:lnTo>
                  <a:pt x="175167" y="157465"/>
                </a:lnTo>
                <a:lnTo>
                  <a:pt x="140111" y="178397"/>
                </a:lnTo>
                <a:lnTo>
                  <a:pt x="108580" y="200282"/>
                </a:lnTo>
                <a:lnTo>
                  <a:pt x="56731" y="246664"/>
                </a:lnTo>
                <a:lnTo>
                  <a:pt x="20903" y="296107"/>
                </a:lnTo>
                <a:lnTo>
                  <a:pt x="2375" y="348104"/>
                </a:lnTo>
                <a:lnTo>
                  <a:pt x="0" y="374904"/>
                </a:lnTo>
                <a:lnTo>
                  <a:pt x="2375" y="401703"/>
                </a:lnTo>
                <a:lnTo>
                  <a:pt x="20903" y="453700"/>
                </a:lnTo>
                <a:lnTo>
                  <a:pt x="56731" y="503143"/>
                </a:lnTo>
                <a:lnTo>
                  <a:pt x="108580" y="549525"/>
                </a:lnTo>
                <a:lnTo>
                  <a:pt x="140111" y="571410"/>
                </a:lnTo>
                <a:lnTo>
                  <a:pt x="175167" y="592342"/>
                </a:lnTo>
                <a:lnTo>
                  <a:pt x="213587" y="612255"/>
                </a:lnTo>
                <a:lnTo>
                  <a:pt x="255213" y="631088"/>
                </a:lnTo>
                <a:lnTo>
                  <a:pt x="299882" y="648777"/>
                </a:lnTo>
                <a:lnTo>
                  <a:pt x="347437" y="665259"/>
                </a:lnTo>
                <a:lnTo>
                  <a:pt x="397715" y="680471"/>
                </a:lnTo>
                <a:lnTo>
                  <a:pt x="450558" y="694350"/>
                </a:lnTo>
                <a:lnTo>
                  <a:pt x="505805" y="706832"/>
                </a:lnTo>
                <a:lnTo>
                  <a:pt x="563296" y="717855"/>
                </a:lnTo>
                <a:lnTo>
                  <a:pt x="622871" y="727355"/>
                </a:lnTo>
                <a:lnTo>
                  <a:pt x="684370" y="735270"/>
                </a:lnTo>
                <a:lnTo>
                  <a:pt x="747633" y="741535"/>
                </a:lnTo>
                <a:lnTo>
                  <a:pt x="812499" y="746089"/>
                </a:lnTo>
                <a:lnTo>
                  <a:pt x="878810" y="748867"/>
                </a:lnTo>
                <a:lnTo>
                  <a:pt x="946404" y="749808"/>
                </a:lnTo>
                <a:lnTo>
                  <a:pt x="1013998" y="748867"/>
                </a:lnTo>
                <a:lnTo>
                  <a:pt x="1080308" y="746089"/>
                </a:lnTo>
                <a:lnTo>
                  <a:pt x="1145174" y="741535"/>
                </a:lnTo>
                <a:lnTo>
                  <a:pt x="1208437" y="735270"/>
                </a:lnTo>
                <a:lnTo>
                  <a:pt x="1269936" y="727355"/>
                </a:lnTo>
                <a:lnTo>
                  <a:pt x="1329511" y="717855"/>
                </a:lnTo>
                <a:lnTo>
                  <a:pt x="1387002" y="706832"/>
                </a:lnTo>
                <a:lnTo>
                  <a:pt x="1442249" y="694350"/>
                </a:lnTo>
                <a:lnTo>
                  <a:pt x="1495092" y="680471"/>
                </a:lnTo>
                <a:lnTo>
                  <a:pt x="1545370" y="665259"/>
                </a:lnTo>
                <a:lnTo>
                  <a:pt x="1592925" y="648777"/>
                </a:lnTo>
                <a:lnTo>
                  <a:pt x="1637594" y="631088"/>
                </a:lnTo>
                <a:lnTo>
                  <a:pt x="1679220" y="612255"/>
                </a:lnTo>
                <a:lnTo>
                  <a:pt x="1717640" y="592342"/>
                </a:lnTo>
                <a:lnTo>
                  <a:pt x="1752696" y="571410"/>
                </a:lnTo>
                <a:lnTo>
                  <a:pt x="1784228" y="549525"/>
                </a:lnTo>
                <a:lnTo>
                  <a:pt x="1836076" y="503143"/>
                </a:lnTo>
                <a:lnTo>
                  <a:pt x="1871904" y="453700"/>
                </a:lnTo>
                <a:lnTo>
                  <a:pt x="1890432" y="401703"/>
                </a:lnTo>
                <a:lnTo>
                  <a:pt x="1892808" y="374904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892295" y="5644895"/>
            <a:ext cx="1892935" cy="749935"/>
          </a:xfrm>
          <a:custGeom>
            <a:avLst/>
            <a:gdLst/>
            <a:ahLst/>
            <a:cxnLst/>
            <a:rect l="l" t="t" r="r" b="b"/>
            <a:pathLst>
              <a:path w="1892935" h="749935">
                <a:moveTo>
                  <a:pt x="946403" y="0"/>
                </a:moveTo>
                <a:lnTo>
                  <a:pt x="878810" y="940"/>
                </a:lnTo>
                <a:lnTo>
                  <a:pt x="812499" y="3718"/>
                </a:lnTo>
                <a:lnTo>
                  <a:pt x="747633" y="8272"/>
                </a:lnTo>
                <a:lnTo>
                  <a:pt x="684370" y="14537"/>
                </a:lnTo>
                <a:lnTo>
                  <a:pt x="622871" y="22452"/>
                </a:lnTo>
                <a:lnTo>
                  <a:pt x="563296" y="31952"/>
                </a:lnTo>
                <a:lnTo>
                  <a:pt x="505805" y="42975"/>
                </a:lnTo>
                <a:lnTo>
                  <a:pt x="450558" y="55457"/>
                </a:lnTo>
                <a:lnTo>
                  <a:pt x="397715" y="69336"/>
                </a:lnTo>
                <a:lnTo>
                  <a:pt x="347437" y="84548"/>
                </a:lnTo>
                <a:lnTo>
                  <a:pt x="299882" y="101030"/>
                </a:lnTo>
                <a:lnTo>
                  <a:pt x="255213" y="118719"/>
                </a:lnTo>
                <a:lnTo>
                  <a:pt x="213587" y="137552"/>
                </a:lnTo>
                <a:lnTo>
                  <a:pt x="175167" y="157465"/>
                </a:lnTo>
                <a:lnTo>
                  <a:pt x="140111" y="178397"/>
                </a:lnTo>
                <a:lnTo>
                  <a:pt x="108580" y="200282"/>
                </a:lnTo>
                <a:lnTo>
                  <a:pt x="56731" y="246664"/>
                </a:lnTo>
                <a:lnTo>
                  <a:pt x="20903" y="296107"/>
                </a:lnTo>
                <a:lnTo>
                  <a:pt x="2375" y="348104"/>
                </a:lnTo>
                <a:lnTo>
                  <a:pt x="0" y="374903"/>
                </a:lnTo>
                <a:lnTo>
                  <a:pt x="2375" y="401703"/>
                </a:lnTo>
                <a:lnTo>
                  <a:pt x="20903" y="453700"/>
                </a:lnTo>
                <a:lnTo>
                  <a:pt x="56731" y="503143"/>
                </a:lnTo>
                <a:lnTo>
                  <a:pt x="108580" y="549525"/>
                </a:lnTo>
                <a:lnTo>
                  <a:pt x="140111" y="571410"/>
                </a:lnTo>
                <a:lnTo>
                  <a:pt x="175167" y="592342"/>
                </a:lnTo>
                <a:lnTo>
                  <a:pt x="213587" y="612255"/>
                </a:lnTo>
                <a:lnTo>
                  <a:pt x="255213" y="631088"/>
                </a:lnTo>
                <a:lnTo>
                  <a:pt x="299882" y="648777"/>
                </a:lnTo>
                <a:lnTo>
                  <a:pt x="347437" y="665259"/>
                </a:lnTo>
                <a:lnTo>
                  <a:pt x="397715" y="680471"/>
                </a:lnTo>
                <a:lnTo>
                  <a:pt x="450558" y="694350"/>
                </a:lnTo>
                <a:lnTo>
                  <a:pt x="505805" y="706832"/>
                </a:lnTo>
                <a:lnTo>
                  <a:pt x="563296" y="717855"/>
                </a:lnTo>
                <a:lnTo>
                  <a:pt x="622871" y="727355"/>
                </a:lnTo>
                <a:lnTo>
                  <a:pt x="684370" y="735270"/>
                </a:lnTo>
                <a:lnTo>
                  <a:pt x="747633" y="741535"/>
                </a:lnTo>
                <a:lnTo>
                  <a:pt x="812499" y="746089"/>
                </a:lnTo>
                <a:lnTo>
                  <a:pt x="878810" y="748867"/>
                </a:lnTo>
                <a:lnTo>
                  <a:pt x="946403" y="749807"/>
                </a:lnTo>
                <a:lnTo>
                  <a:pt x="1013997" y="748867"/>
                </a:lnTo>
                <a:lnTo>
                  <a:pt x="1080308" y="746089"/>
                </a:lnTo>
                <a:lnTo>
                  <a:pt x="1145174" y="741535"/>
                </a:lnTo>
                <a:lnTo>
                  <a:pt x="1208437" y="735270"/>
                </a:lnTo>
                <a:lnTo>
                  <a:pt x="1269936" y="727355"/>
                </a:lnTo>
                <a:lnTo>
                  <a:pt x="1329511" y="717855"/>
                </a:lnTo>
                <a:lnTo>
                  <a:pt x="1387002" y="706832"/>
                </a:lnTo>
                <a:lnTo>
                  <a:pt x="1442249" y="694350"/>
                </a:lnTo>
                <a:lnTo>
                  <a:pt x="1495092" y="680471"/>
                </a:lnTo>
                <a:lnTo>
                  <a:pt x="1545370" y="665259"/>
                </a:lnTo>
                <a:lnTo>
                  <a:pt x="1592925" y="648777"/>
                </a:lnTo>
                <a:lnTo>
                  <a:pt x="1637594" y="631088"/>
                </a:lnTo>
                <a:lnTo>
                  <a:pt x="1679219" y="612255"/>
                </a:lnTo>
                <a:lnTo>
                  <a:pt x="1717640" y="592342"/>
                </a:lnTo>
                <a:lnTo>
                  <a:pt x="1752696" y="571410"/>
                </a:lnTo>
                <a:lnTo>
                  <a:pt x="1784227" y="549525"/>
                </a:lnTo>
                <a:lnTo>
                  <a:pt x="1836076" y="503143"/>
                </a:lnTo>
                <a:lnTo>
                  <a:pt x="1871904" y="453700"/>
                </a:lnTo>
                <a:lnTo>
                  <a:pt x="1890431" y="401703"/>
                </a:lnTo>
                <a:lnTo>
                  <a:pt x="1892807" y="374903"/>
                </a:lnTo>
                <a:lnTo>
                  <a:pt x="1890431" y="348104"/>
                </a:lnTo>
                <a:lnTo>
                  <a:pt x="1871904" y="296107"/>
                </a:lnTo>
                <a:lnTo>
                  <a:pt x="1836076" y="246664"/>
                </a:lnTo>
                <a:lnTo>
                  <a:pt x="1784227" y="200282"/>
                </a:lnTo>
                <a:lnTo>
                  <a:pt x="1752696" y="178397"/>
                </a:lnTo>
                <a:lnTo>
                  <a:pt x="1717640" y="157465"/>
                </a:lnTo>
                <a:lnTo>
                  <a:pt x="1679219" y="137552"/>
                </a:lnTo>
                <a:lnTo>
                  <a:pt x="1637594" y="118719"/>
                </a:lnTo>
                <a:lnTo>
                  <a:pt x="1592925" y="101030"/>
                </a:lnTo>
                <a:lnTo>
                  <a:pt x="1545370" y="84548"/>
                </a:lnTo>
                <a:lnTo>
                  <a:pt x="1495092" y="69336"/>
                </a:lnTo>
                <a:lnTo>
                  <a:pt x="1442249" y="55457"/>
                </a:lnTo>
                <a:lnTo>
                  <a:pt x="1387002" y="42975"/>
                </a:lnTo>
                <a:lnTo>
                  <a:pt x="1329511" y="31952"/>
                </a:lnTo>
                <a:lnTo>
                  <a:pt x="1269936" y="22452"/>
                </a:lnTo>
                <a:lnTo>
                  <a:pt x="1208437" y="14537"/>
                </a:lnTo>
                <a:lnTo>
                  <a:pt x="1145174" y="8272"/>
                </a:lnTo>
                <a:lnTo>
                  <a:pt x="1080308" y="3718"/>
                </a:lnTo>
                <a:lnTo>
                  <a:pt x="1013997" y="940"/>
                </a:lnTo>
                <a:lnTo>
                  <a:pt x="946403" y="0"/>
                </a:lnTo>
                <a:close/>
              </a:path>
            </a:pathLst>
          </a:custGeom>
          <a:ln w="12699">
            <a:solidFill>
              <a:srgbClr val="CC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4013706" y="5802881"/>
            <a:ext cx="17284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600" b="1" spc="-750" baseline="-13888" dirty="0">
                <a:solidFill>
                  <a:srgbClr val="FF00FF"/>
                </a:solidFill>
                <a:latin typeface="Arial"/>
                <a:cs typeface="Arial"/>
              </a:rPr>
              <a:t>t</a:t>
            </a:r>
            <a:r>
              <a:rPr sz="2400" b="1" spc="-5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600" b="1" spc="-750" baseline="-13888" dirty="0">
                <a:solidFill>
                  <a:srgbClr val="FF00FF"/>
                </a:solidFill>
                <a:latin typeface="Arial"/>
                <a:cs typeface="Arial"/>
              </a:rPr>
              <a:t>e</a:t>
            </a:r>
            <a:r>
              <a:rPr sz="2400" b="1" spc="-5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600" b="1" spc="-750" baseline="-13888" dirty="0">
                <a:solidFill>
                  <a:srgbClr val="FF00FF"/>
                </a:solidFill>
                <a:latin typeface="Arial"/>
                <a:cs typeface="Arial"/>
              </a:rPr>
              <a:t>s</a:t>
            </a:r>
            <a:r>
              <a:rPr sz="2400" b="1" spc="-5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600" b="1" spc="-750" baseline="-13888" dirty="0">
                <a:solidFill>
                  <a:srgbClr val="FF00FF"/>
                </a:solidFill>
                <a:latin typeface="Arial"/>
                <a:cs typeface="Arial"/>
              </a:rPr>
              <a:t>t</a:t>
            </a:r>
            <a:r>
              <a:rPr sz="2400" b="1" spc="-5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600" b="1" spc="-750" baseline="-13888" dirty="0">
                <a:solidFill>
                  <a:srgbClr val="FF00FF"/>
                </a:solidFill>
                <a:latin typeface="Arial"/>
                <a:cs typeface="Arial"/>
              </a:rPr>
              <a:t>r</a:t>
            </a:r>
            <a:r>
              <a:rPr sz="2400" b="1" spc="-5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600" b="1" spc="-750" baseline="-13888" dirty="0">
                <a:solidFill>
                  <a:srgbClr val="FF00FF"/>
                </a:solidFill>
                <a:latin typeface="Arial"/>
                <a:cs typeface="Arial"/>
              </a:rPr>
              <a:t>e</a:t>
            </a:r>
            <a:r>
              <a:rPr sz="2400" b="1" spc="-5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600" b="1" spc="-750" baseline="-13888" dirty="0">
                <a:solidFill>
                  <a:srgbClr val="FF00FF"/>
                </a:solidFill>
                <a:latin typeface="Arial"/>
                <a:cs typeface="Arial"/>
              </a:rPr>
              <a:t>s</a:t>
            </a:r>
            <a:r>
              <a:rPr sz="2400" b="1" spc="-50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3600" b="1" spc="-750" baseline="-13888" dirty="0">
                <a:solidFill>
                  <a:srgbClr val="FF00FF"/>
                </a:solidFill>
                <a:latin typeface="Arial"/>
                <a:cs typeface="Arial"/>
              </a:rPr>
              <a:t>u</a:t>
            </a:r>
            <a:r>
              <a:rPr sz="2400" b="1" spc="-5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600" b="1" spc="-750" baseline="-13888" dirty="0">
                <a:solidFill>
                  <a:srgbClr val="FF00FF"/>
                </a:solidFill>
                <a:latin typeface="Arial"/>
                <a:cs typeface="Arial"/>
              </a:rPr>
              <a:t>l</a:t>
            </a:r>
            <a:r>
              <a:rPr sz="2400" b="1" spc="-5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600" b="1" spc="-750" baseline="-13888" dirty="0">
                <a:solidFill>
                  <a:srgbClr val="FF00FF"/>
                </a:solidFill>
                <a:latin typeface="Arial"/>
                <a:cs typeface="Arial"/>
              </a:rPr>
              <a:t>t</a:t>
            </a:r>
            <a:r>
              <a:rPr sz="2400" b="1" spc="-5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600" b="1" spc="-750" baseline="-13888" dirty="0">
                <a:solidFill>
                  <a:srgbClr val="FF00FF"/>
                </a:solidFill>
                <a:latin typeface="Arial"/>
                <a:cs typeface="Arial"/>
              </a:rPr>
              <a:t>s</a:t>
            </a:r>
            <a:endParaRPr sz="3600" baseline="-13888">
              <a:latin typeface="Arial"/>
              <a:cs typeface="Arial"/>
            </a:endParaRPr>
          </a:p>
        </p:txBody>
      </p:sp>
      <p:sp>
        <p:nvSpPr>
          <p:cNvPr id="45" name="object 45"/>
          <p:cNvSpPr txBox="1">
            <a:spLocks noGrp="1"/>
          </p:cNvSpPr>
          <p:nvPr>
            <p:ph type="title"/>
          </p:nvPr>
        </p:nvSpPr>
        <p:spPr>
          <a:xfrm>
            <a:off x="3419339" y="790447"/>
            <a:ext cx="32111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60" dirty="0"/>
              <a:t>Software</a:t>
            </a:r>
            <a:r>
              <a:rPr spc="-165" dirty="0"/>
              <a:t> </a:t>
            </a:r>
            <a:r>
              <a:rPr spc="-245" dirty="0"/>
              <a:t>Product</a:t>
            </a:r>
          </a:p>
        </p:txBody>
      </p:sp>
      <p:sp>
        <p:nvSpPr>
          <p:cNvPr id="46" name="object 46"/>
          <p:cNvSpPr/>
          <p:nvPr/>
        </p:nvSpPr>
        <p:spPr>
          <a:xfrm>
            <a:off x="761993" y="1638300"/>
            <a:ext cx="8610600" cy="0"/>
          </a:xfrm>
          <a:custGeom>
            <a:avLst/>
            <a:gdLst/>
            <a:ahLst/>
            <a:cxnLst/>
            <a:rect l="l" t="t" r="r" b="b"/>
            <a:pathLst>
              <a:path w="8610600">
                <a:moveTo>
                  <a:pt x="0" y="0"/>
                </a:moveTo>
                <a:lnTo>
                  <a:pt x="8610605" y="0"/>
                </a:lnTo>
              </a:path>
            </a:pathLst>
          </a:custGeom>
          <a:ln w="571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9"/>
              </a:lnSpc>
            </a:pPr>
            <a:r>
              <a:rPr spc="-5" dirty="0"/>
              <a:t>Software Engineering </a:t>
            </a:r>
            <a:r>
              <a:rPr spc="-10" dirty="0"/>
              <a:t>(3</a:t>
            </a:r>
            <a:r>
              <a:rPr sz="750" spc="-15" baseline="22222" dirty="0"/>
              <a:t>rd </a:t>
            </a:r>
            <a:r>
              <a:rPr sz="800" spc="-5" dirty="0"/>
              <a:t>ed.), </a:t>
            </a:r>
            <a:r>
              <a:rPr sz="800" dirty="0"/>
              <a:t>By K.K </a:t>
            </a:r>
            <a:r>
              <a:rPr sz="800" spc="-5" dirty="0"/>
              <a:t>Aggarwal </a:t>
            </a:r>
            <a:r>
              <a:rPr sz="800" dirty="0"/>
              <a:t>&amp; </a:t>
            </a:r>
            <a:r>
              <a:rPr sz="800" spc="-5" dirty="0"/>
              <a:t>Yogesh </a:t>
            </a:r>
            <a:r>
              <a:rPr sz="800" dirty="0"/>
              <a:t>Singh, </a:t>
            </a:r>
            <a:r>
              <a:rPr sz="800" spc="-5" dirty="0"/>
              <a:t>Copyright </a:t>
            </a:r>
            <a:r>
              <a:rPr sz="800" dirty="0"/>
              <a:t>© </a:t>
            </a:r>
            <a:r>
              <a:rPr sz="800" spc="-5" dirty="0"/>
              <a:t>New </a:t>
            </a:r>
            <a:r>
              <a:rPr sz="800" spc="-10" dirty="0"/>
              <a:t>Age </a:t>
            </a:r>
            <a:r>
              <a:rPr sz="800" spc="-5" dirty="0"/>
              <a:t>International Publishers,</a:t>
            </a:r>
            <a:r>
              <a:rPr sz="800" spc="75" dirty="0"/>
              <a:t> </a:t>
            </a:r>
            <a:r>
              <a:rPr sz="800" spc="-5" dirty="0"/>
              <a:t>2007</a:t>
            </a:r>
            <a:endParaRPr sz="800"/>
          </a:p>
        </p:txBody>
      </p:sp>
      <p:sp>
        <p:nvSpPr>
          <p:cNvPr id="48" name="object 4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45"/>
              </a:lnSpc>
            </a:pPr>
            <a:fld id="{81D60167-4931-47E6-BA6A-407CBD079E47}" type="slidenum">
              <a:rPr dirty="0"/>
              <a:pPr marL="25400">
                <a:lnSpc>
                  <a:spcPts val="1445"/>
                </a:lnSpc>
              </a:pPr>
              <a:t>26</a:t>
            </a:fld>
            <a:endParaRPr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2436" y="805687"/>
            <a:ext cx="54908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0" dirty="0"/>
              <a:t>What </a:t>
            </a:r>
            <a:r>
              <a:rPr spc="-220" dirty="0"/>
              <a:t>is </a:t>
            </a:r>
            <a:r>
              <a:rPr spc="-170" dirty="0"/>
              <a:t>software</a:t>
            </a:r>
            <a:r>
              <a:rPr spc="-140" dirty="0"/>
              <a:t> </a:t>
            </a:r>
            <a:r>
              <a:rPr spc="-310" dirty="0"/>
              <a:t>engineering?</a:t>
            </a:r>
          </a:p>
        </p:txBody>
      </p:sp>
      <p:sp>
        <p:nvSpPr>
          <p:cNvPr id="3" name="object 3"/>
          <p:cNvSpPr/>
          <p:nvPr/>
        </p:nvSpPr>
        <p:spPr>
          <a:xfrm>
            <a:off x="6996684" y="6460236"/>
            <a:ext cx="266700" cy="137160"/>
          </a:xfrm>
          <a:custGeom>
            <a:avLst/>
            <a:gdLst/>
            <a:ahLst/>
            <a:cxnLst/>
            <a:rect l="l" t="t" r="r" b="b"/>
            <a:pathLst>
              <a:path w="266700" h="137159">
                <a:moveTo>
                  <a:pt x="266700" y="24384"/>
                </a:moveTo>
                <a:lnTo>
                  <a:pt x="178308" y="0"/>
                </a:lnTo>
                <a:lnTo>
                  <a:pt x="0" y="77724"/>
                </a:lnTo>
                <a:lnTo>
                  <a:pt x="10668" y="137160"/>
                </a:lnTo>
                <a:lnTo>
                  <a:pt x="39624" y="122682"/>
                </a:lnTo>
                <a:lnTo>
                  <a:pt x="39624" y="106680"/>
                </a:lnTo>
                <a:lnTo>
                  <a:pt x="266700" y="24384"/>
                </a:lnTo>
                <a:close/>
              </a:path>
              <a:path w="266700" h="137159">
                <a:moveTo>
                  <a:pt x="53340" y="115824"/>
                </a:moveTo>
                <a:lnTo>
                  <a:pt x="39624" y="106680"/>
                </a:lnTo>
                <a:lnTo>
                  <a:pt x="39624" y="122682"/>
                </a:lnTo>
                <a:lnTo>
                  <a:pt x="53340" y="115824"/>
                </a:lnTo>
                <a:close/>
              </a:path>
            </a:pathLst>
          </a:custGeom>
          <a:solidFill>
            <a:srgbClr val="F5DE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28432" y="6419088"/>
            <a:ext cx="544195" cy="279400"/>
          </a:xfrm>
          <a:custGeom>
            <a:avLst/>
            <a:gdLst/>
            <a:ahLst/>
            <a:cxnLst/>
            <a:rect l="l" t="t" r="r" b="b"/>
            <a:pathLst>
              <a:path w="544195" h="279400">
                <a:moveTo>
                  <a:pt x="284988" y="25908"/>
                </a:moveTo>
                <a:lnTo>
                  <a:pt x="184404" y="0"/>
                </a:lnTo>
                <a:lnTo>
                  <a:pt x="0" y="15240"/>
                </a:lnTo>
                <a:lnTo>
                  <a:pt x="6096" y="91440"/>
                </a:lnTo>
                <a:lnTo>
                  <a:pt x="80772" y="124968"/>
                </a:lnTo>
                <a:lnTo>
                  <a:pt x="254508" y="176585"/>
                </a:lnTo>
                <a:lnTo>
                  <a:pt x="254508" y="53340"/>
                </a:lnTo>
                <a:lnTo>
                  <a:pt x="284988" y="25908"/>
                </a:lnTo>
                <a:close/>
              </a:path>
              <a:path w="544195" h="279400">
                <a:moveTo>
                  <a:pt x="544068" y="135636"/>
                </a:moveTo>
                <a:lnTo>
                  <a:pt x="304800" y="178308"/>
                </a:lnTo>
                <a:lnTo>
                  <a:pt x="283464" y="140208"/>
                </a:lnTo>
                <a:lnTo>
                  <a:pt x="263652" y="115824"/>
                </a:lnTo>
                <a:lnTo>
                  <a:pt x="254508" y="85344"/>
                </a:lnTo>
                <a:lnTo>
                  <a:pt x="254508" y="176585"/>
                </a:lnTo>
                <a:lnTo>
                  <a:pt x="291084" y="187452"/>
                </a:lnTo>
                <a:lnTo>
                  <a:pt x="291084" y="263652"/>
                </a:lnTo>
                <a:lnTo>
                  <a:pt x="370332" y="278892"/>
                </a:lnTo>
                <a:lnTo>
                  <a:pt x="544068" y="135636"/>
                </a:lnTo>
                <a:close/>
              </a:path>
            </a:pathLst>
          </a:custGeom>
          <a:solidFill>
            <a:srgbClr val="F5DE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455408" y="6615684"/>
            <a:ext cx="1905000" cy="317500"/>
          </a:xfrm>
          <a:custGeom>
            <a:avLst/>
            <a:gdLst/>
            <a:ahLst/>
            <a:cxnLst/>
            <a:rect l="l" t="t" r="r" b="b"/>
            <a:pathLst>
              <a:path w="1905000" h="317500">
                <a:moveTo>
                  <a:pt x="278892" y="0"/>
                </a:moveTo>
                <a:lnTo>
                  <a:pt x="79248" y="82296"/>
                </a:lnTo>
                <a:lnTo>
                  <a:pt x="0" y="147828"/>
                </a:lnTo>
                <a:lnTo>
                  <a:pt x="274320" y="235446"/>
                </a:lnTo>
                <a:lnTo>
                  <a:pt x="274320" y="44196"/>
                </a:lnTo>
                <a:lnTo>
                  <a:pt x="278892" y="0"/>
                </a:lnTo>
                <a:close/>
              </a:path>
              <a:path w="1905000" h="317500">
                <a:moveTo>
                  <a:pt x="1905000" y="56388"/>
                </a:moveTo>
                <a:lnTo>
                  <a:pt x="1764792" y="16764"/>
                </a:lnTo>
                <a:lnTo>
                  <a:pt x="1432560" y="128016"/>
                </a:lnTo>
                <a:lnTo>
                  <a:pt x="1251204" y="213360"/>
                </a:lnTo>
                <a:lnTo>
                  <a:pt x="982980" y="153924"/>
                </a:lnTo>
                <a:lnTo>
                  <a:pt x="757428" y="106680"/>
                </a:lnTo>
                <a:lnTo>
                  <a:pt x="507492" y="176784"/>
                </a:lnTo>
                <a:lnTo>
                  <a:pt x="274320" y="44196"/>
                </a:lnTo>
                <a:lnTo>
                  <a:pt x="274320" y="235446"/>
                </a:lnTo>
                <a:lnTo>
                  <a:pt x="510540" y="310896"/>
                </a:lnTo>
                <a:lnTo>
                  <a:pt x="929640" y="316992"/>
                </a:lnTo>
                <a:lnTo>
                  <a:pt x="1357884" y="291084"/>
                </a:lnTo>
                <a:lnTo>
                  <a:pt x="1575816" y="257556"/>
                </a:lnTo>
                <a:lnTo>
                  <a:pt x="1854708" y="134112"/>
                </a:lnTo>
                <a:lnTo>
                  <a:pt x="1905000" y="56388"/>
                </a:lnTo>
                <a:close/>
              </a:path>
            </a:pathLst>
          </a:custGeom>
          <a:solidFill>
            <a:srgbClr val="F5DE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963156" y="5199888"/>
            <a:ext cx="2410968" cy="16916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64533" y="2236723"/>
            <a:ext cx="8452485" cy="44538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6040" marR="5080" indent="-635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3232CC"/>
                </a:solidFill>
                <a:latin typeface="Times New Roman"/>
                <a:cs typeface="Times New Roman"/>
              </a:rPr>
              <a:t>Software engineering </a:t>
            </a:r>
            <a:r>
              <a:rPr sz="2800" spc="-5" dirty="0">
                <a:solidFill>
                  <a:srgbClr val="650065"/>
                </a:solidFill>
                <a:latin typeface="Times New Roman"/>
                <a:cs typeface="Times New Roman"/>
              </a:rPr>
              <a:t>is </a:t>
            </a:r>
            <a:r>
              <a:rPr sz="2800" spc="-10" dirty="0">
                <a:solidFill>
                  <a:srgbClr val="650065"/>
                </a:solidFill>
                <a:latin typeface="Times New Roman"/>
                <a:cs typeface="Times New Roman"/>
              </a:rPr>
              <a:t>an </a:t>
            </a:r>
            <a:r>
              <a:rPr sz="2800" spc="-5" dirty="0">
                <a:solidFill>
                  <a:srgbClr val="650065"/>
                </a:solidFill>
                <a:latin typeface="Times New Roman"/>
                <a:cs typeface="Times New Roman"/>
              </a:rPr>
              <a:t>engineering discipline which  is </a:t>
            </a:r>
            <a:r>
              <a:rPr sz="2800" spc="-10" dirty="0">
                <a:solidFill>
                  <a:srgbClr val="650065"/>
                </a:solidFill>
                <a:latin typeface="Times New Roman"/>
                <a:cs typeface="Times New Roman"/>
              </a:rPr>
              <a:t>concerned </a:t>
            </a:r>
            <a:r>
              <a:rPr sz="2800" spc="-5" dirty="0">
                <a:solidFill>
                  <a:srgbClr val="650065"/>
                </a:solidFill>
                <a:latin typeface="Times New Roman"/>
                <a:cs typeface="Times New Roman"/>
              </a:rPr>
              <a:t>with all </a:t>
            </a:r>
            <a:r>
              <a:rPr sz="2800" spc="-10" dirty="0">
                <a:solidFill>
                  <a:srgbClr val="650065"/>
                </a:solidFill>
                <a:latin typeface="Times New Roman"/>
                <a:cs typeface="Times New Roman"/>
              </a:rPr>
              <a:t>aspects </a:t>
            </a:r>
            <a:r>
              <a:rPr sz="2800" dirty="0">
                <a:solidFill>
                  <a:srgbClr val="650065"/>
                </a:solidFill>
                <a:latin typeface="Times New Roman"/>
                <a:cs typeface="Times New Roman"/>
              </a:rPr>
              <a:t>of </a:t>
            </a:r>
            <a:r>
              <a:rPr sz="2800" spc="-5" dirty="0">
                <a:solidFill>
                  <a:srgbClr val="650065"/>
                </a:solidFill>
                <a:latin typeface="Times New Roman"/>
                <a:cs typeface="Times New Roman"/>
              </a:rPr>
              <a:t>software</a:t>
            </a:r>
            <a:r>
              <a:rPr sz="2800" spc="15" dirty="0">
                <a:solidFill>
                  <a:srgbClr val="650065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650065"/>
                </a:solidFill>
                <a:latin typeface="Times New Roman"/>
                <a:cs typeface="Times New Roman"/>
              </a:rPr>
              <a:t>production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270"/>
              </a:spcBef>
            </a:pPr>
            <a:r>
              <a:rPr sz="2800" b="1" spc="-5" dirty="0">
                <a:solidFill>
                  <a:srgbClr val="3232CC"/>
                </a:solidFill>
                <a:latin typeface="Times New Roman"/>
                <a:cs typeface="Times New Roman"/>
              </a:rPr>
              <a:t>Software engineers</a:t>
            </a:r>
            <a:r>
              <a:rPr sz="2800" b="1" dirty="0">
                <a:solidFill>
                  <a:srgbClr val="3232CC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should</a:t>
            </a:r>
            <a:endParaRPr sz="2800">
              <a:latin typeface="Times New Roman"/>
              <a:cs typeface="Times New Roman"/>
            </a:endParaRPr>
          </a:p>
          <a:p>
            <a:pPr marL="946785" marR="307975" indent="-400685">
              <a:lnSpc>
                <a:spcPct val="100000"/>
              </a:lnSpc>
              <a:spcBef>
                <a:spcPts val="240"/>
              </a:spcBef>
              <a:buChar char="–"/>
              <a:tabLst>
                <a:tab pos="946785" algn="l"/>
                <a:tab pos="947419" algn="l"/>
              </a:tabLst>
            </a:pPr>
            <a:r>
              <a:rPr sz="2800" spc="-5" dirty="0">
                <a:solidFill>
                  <a:srgbClr val="990000"/>
                </a:solidFill>
                <a:latin typeface="Times New Roman"/>
                <a:cs typeface="Times New Roman"/>
              </a:rPr>
              <a:t>adopt a </a:t>
            </a:r>
            <a:r>
              <a:rPr sz="2800" spc="-10" dirty="0">
                <a:solidFill>
                  <a:srgbClr val="990000"/>
                </a:solidFill>
                <a:latin typeface="Times New Roman"/>
                <a:cs typeface="Times New Roman"/>
              </a:rPr>
              <a:t>systematic </a:t>
            </a:r>
            <a:r>
              <a:rPr sz="2800" spc="-5" dirty="0">
                <a:solidFill>
                  <a:srgbClr val="990000"/>
                </a:solidFill>
                <a:latin typeface="Times New Roman"/>
                <a:cs typeface="Times New Roman"/>
              </a:rPr>
              <a:t>and organised approach to their  work</a:t>
            </a:r>
            <a:endParaRPr sz="2800">
              <a:latin typeface="Times New Roman"/>
              <a:cs typeface="Times New Roman"/>
            </a:endParaRPr>
          </a:p>
          <a:p>
            <a:pPr marL="893444" indent="-377825">
              <a:lnSpc>
                <a:spcPct val="100000"/>
              </a:lnSpc>
              <a:spcBef>
                <a:spcPts val="1080"/>
              </a:spcBef>
              <a:buClr>
                <a:srgbClr val="FF0000"/>
              </a:buClr>
              <a:buChar char="–"/>
              <a:tabLst>
                <a:tab pos="893444" algn="l"/>
                <a:tab pos="894080" algn="l"/>
              </a:tabLst>
            </a:pPr>
            <a:r>
              <a:rPr sz="2800" spc="-5" dirty="0">
                <a:solidFill>
                  <a:srgbClr val="000099"/>
                </a:solidFill>
                <a:latin typeface="Times New Roman"/>
                <a:cs typeface="Times New Roman"/>
              </a:rPr>
              <a:t>use appropriate tools and techniques depending</a:t>
            </a:r>
            <a:r>
              <a:rPr sz="2800" spc="-25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0099"/>
                </a:solidFill>
                <a:latin typeface="Times New Roman"/>
                <a:cs typeface="Times New Roman"/>
              </a:rPr>
              <a:t>on</a:t>
            </a:r>
            <a:endParaRPr sz="2800">
              <a:latin typeface="Times New Roman"/>
              <a:cs typeface="Times New Roman"/>
            </a:endParaRPr>
          </a:p>
          <a:p>
            <a:pPr marL="1376680" lvl="1" indent="-403860">
              <a:lnSpc>
                <a:spcPct val="100000"/>
              </a:lnSpc>
              <a:spcBef>
                <a:spcPts val="685"/>
              </a:spcBef>
              <a:buChar char="•"/>
              <a:tabLst>
                <a:tab pos="1376045" algn="l"/>
                <a:tab pos="1376680" algn="l"/>
              </a:tabLst>
            </a:pPr>
            <a:r>
              <a:rPr sz="2800" dirty="0">
                <a:solidFill>
                  <a:srgbClr val="0000FF"/>
                </a:solidFill>
                <a:latin typeface="Times New Roman"/>
                <a:cs typeface="Times New Roman"/>
              </a:rPr>
              <a:t>the </a:t>
            </a:r>
            <a:r>
              <a:rPr sz="2800" spc="-5" dirty="0">
                <a:solidFill>
                  <a:srgbClr val="0000FF"/>
                </a:solidFill>
                <a:latin typeface="Times New Roman"/>
                <a:cs typeface="Times New Roman"/>
              </a:rPr>
              <a:t>problem to </a:t>
            </a:r>
            <a:r>
              <a:rPr sz="2800" dirty="0">
                <a:solidFill>
                  <a:srgbClr val="0000FF"/>
                </a:solidFill>
                <a:latin typeface="Times New Roman"/>
                <a:cs typeface="Times New Roman"/>
              </a:rPr>
              <a:t>be</a:t>
            </a:r>
            <a:r>
              <a:rPr sz="2800" spc="-2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00FF"/>
                </a:solidFill>
                <a:latin typeface="Times New Roman"/>
                <a:cs typeface="Times New Roman"/>
              </a:rPr>
              <a:t>solved,</a:t>
            </a:r>
            <a:endParaRPr sz="2800">
              <a:latin typeface="Times New Roman"/>
              <a:cs typeface="Times New Roman"/>
            </a:endParaRPr>
          </a:p>
          <a:p>
            <a:pPr marL="1376680" lvl="1" indent="-403860">
              <a:lnSpc>
                <a:spcPct val="100000"/>
              </a:lnSpc>
              <a:spcBef>
                <a:spcPts val="670"/>
              </a:spcBef>
              <a:buChar char="•"/>
              <a:tabLst>
                <a:tab pos="1376045" algn="l"/>
                <a:tab pos="1376680" algn="l"/>
              </a:tabLst>
            </a:pPr>
            <a:r>
              <a:rPr sz="2800" dirty="0">
                <a:solidFill>
                  <a:srgbClr val="990000"/>
                </a:solidFill>
                <a:latin typeface="Times New Roman"/>
                <a:cs typeface="Times New Roman"/>
              </a:rPr>
              <a:t>the </a:t>
            </a:r>
            <a:r>
              <a:rPr sz="2800" spc="-10" dirty="0">
                <a:solidFill>
                  <a:srgbClr val="990000"/>
                </a:solidFill>
                <a:latin typeface="Times New Roman"/>
                <a:cs typeface="Times New Roman"/>
              </a:rPr>
              <a:t>development </a:t>
            </a:r>
            <a:r>
              <a:rPr sz="2800" spc="-5" dirty="0">
                <a:solidFill>
                  <a:srgbClr val="990000"/>
                </a:solidFill>
                <a:latin typeface="Times New Roman"/>
                <a:cs typeface="Times New Roman"/>
              </a:rPr>
              <a:t>constraints</a:t>
            </a:r>
            <a:r>
              <a:rPr sz="2800" spc="-10" dirty="0">
                <a:solidFill>
                  <a:srgbClr val="990000"/>
                </a:solidFill>
                <a:latin typeface="Times New Roman"/>
                <a:cs typeface="Times New Roman"/>
              </a:rPr>
              <a:t> and</a:t>
            </a:r>
            <a:endParaRPr sz="2800">
              <a:latin typeface="Times New Roman"/>
              <a:cs typeface="Times New Roman"/>
            </a:endParaRPr>
          </a:p>
          <a:p>
            <a:pPr marL="893444" indent="-377825">
              <a:lnSpc>
                <a:spcPct val="100000"/>
              </a:lnSpc>
              <a:spcBef>
                <a:spcPts val="685"/>
              </a:spcBef>
              <a:buChar char="–"/>
              <a:tabLst>
                <a:tab pos="893444" algn="l"/>
                <a:tab pos="894080" algn="l"/>
              </a:tabLst>
            </a:pPr>
            <a:r>
              <a:rPr sz="2800" spc="-5" dirty="0">
                <a:solidFill>
                  <a:srgbClr val="000065"/>
                </a:solidFill>
                <a:latin typeface="Times New Roman"/>
                <a:cs typeface="Times New Roman"/>
              </a:rPr>
              <a:t>use </a:t>
            </a:r>
            <a:r>
              <a:rPr sz="2800" dirty="0">
                <a:solidFill>
                  <a:srgbClr val="000065"/>
                </a:solidFill>
                <a:latin typeface="Times New Roman"/>
                <a:cs typeface="Times New Roman"/>
              </a:rPr>
              <a:t>the </a:t>
            </a:r>
            <a:r>
              <a:rPr sz="2800" spc="-5" dirty="0">
                <a:solidFill>
                  <a:srgbClr val="000065"/>
                </a:solidFill>
                <a:latin typeface="Times New Roman"/>
                <a:cs typeface="Times New Roman"/>
              </a:rPr>
              <a:t>resources</a:t>
            </a:r>
            <a:r>
              <a:rPr sz="2800" spc="-20" dirty="0">
                <a:solidFill>
                  <a:srgbClr val="000065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000065"/>
                </a:solidFill>
                <a:latin typeface="Times New Roman"/>
                <a:cs typeface="Times New Roman"/>
              </a:rPr>
              <a:t>available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61993" y="1685544"/>
            <a:ext cx="8610600" cy="0"/>
          </a:xfrm>
          <a:custGeom>
            <a:avLst/>
            <a:gdLst/>
            <a:ahLst/>
            <a:cxnLst/>
            <a:rect l="l" t="t" r="r" b="b"/>
            <a:pathLst>
              <a:path w="8610600">
                <a:moveTo>
                  <a:pt x="0" y="0"/>
                </a:moveTo>
                <a:lnTo>
                  <a:pt x="8610605" y="0"/>
                </a:lnTo>
              </a:path>
            </a:pathLst>
          </a:custGeom>
          <a:ln w="571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9"/>
              </a:lnSpc>
            </a:pPr>
            <a:r>
              <a:rPr spc="-5" dirty="0"/>
              <a:t>Software Engineering </a:t>
            </a:r>
            <a:r>
              <a:rPr spc="-10" dirty="0"/>
              <a:t>(3</a:t>
            </a:r>
            <a:r>
              <a:rPr sz="750" spc="-15" baseline="22222" dirty="0"/>
              <a:t>rd </a:t>
            </a:r>
            <a:r>
              <a:rPr sz="800" spc="-5" dirty="0"/>
              <a:t>ed.), </a:t>
            </a:r>
            <a:r>
              <a:rPr sz="800" dirty="0"/>
              <a:t>By K.K </a:t>
            </a:r>
            <a:r>
              <a:rPr sz="800" spc="-5" dirty="0"/>
              <a:t>Aggarwal </a:t>
            </a:r>
            <a:r>
              <a:rPr sz="800" dirty="0"/>
              <a:t>&amp; </a:t>
            </a:r>
            <a:r>
              <a:rPr sz="800" spc="-5" dirty="0"/>
              <a:t>Yogesh </a:t>
            </a:r>
            <a:r>
              <a:rPr sz="800" dirty="0"/>
              <a:t>Singh, </a:t>
            </a:r>
            <a:r>
              <a:rPr sz="800" spc="-5" dirty="0"/>
              <a:t>Copyright </a:t>
            </a:r>
            <a:r>
              <a:rPr sz="800" dirty="0"/>
              <a:t>© </a:t>
            </a:r>
            <a:r>
              <a:rPr sz="800" spc="-5" dirty="0"/>
              <a:t>New </a:t>
            </a:r>
            <a:r>
              <a:rPr sz="800" spc="-10" dirty="0"/>
              <a:t>Age </a:t>
            </a:r>
            <a:r>
              <a:rPr sz="800" spc="-5" dirty="0"/>
              <a:t>International Publishers,</a:t>
            </a:r>
            <a:r>
              <a:rPr sz="800" spc="75" dirty="0"/>
              <a:t> </a:t>
            </a:r>
            <a:r>
              <a:rPr sz="800" spc="-5" dirty="0"/>
              <a:t>2007</a:t>
            </a:r>
            <a:endParaRPr sz="800"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45"/>
              </a:lnSpc>
            </a:pPr>
            <a:fld id="{81D60167-4931-47E6-BA6A-407CBD079E47}" type="slidenum">
              <a:rPr dirty="0"/>
              <a:pPr marL="25400">
                <a:lnSpc>
                  <a:spcPts val="1445"/>
                </a:lnSpc>
              </a:pPr>
              <a:t>27</a:t>
            </a:fld>
            <a:endParaRPr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99800"/>
              </a:lnSpc>
              <a:spcBef>
                <a:spcPts val="105"/>
              </a:spcBef>
            </a:pPr>
            <a:r>
              <a:rPr spc="-5" dirty="0">
                <a:solidFill>
                  <a:srgbClr val="990000"/>
                </a:solidFill>
              </a:rPr>
              <a:t>At </a:t>
            </a:r>
            <a:r>
              <a:rPr dirty="0">
                <a:solidFill>
                  <a:srgbClr val="990000"/>
                </a:solidFill>
              </a:rPr>
              <a:t>the </a:t>
            </a:r>
            <a:r>
              <a:rPr spc="-5" dirty="0">
                <a:solidFill>
                  <a:srgbClr val="990000"/>
                </a:solidFill>
              </a:rPr>
              <a:t>first conference </a:t>
            </a:r>
            <a:r>
              <a:rPr dirty="0">
                <a:solidFill>
                  <a:srgbClr val="990000"/>
                </a:solidFill>
              </a:rPr>
              <a:t>on </a:t>
            </a:r>
            <a:r>
              <a:rPr spc="-5" dirty="0">
                <a:solidFill>
                  <a:srgbClr val="990000"/>
                </a:solidFill>
              </a:rPr>
              <a:t>software engineering in </a:t>
            </a:r>
            <a:r>
              <a:rPr dirty="0">
                <a:solidFill>
                  <a:srgbClr val="990000"/>
                </a:solidFill>
              </a:rPr>
              <a:t>1968, </a:t>
            </a:r>
            <a:r>
              <a:rPr spc="-5" dirty="0">
                <a:solidFill>
                  <a:srgbClr val="990000"/>
                </a:solidFill>
              </a:rPr>
              <a:t>Fritz Bauer  defined software engineering </a:t>
            </a:r>
            <a:r>
              <a:rPr dirty="0">
                <a:solidFill>
                  <a:srgbClr val="990000"/>
                </a:solidFill>
              </a:rPr>
              <a:t>as </a:t>
            </a:r>
            <a:r>
              <a:rPr spc="-5" dirty="0"/>
              <a:t>“The establishment </a:t>
            </a:r>
            <a:r>
              <a:rPr dirty="0"/>
              <a:t>and use of  </a:t>
            </a:r>
            <a:r>
              <a:rPr spc="-5" dirty="0"/>
              <a:t>sound engineering principles </a:t>
            </a:r>
            <a:r>
              <a:rPr dirty="0"/>
              <a:t>in order to </a:t>
            </a:r>
            <a:r>
              <a:rPr spc="-5" dirty="0"/>
              <a:t>obtain economically  developed software that </a:t>
            </a:r>
            <a:r>
              <a:rPr dirty="0"/>
              <a:t>is </a:t>
            </a:r>
            <a:r>
              <a:rPr spc="-5" dirty="0"/>
              <a:t>reliable </a:t>
            </a:r>
            <a:r>
              <a:rPr dirty="0"/>
              <a:t>and </a:t>
            </a:r>
            <a:r>
              <a:rPr spc="-5" dirty="0"/>
              <a:t>works efficiently </a:t>
            </a:r>
            <a:r>
              <a:rPr spc="-10" dirty="0"/>
              <a:t>on </a:t>
            </a:r>
            <a:r>
              <a:rPr spc="-5" dirty="0"/>
              <a:t>real  machines”.</a:t>
            </a: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100"/>
          </a:p>
          <a:p>
            <a:pPr marL="12700" marR="82550" algn="just">
              <a:lnSpc>
                <a:spcPct val="99800"/>
              </a:lnSpc>
            </a:pPr>
            <a:r>
              <a:rPr spc="-5" dirty="0">
                <a:solidFill>
                  <a:srgbClr val="990000"/>
                </a:solidFill>
              </a:rPr>
              <a:t>Stephen Schach defined </a:t>
            </a:r>
            <a:r>
              <a:rPr dirty="0">
                <a:solidFill>
                  <a:srgbClr val="990000"/>
                </a:solidFill>
              </a:rPr>
              <a:t>the </a:t>
            </a:r>
            <a:r>
              <a:rPr spc="-5" dirty="0">
                <a:solidFill>
                  <a:srgbClr val="990000"/>
                </a:solidFill>
              </a:rPr>
              <a:t>same </a:t>
            </a:r>
            <a:r>
              <a:rPr dirty="0">
                <a:solidFill>
                  <a:srgbClr val="990000"/>
                </a:solidFill>
              </a:rPr>
              <a:t>as </a:t>
            </a:r>
            <a:r>
              <a:rPr dirty="0"/>
              <a:t>“A </a:t>
            </a:r>
            <a:r>
              <a:rPr spc="-5" dirty="0"/>
              <a:t>discipline whose </a:t>
            </a:r>
            <a:r>
              <a:rPr dirty="0"/>
              <a:t>aim is </a:t>
            </a:r>
            <a:r>
              <a:rPr spc="-5" dirty="0"/>
              <a:t>the  production </a:t>
            </a:r>
            <a:r>
              <a:rPr dirty="0"/>
              <a:t>of </a:t>
            </a:r>
            <a:r>
              <a:rPr spc="-5" dirty="0"/>
              <a:t>quality software, software that </a:t>
            </a:r>
            <a:r>
              <a:rPr dirty="0"/>
              <a:t>is </a:t>
            </a:r>
            <a:r>
              <a:rPr spc="-5" dirty="0"/>
              <a:t>delivered </a:t>
            </a:r>
            <a:r>
              <a:rPr spc="-10" dirty="0"/>
              <a:t>on time,  </a:t>
            </a:r>
            <a:r>
              <a:rPr spc="-5" dirty="0"/>
              <a:t>within budget, </a:t>
            </a:r>
            <a:r>
              <a:rPr dirty="0"/>
              <a:t>and </a:t>
            </a:r>
            <a:r>
              <a:rPr spc="-5" dirty="0"/>
              <a:t>that satisfies its</a:t>
            </a:r>
            <a:r>
              <a:rPr spc="-20" dirty="0"/>
              <a:t> </a:t>
            </a:r>
            <a:r>
              <a:rPr spc="-5" dirty="0"/>
              <a:t>requirements”.</a:t>
            </a: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/>
          </a:p>
          <a:p>
            <a:pPr marL="12700" marR="5080" algn="just">
              <a:lnSpc>
                <a:spcPct val="99700"/>
              </a:lnSpc>
            </a:pPr>
            <a:r>
              <a:rPr spc="-5" dirty="0">
                <a:solidFill>
                  <a:srgbClr val="990000"/>
                </a:solidFill>
              </a:rPr>
              <a:t>Both </a:t>
            </a:r>
            <a:r>
              <a:rPr dirty="0">
                <a:solidFill>
                  <a:srgbClr val="990000"/>
                </a:solidFill>
              </a:rPr>
              <a:t>the </a:t>
            </a:r>
            <a:r>
              <a:rPr spc="-5" dirty="0">
                <a:solidFill>
                  <a:srgbClr val="990000"/>
                </a:solidFill>
              </a:rPr>
              <a:t>definitions are popular </a:t>
            </a:r>
            <a:r>
              <a:rPr dirty="0">
                <a:solidFill>
                  <a:srgbClr val="990000"/>
                </a:solidFill>
              </a:rPr>
              <a:t>and </a:t>
            </a:r>
            <a:r>
              <a:rPr spc="-5" dirty="0">
                <a:solidFill>
                  <a:srgbClr val="990000"/>
                </a:solidFill>
              </a:rPr>
              <a:t>acceptable </a:t>
            </a:r>
            <a:r>
              <a:rPr dirty="0">
                <a:solidFill>
                  <a:srgbClr val="990000"/>
                </a:solidFill>
              </a:rPr>
              <a:t>to </a:t>
            </a:r>
            <a:r>
              <a:rPr spc="-5" dirty="0">
                <a:solidFill>
                  <a:srgbClr val="990000"/>
                </a:solidFill>
              </a:rPr>
              <a:t>majority. </a:t>
            </a:r>
            <a:r>
              <a:rPr spc="590" dirty="0">
                <a:solidFill>
                  <a:srgbClr val="990000"/>
                </a:solidFill>
              </a:rPr>
              <a:t> </a:t>
            </a:r>
            <a:r>
              <a:rPr dirty="0">
                <a:solidFill>
                  <a:srgbClr val="990000"/>
                </a:solidFill>
              </a:rPr>
              <a:t>However, due to </a:t>
            </a:r>
            <a:r>
              <a:rPr spc="-5" dirty="0">
                <a:solidFill>
                  <a:srgbClr val="990000"/>
                </a:solidFill>
              </a:rPr>
              <a:t>increase </a:t>
            </a:r>
            <a:r>
              <a:rPr dirty="0">
                <a:solidFill>
                  <a:srgbClr val="990000"/>
                </a:solidFill>
              </a:rPr>
              <a:t>in </a:t>
            </a:r>
            <a:r>
              <a:rPr spc="-5" dirty="0">
                <a:solidFill>
                  <a:srgbClr val="990000"/>
                </a:solidFill>
              </a:rPr>
              <a:t>cost </a:t>
            </a:r>
            <a:r>
              <a:rPr dirty="0">
                <a:solidFill>
                  <a:srgbClr val="990000"/>
                </a:solidFill>
              </a:rPr>
              <a:t>of </a:t>
            </a:r>
            <a:r>
              <a:rPr spc="-5" dirty="0">
                <a:solidFill>
                  <a:srgbClr val="990000"/>
                </a:solidFill>
              </a:rPr>
              <a:t>maintaining software, objective  </a:t>
            </a:r>
            <a:r>
              <a:rPr dirty="0">
                <a:solidFill>
                  <a:srgbClr val="990000"/>
                </a:solidFill>
              </a:rPr>
              <a:t>is now </a:t>
            </a:r>
            <a:r>
              <a:rPr spc="-5" dirty="0">
                <a:solidFill>
                  <a:srgbClr val="990000"/>
                </a:solidFill>
              </a:rPr>
              <a:t>shifting </a:t>
            </a:r>
            <a:r>
              <a:rPr dirty="0">
                <a:solidFill>
                  <a:srgbClr val="990000"/>
                </a:solidFill>
              </a:rPr>
              <a:t>to </a:t>
            </a:r>
            <a:r>
              <a:rPr spc="-5" dirty="0">
                <a:solidFill>
                  <a:srgbClr val="990000"/>
                </a:solidFill>
              </a:rPr>
              <a:t>produce quality software that </a:t>
            </a:r>
            <a:r>
              <a:rPr dirty="0">
                <a:solidFill>
                  <a:srgbClr val="990000"/>
                </a:solidFill>
              </a:rPr>
              <a:t>is </a:t>
            </a:r>
            <a:r>
              <a:rPr spc="-10" dirty="0">
                <a:solidFill>
                  <a:srgbClr val="990000"/>
                </a:solidFill>
              </a:rPr>
              <a:t>maintainable,  </a:t>
            </a:r>
            <a:r>
              <a:rPr spc="-5" dirty="0">
                <a:solidFill>
                  <a:srgbClr val="990000"/>
                </a:solidFill>
              </a:rPr>
              <a:t>delivered </a:t>
            </a:r>
            <a:r>
              <a:rPr dirty="0">
                <a:solidFill>
                  <a:srgbClr val="990000"/>
                </a:solidFill>
              </a:rPr>
              <a:t>on </a:t>
            </a:r>
            <a:r>
              <a:rPr spc="-10" dirty="0">
                <a:solidFill>
                  <a:srgbClr val="990000"/>
                </a:solidFill>
              </a:rPr>
              <a:t>time, </a:t>
            </a:r>
            <a:r>
              <a:rPr spc="-5" dirty="0">
                <a:solidFill>
                  <a:srgbClr val="990000"/>
                </a:solidFill>
              </a:rPr>
              <a:t>within </a:t>
            </a:r>
            <a:r>
              <a:rPr dirty="0">
                <a:solidFill>
                  <a:srgbClr val="990000"/>
                </a:solidFill>
              </a:rPr>
              <a:t>budget, and also </a:t>
            </a:r>
            <a:r>
              <a:rPr spc="-10" dirty="0">
                <a:solidFill>
                  <a:srgbClr val="990000"/>
                </a:solidFill>
              </a:rPr>
              <a:t>satisfies </a:t>
            </a:r>
            <a:r>
              <a:rPr dirty="0">
                <a:solidFill>
                  <a:srgbClr val="990000"/>
                </a:solidFill>
              </a:rPr>
              <a:t>its</a:t>
            </a:r>
            <a:r>
              <a:rPr spc="-20" dirty="0">
                <a:solidFill>
                  <a:srgbClr val="990000"/>
                </a:solidFill>
              </a:rPr>
              <a:t> </a:t>
            </a:r>
            <a:r>
              <a:rPr spc="-5" dirty="0">
                <a:solidFill>
                  <a:srgbClr val="990000"/>
                </a:solidFill>
              </a:rPr>
              <a:t>requirements.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20536" y="791971"/>
            <a:ext cx="54908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0" dirty="0"/>
              <a:t>What </a:t>
            </a:r>
            <a:r>
              <a:rPr spc="-220" dirty="0"/>
              <a:t>is </a:t>
            </a:r>
            <a:r>
              <a:rPr spc="-170" dirty="0"/>
              <a:t>software</a:t>
            </a:r>
            <a:r>
              <a:rPr spc="-140" dirty="0"/>
              <a:t> </a:t>
            </a:r>
            <a:r>
              <a:rPr spc="-310" dirty="0"/>
              <a:t>engineering?</a:t>
            </a:r>
          </a:p>
        </p:txBody>
      </p:sp>
      <p:sp>
        <p:nvSpPr>
          <p:cNvPr id="4" name="object 4"/>
          <p:cNvSpPr/>
          <p:nvPr/>
        </p:nvSpPr>
        <p:spPr>
          <a:xfrm>
            <a:off x="761993" y="1574291"/>
            <a:ext cx="8610600" cy="0"/>
          </a:xfrm>
          <a:custGeom>
            <a:avLst/>
            <a:gdLst/>
            <a:ahLst/>
            <a:cxnLst/>
            <a:rect l="l" t="t" r="r" b="b"/>
            <a:pathLst>
              <a:path w="8610600">
                <a:moveTo>
                  <a:pt x="0" y="0"/>
                </a:moveTo>
                <a:lnTo>
                  <a:pt x="8610605" y="0"/>
                </a:lnTo>
              </a:path>
            </a:pathLst>
          </a:custGeom>
          <a:ln w="571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9"/>
              </a:lnSpc>
            </a:pPr>
            <a:r>
              <a:rPr spc="-5" dirty="0"/>
              <a:t>Software Engineering </a:t>
            </a:r>
            <a:r>
              <a:rPr spc="-10" dirty="0"/>
              <a:t>(3</a:t>
            </a:r>
            <a:r>
              <a:rPr sz="750" spc="-15" baseline="22222" dirty="0"/>
              <a:t>rd </a:t>
            </a:r>
            <a:r>
              <a:rPr sz="800" spc="-5" dirty="0"/>
              <a:t>ed.), </a:t>
            </a:r>
            <a:r>
              <a:rPr sz="800" dirty="0"/>
              <a:t>By K.K </a:t>
            </a:r>
            <a:r>
              <a:rPr sz="800" spc="-5" dirty="0"/>
              <a:t>Aggarwal </a:t>
            </a:r>
            <a:r>
              <a:rPr sz="800" dirty="0"/>
              <a:t>&amp; </a:t>
            </a:r>
            <a:r>
              <a:rPr sz="800" spc="-5" dirty="0"/>
              <a:t>Yogesh </a:t>
            </a:r>
            <a:r>
              <a:rPr sz="800" dirty="0"/>
              <a:t>Singh, </a:t>
            </a:r>
            <a:r>
              <a:rPr sz="800" spc="-5" dirty="0"/>
              <a:t>Copyright </a:t>
            </a:r>
            <a:r>
              <a:rPr sz="800" dirty="0"/>
              <a:t>© </a:t>
            </a:r>
            <a:r>
              <a:rPr sz="800" spc="-5" dirty="0"/>
              <a:t>New </a:t>
            </a:r>
            <a:r>
              <a:rPr sz="800" spc="-10" dirty="0"/>
              <a:t>Age </a:t>
            </a:r>
            <a:r>
              <a:rPr sz="800" spc="-5" dirty="0"/>
              <a:t>International Publishers,</a:t>
            </a:r>
            <a:r>
              <a:rPr sz="800" spc="75" dirty="0"/>
              <a:t> </a:t>
            </a:r>
            <a:r>
              <a:rPr sz="800" spc="-5" dirty="0"/>
              <a:t>2007</a:t>
            </a:r>
            <a:endParaRPr sz="80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45"/>
              </a:lnSpc>
            </a:pPr>
            <a:fld id="{81D60167-4931-47E6-BA6A-407CBD079E47}" type="slidenum">
              <a:rPr dirty="0"/>
              <a:pPr marL="25400">
                <a:lnSpc>
                  <a:spcPts val="1445"/>
                </a:lnSpc>
              </a:pPr>
              <a:t>28</a:t>
            </a:fld>
            <a:endParaRPr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07147" y="1015999"/>
            <a:ext cx="30892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60" dirty="0"/>
              <a:t>Software</a:t>
            </a:r>
            <a:r>
              <a:rPr spc="-165" dirty="0"/>
              <a:t> </a:t>
            </a:r>
            <a:r>
              <a:rPr spc="-350" dirty="0"/>
              <a:t>Process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3" y="2735071"/>
            <a:ext cx="8149590" cy="3302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708660" algn="l"/>
                <a:tab pos="2078989" algn="l"/>
                <a:tab pos="3291840" algn="l"/>
                <a:tab pos="3674745" algn="l"/>
                <a:tab pos="4253865" algn="l"/>
                <a:tab pos="4991100" algn="l"/>
                <a:tab pos="5413375" algn="l"/>
                <a:tab pos="6428105" algn="l"/>
                <a:tab pos="6987540" algn="l"/>
              </a:tabLst>
            </a:pPr>
            <a:r>
              <a:rPr sz="2800" spc="-10" dirty="0">
                <a:solidFill>
                  <a:srgbClr val="990000"/>
                </a:solidFill>
                <a:latin typeface="Times New Roman"/>
                <a:cs typeface="Times New Roman"/>
              </a:rPr>
              <a:t>T</a:t>
            </a:r>
            <a:r>
              <a:rPr sz="2800" dirty="0">
                <a:solidFill>
                  <a:srgbClr val="990000"/>
                </a:solidFill>
                <a:latin typeface="Times New Roman"/>
                <a:cs typeface="Times New Roman"/>
              </a:rPr>
              <a:t>h</a:t>
            </a:r>
            <a:r>
              <a:rPr sz="2800" spc="-5" dirty="0">
                <a:solidFill>
                  <a:srgbClr val="990000"/>
                </a:solidFill>
                <a:latin typeface="Times New Roman"/>
                <a:cs typeface="Times New Roman"/>
              </a:rPr>
              <a:t>e</a:t>
            </a:r>
            <a:r>
              <a:rPr sz="2800" dirty="0">
                <a:solidFill>
                  <a:srgbClr val="990000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srgbClr val="990000"/>
                </a:solidFill>
                <a:latin typeface="Times New Roman"/>
                <a:cs typeface="Times New Roman"/>
              </a:rPr>
              <a:t>s</a:t>
            </a:r>
            <a:r>
              <a:rPr sz="2800" dirty="0">
                <a:solidFill>
                  <a:srgbClr val="990000"/>
                </a:solidFill>
                <a:latin typeface="Times New Roman"/>
                <a:cs typeface="Times New Roman"/>
              </a:rPr>
              <a:t>o</a:t>
            </a:r>
            <a:r>
              <a:rPr sz="2800" spc="-5" dirty="0">
                <a:solidFill>
                  <a:srgbClr val="990000"/>
                </a:solidFill>
                <a:latin typeface="Times New Roman"/>
                <a:cs typeface="Times New Roman"/>
              </a:rPr>
              <a:t>ft</a:t>
            </a:r>
            <a:r>
              <a:rPr sz="2800" dirty="0">
                <a:solidFill>
                  <a:srgbClr val="990000"/>
                </a:solidFill>
                <a:latin typeface="Times New Roman"/>
                <a:cs typeface="Times New Roman"/>
              </a:rPr>
              <a:t>w</a:t>
            </a:r>
            <a:r>
              <a:rPr sz="2800" spc="-15" dirty="0">
                <a:solidFill>
                  <a:srgbClr val="990000"/>
                </a:solidFill>
                <a:latin typeface="Times New Roman"/>
                <a:cs typeface="Times New Roman"/>
              </a:rPr>
              <a:t>a</a:t>
            </a:r>
            <a:r>
              <a:rPr sz="2800" spc="-5" dirty="0">
                <a:solidFill>
                  <a:srgbClr val="990000"/>
                </a:solidFill>
                <a:latin typeface="Times New Roman"/>
                <a:cs typeface="Times New Roman"/>
              </a:rPr>
              <a:t>re</a:t>
            </a:r>
            <a:r>
              <a:rPr sz="2800" dirty="0">
                <a:solidFill>
                  <a:srgbClr val="990000"/>
                </a:solidFill>
                <a:latin typeface="Times New Roman"/>
                <a:cs typeface="Times New Roman"/>
              </a:rPr>
              <a:t>	p</a:t>
            </a:r>
            <a:r>
              <a:rPr sz="2800" spc="-5" dirty="0">
                <a:solidFill>
                  <a:srgbClr val="990000"/>
                </a:solidFill>
                <a:latin typeface="Times New Roman"/>
                <a:cs typeface="Times New Roman"/>
              </a:rPr>
              <a:t>r</a:t>
            </a:r>
            <a:r>
              <a:rPr sz="2800" dirty="0">
                <a:solidFill>
                  <a:srgbClr val="990000"/>
                </a:solidFill>
                <a:latin typeface="Times New Roman"/>
                <a:cs typeface="Times New Roman"/>
              </a:rPr>
              <a:t>o</a:t>
            </a:r>
            <a:r>
              <a:rPr sz="2800" spc="-15" dirty="0">
                <a:solidFill>
                  <a:srgbClr val="990000"/>
                </a:solidFill>
                <a:latin typeface="Times New Roman"/>
                <a:cs typeface="Times New Roman"/>
              </a:rPr>
              <a:t>ce</a:t>
            </a:r>
            <a:r>
              <a:rPr sz="2800" spc="10" dirty="0">
                <a:solidFill>
                  <a:srgbClr val="990000"/>
                </a:solidFill>
                <a:latin typeface="Times New Roman"/>
                <a:cs typeface="Times New Roman"/>
              </a:rPr>
              <a:t>s</a:t>
            </a:r>
            <a:r>
              <a:rPr sz="2800" spc="-5" dirty="0">
                <a:solidFill>
                  <a:srgbClr val="990000"/>
                </a:solidFill>
                <a:latin typeface="Times New Roman"/>
                <a:cs typeface="Times New Roman"/>
              </a:rPr>
              <a:t>s</a:t>
            </a:r>
            <a:r>
              <a:rPr sz="2800" dirty="0">
                <a:solidFill>
                  <a:srgbClr val="990000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srgbClr val="990000"/>
                </a:solidFill>
                <a:latin typeface="Times New Roman"/>
                <a:cs typeface="Times New Roman"/>
              </a:rPr>
              <a:t>is</a:t>
            </a:r>
            <a:r>
              <a:rPr sz="2800" dirty="0">
                <a:solidFill>
                  <a:srgbClr val="990000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srgbClr val="990000"/>
                </a:solidFill>
                <a:latin typeface="Times New Roman"/>
                <a:cs typeface="Times New Roman"/>
              </a:rPr>
              <a:t>t</a:t>
            </a:r>
            <a:r>
              <a:rPr sz="2800" dirty="0">
                <a:solidFill>
                  <a:srgbClr val="990000"/>
                </a:solidFill>
                <a:latin typeface="Times New Roman"/>
                <a:cs typeface="Times New Roman"/>
              </a:rPr>
              <a:t>h</a:t>
            </a:r>
            <a:r>
              <a:rPr sz="2800" spc="-5" dirty="0">
                <a:solidFill>
                  <a:srgbClr val="990000"/>
                </a:solidFill>
                <a:latin typeface="Times New Roman"/>
                <a:cs typeface="Times New Roman"/>
              </a:rPr>
              <a:t>e</a:t>
            </a:r>
            <a:r>
              <a:rPr sz="2800" dirty="0">
                <a:solidFill>
                  <a:srgbClr val="990000"/>
                </a:solidFill>
                <a:latin typeface="Times New Roman"/>
                <a:cs typeface="Times New Roman"/>
              </a:rPr>
              <a:t>	w</a:t>
            </a:r>
            <a:r>
              <a:rPr sz="2800" spc="-15" dirty="0">
                <a:solidFill>
                  <a:srgbClr val="990000"/>
                </a:solidFill>
                <a:latin typeface="Times New Roman"/>
                <a:cs typeface="Times New Roman"/>
              </a:rPr>
              <a:t>a</a:t>
            </a:r>
            <a:r>
              <a:rPr sz="2800" spc="-5" dirty="0">
                <a:solidFill>
                  <a:srgbClr val="990000"/>
                </a:solidFill>
                <a:latin typeface="Times New Roman"/>
                <a:cs typeface="Times New Roman"/>
              </a:rPr>
              <a:t>y</a:t>
            </a:r>
            <a:r>
              <a:rPr sz="2800" dirty="0">
                <a:solidFill>
                  <a:srgbClr val="990000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srgbClr val="990000"/>
                </a:solidFill>
                <a:latin typeface="Times New Roman"/>
                <a:cs typeface="Times New Roman"/>
              </a:rPr>
              <a:t>in</a:t>
            </a:r>
            <a:r>
              <a:rPr sz="2800" dirty="0">
                <a:solidFill>
                  <a:srgbClr val="990000"/>
                </a:solidFill>
                <a:latin typeface="Times New Roman"/>
                <a:cs typeface="Times New Roman"/>
              </a:rPr>
              <a:t>	</a:t>
            </a:r>
            <a:r>
              <a:rPr sz="2800" spc="-10" dirty="0">
                <a:solidFill>
                  <a:srgbClr val="990000"/>
                </a:solidFill>
                <a:latin typeface="Times New Roman"/>
                <a:cs typeface="Times New Roman"/>
              </a:rPr>
              <a:t>w</a:t>
            </a:r>
            <a:r>
              <a:rPr sz="2800" dirty="0">
                <a:solidFill>
                  <a:srgbClr val="990000"/>
                </a:solidFill>
                <a:latin typeface="Times New Roman"/>
                <a:cs typeface="Times New Roman"/>
              </a:rPr>
              <a:t>h</a:t>
            </a:r>
            <a:r>
              <a:rPr sz="2800" spc="5" dirty="0">
                <a:solidFill>
                  <a:srgbClr val="990000"/>
                </a:solidFill>
                <a:latin typeface="Times New Roman"/>
                <a:cs typeface="Times New Roman"/>
              </a:rPr>
              <a:t>i</a:t>
            </a:r>
            <a:r>
              <a:rPr sz="2800" spc="-15" dirty="0">
                <a:solidFill>
                  <a:srgbClr val="990000"/>
                </a:solidFill>
                <a:latin typeface="Times New Roman"/>
                <a:cs typeface="Times New Roman"/>
              </a:rPr>
              <a:t>c</a:t>
            </a:r>
            <a:r>
              <a:rPr sz="2800" spc="-5" dirty="0">
                <a:solidFill>
                  <a:srgbClr val="990000"/>
                </a:solidFill>
                <a:latin typeface="Times New Roman"/>
                <a:cs typeface="Times New Roman"/>
              </a:rPr>
              <a:t>h</a:t>
            </a:r>
            <a:r>
              <a:rPr sz="2800" dirty="0">
                <a:solidFill>
                  <a:srgbClr val="990000"/>
                </a:solidFill>
                <a:latin typeface="Times New Roman"/>
                <a:cs typeface="Times New Roman"/>
              </a:rPr>
              <a:t>	</a:t>
            </a:r>
            <a:r>
              <a:rPr sz="2800" spc="-10" dirty="0">
                <a:solidFill>
                  <a:srgbClr val="990000"/>
                </a:solidFill>
                <a:latin typeface="Times New Roman"/>
                <a:cs typeface="Times New Roman"/>
              </a:rPr>
              <a:t>w</a:t>
            </a:r>
            <a:r>
              <a:rPr sz="2800" spc="-5" dirty="0">
                <a:solidFill>
                  <a:srgbClr val="990000"/>
                </a:solidFill>
                <a:latin typeface="Times New Roman"/>
                <a:cs typeface="Times New Roman"/>
              </a:rPr>
              <a:t>e</a:t>
            </a:r>
            <a:r>
              <a:rPr sz="2800" dirty="0">
                <a:solidFill>
                  <a:srgbClr val="990000"/>
                </a:solidFill>
                <a:latin typeface="Times New Roman"/>
                <a:cs typeface="Times New Roman"/>
              </a:rPr>
              <a:t>	p</a:t>
            </a:r>
            <a:r>
              <a:rPr sz="2800" spc="-5" dirty="0">
                <a:solidFill>
                  <a:srgbClr val="990000"/>
                </a:solidFill>
                <a:latin typeface="Times New Roman"/>
                <a:cs typeface="Times New Roman"/>
              </a:rPr>
              <a:t>r</a:t>
            </a:r>
            <a:r>
              <a:rPr sz="2800" spc="10" dirty="0">
                <a:solidFill>
                  <a:srgbClr val="990000"/>
                </a:solidFill>
                <a:latin typeface="Times New Roman"/>
                <a:cs typeface="Times New Roman"/>
              </a:rPr>
              <a:t>o</a:t>
            </a:r>
            <a:r>
              <a:rPr sz="2800" dirty="0">
                <a:solidFill>
                  <a:srgbClr val="990000"/>
                </a:solidFill>
                <a:latin typeface="Times New Roman"/>
                <a:cs typeface="Times New Roman"/>
              </a:rPr>
              <a:t>du</a:t>
            </a:r>
            <a:r>
              <a:rPr sz="2800" spc="-15" dirty="0">
                <a:solidFill>
                  <a:srgbClr val="990000"/>
                </a:solidFill>
                <a:latin typeface="Times New Roman"/>
                <a:cs typeface="Times New Roman"/>
              </a:rPr>
              <a:t>c</a:t>
            </a:r>
            <a:r>
              <a:rPr sz="2800" spc="-5" dirty="0">
                <a:solidFill>
                  <a:srgbClr val="990000"/>
                </a:solidFill>
                <a:latin typeface="Times New Roman"/>
                <a:cs typeface="Times New Roman"/>
              </a:rPr>
              <a:t>e  software.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800" spc="-5" dirty="0">
                <a:solidFill>
                  <a:srgbClr val="000099"/>
                </a:solidFill>
                <a:latin typeface="Times New Roman"/>
                <a:cs typeface="Times New Roman"/>
              </a:rPr>
              <a:t>Why is </a:t>
            </a:r>
            <a:r>
              <a:rPr sz="2800" spc="-10" dirty="0">
                <a:solidFill>
                  <a:srgbClr val="000099"/>
                </a:solidFill>
                <a:latin typeface="Times New Roman"/>
                <a:cs typeface="Times New Roman"/>
              </a:rPr>
              <a:t>it </a:t>
            </a:r>
            <a:r>
              <a:rPr sz="2800" spc="-5" dirty="0">
                <a:solidFill>
                  <a:srgbClr val="000099"/>
                </a:solidFill>
                <a:latin typeface="Times New Roman"/>
                <a:cs typeface="Times New Roman"/>
              </a:rPr>
              <a:t>difficult to improve software process ?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450">
              <a:latin typeface="Times New Roman"/>
              <a:cs typeface="Times New Roman"/>
            </a:endParaRPr>
          </a:p>
          <a:p>
            <a:pPr marL="1076325" indent="-377825">
              <a:lnSpc>
                <a:spcPct val="100000"/>
              </a:lnSpc>
              <a:buClr>
                <a:srgbClr val="003200"/>
              </a:buClr>
              <a:buChar char="•"/>
              <a:tabLst>
                <a:tab pos="1076325" algn="l"/>
                <a:tab pos="1076960" algn="l"/>
              </a:tabLst>
            </a:pPr>
            <a:r>
              <a:rPr sz="2800" spc="-5" dirty="0">
                <a:solidFill>
                  <a:srgbClr val="990000"/>
                </a:solidFill>
                <a:latin typeface="Times New Roman"/>
                <a:cs typeface="Times New Roman"/>
              </a:rPr>
              <a:t>Not enough </a:t>
            </a:r>
            <a:r>
              <a:rPr sz="2800" spc="-10" dirty="0">
                <a:solidFill>
                  <a:srgbClr val="990000"/>
                </a:solidFill>
                <a:latin typeface="Times New Roman"/>
                <a:cs typeface="Times New Roman"/>
              </a:rPr>
              <a:t>time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har char="•"/>
            </a:pPr>
            <a:endParaRPr sz="2250">
              <a:latin typeface="Times New Roman"/>
              <a:cs typeface="Times New Roman"/>
            </a:endParaRPr>
          </a:p>
          <a:p>
            <a:pPr marL="1108075" indent="-424815">
              <a:lnSpc>
                <a:spcPct val="100000"/>
              </a:lnSpc>
              <a:spcBef>
                <a:spcPts val="5"/>
              </a:spcBef>
              <a:buClr>
                <a:srgbClr val="650065"/>
              </a:buClr>
              <a:buChar char="•"/>
              <a:tabLst>
                <a:tab pos="1108075" algn="l"/>
                <a:tab pos="1108710" algn="l"/>
              </a:tabLst>
            </a:pPr>
            <a:r>
              <a:rPr sz="2800" spc="-10" dirty="0">
                <a:latin typeface="Times New Roman"/>
                <a:cs typeface="Times New Roman"/>
              </a:rPr>
              <a:t>Lack </a:t>
            </a:r>
            <a:r>
              <a:rPr sz="2800" dirty="0">
                <a:latin typeface="Times New Roman"/>
                <a:cs typeface="Times New Roman"/>
              </a:rPr>
              <a:t>of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knowledge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61993" y="1825751"/>
            <a:ext cx="8610600" cy="0"/>
          </a:xfrm>
          <a:custGeom>
            <a:avLst/>
            <a:gdLst/>
            <a:ahLst/>
            <a:cxnLst/>
            <a:rect l="l" t="t" r="r" b="b"/>
            <a:pathLst>
              <a:path w="8610600">
                <a:moveTo>
                  <a:pt x="0" y="0"/>
                </a:moveTo>
                <a:lnTo>
                  <a:pt x="8610605" y="0"/>
                </a:lnTo>
              </a:path>
            </a:pathLst>
          </a:custGeom>
          <a:ln w="571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9"/>
              </a:lnSpc>
            </a:pPr>
            <a:r>
              <a:rPr spc="-5" dirty="0"/>
              <a:t>Software Engineering </a:t>
            </a:r>
            <a:r>
              <a:rPr spc="-10" dirty="0"/>
              <a:t>(3</a:t>
            </a:r>
            <a:r>
              <a:rPr sz="750" spc="-15" baseline="22222" dirty="0"/>
              <a:t>rd </a:t>
            </a:r>
            <a:r>
              <a:rPr sz="800" spc="-5" dirty="0"/>
              <a:t>ed.), </a:t>
            </a:r>
            <a:r>
              <a:rPr sz="800" dirty="0"/>
              <a:t>By K.K </a:t>
            </a:r>
            <a:r>
              <a:rPr sz="800" spc="-5" dirty="0"/>
              <a:t>Aggarwal </a:t>
            </a:r>
            <a:r>
              <a:rPr sz="800" dirty="0"/>
              <a:t>&amp; </a:t>
            </a:r>
            <a:r>
              <a:rPr sz="800" spc="-5" dirty="0"/>
              <a:t>Yogesh </a:t>
            </a:r>
            <a:r>
              <a:rPr sz="800" dirty="0"/>
              <a:t>Singh, </a:t>
            </a:r>
            <a:r>
              <a:rPr sz="800" spc="-5" dirty="0"/>
              <a:t>Copyright </a:t>
            </a:r>
            <a:r>
              <a:rPr sz="800" dirty="0"/>
              <a:t>© </a:t>
            </a:r>
            <a:r>
              <a:rPr sz="800" spc="-5" dirty="0"/>
              <a:t>New </a:t>
            </a:r>
            <a:r>
              <a:rPr sz="800" spc="-10" dirty="0"/>
              <a:t>Age </a:t>
            </a:r>
            <a:r>
              <a:rPr sz="800" spc="-5" dirty="0"/>
              <a:t>International Publishers,</a:t>
            </a:r>
            <a:r>
              <a:rPr sz="800" spc="75" dirty="0"/>
              <a:t> </a:t>
            </a:r>
            <a:r>
              <a:rPr sz="800" spc="-5" dirty="0"/>
              <a:t>2007</a:t>
            </a:r>
            <a:endParaRPr sz="80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45"/>
              </a:lnSpc>
            </a:pPr>
            <a:fld id="{81D60167-4931-47E6-BA6A-407CBD079E47}" type="slidenum">
              <a:rPr dirty="0"/>
              <a:pPr marL="25400">
                <a:lnSpc>
                  <a:spcPts val="1445"/>
                </a:lnSpc>
              </a:pPr>
              <a:t>29</a:t>
            </a:fld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0733" y="2308350"/>
            <a:ext cx="48641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84200" indent="-571500">
              <a:lnSpc>
                <a:spcPct val="100000"/>
              </a:lnSpc>
              <a:spcBef>
                <a:spcPts val="95"/>
              </a:spcBef>
              <a:buFont typeface="DejaVu Sans"/>
              <a:buChar char="❖"/>
              <a:tabLst>
                <a:tab pos="583565" algn="l"/>
                <a:tab pos="584200" algn="l"/>
              </a:tabLst>
            </a:pPr>
            <a:r>
              <a:rPr sz="2800" spc="-5" dirty="0">
                <a:solidFill>
                  <a:srgbClr val="653200"/>
                </a:solidFill>
                <a:latin typeface="Times New Roman"/>
                <a:cs typeface="Times New Roman"/>
              </a:rPr>
              <a:t>Software </a:t>
            </a:r>
            <a:r>
              <a:rPr sz="2800" dirty="0">
                <a:solidFill>
                  <a:srgbClr val="653200"/>
                </a:solidFill>
                <a:latin typeface="Times New Roman"/>
                <a:cs typeface="Times New Roman"/>
              </a:rPr>
              <a:t>industry </a:t>
            </a:r>
            <a:r>
              <a:rPr sz="2800" spc="-5" dirty="0">
                <a:solidFill>
                  <a:srgbClr val="653200"/>
                </a:solidFill>
                <a:latin typeface="Times New Roman"/>
                <a:cs typeface="Times New Roman"/>
              </a:rPr>
              <a:t>is in</a:t>
            </a:r>
            <a:r>
              <a:rPr sz="2800" spc="-65" dirty="0">
                <a:solidFill>
                  <a:srgbClr val="65320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653200"/>
                </a:solidFill>
                <a:latin typeface="Times New Roman"/>
                <a:cs typeface="Times New Roman"/>
              </a:rPr>
              <a:t>Crisis!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92826" y="6723377"/>
            <a:ext cx="40906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imes New Roman"/>
                <a:cs typeface="Times New Roman"/>
              </a:rPr>
              <a:t>Source: The </a:t>
            </a:r>
            <a:r>
              <a:rPr sz="1200" dirty="0">
                <a:latin typeface="Times New Roman"/>
                <a:cs typeface="Times New Roman"/>
              </a:rPr>
              <a:t>Standish </a:t>
            </a:r>
            <a:r>
              <a:rPr sz="1200" spc="-5" dirty="0">
                <a:latin typeface="Times New Roman"/>
                <a:cs typeface="Times New Roman"/>
              </a:rPr>
              <a:t>Group International, Inc. (CHAOS</a:t>
            </a:r>
            <a:r>
              <a:rPr sz="1200" spc="1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research)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622234" y="3782262"/>
            <a:ext cx="2550234" cy="19741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601713" y="5738552"/>
            <a:ext cx="1202055" cy="59690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63220" marR="5080" indent="-350520">
              <a:lnSpc>
                <a:spcPct val="106100"/>
              </a:lnSpc>
              <a:spcBef>
                <a:spcPts val="5"/>
              </a:spcBef>
            </a:pPr>
            <a:r>
              <a:rPr sz="1800" b="1" dirty="0">
                <a:latin typeface="Times New Roman"/>
                <a:cs typeface="Times New Roman"/>
              </a:rPr>
              <a:t>over</a:t>
            </a:r>
            <a:r>
              <a:rPr sz="1800" b="1" spc="-35" dirty="0">
                <a:latin typeface="Times New Roman"/>
                <a:cs typeface="Times New Roman"/>
              </a:rPr>
              <a:t> </a:t>
            </a:r>
            <a:r>
              <a:rPr sz="1800" b="1" spc="5" dirty="0">
                <a:latin typeface="Times New Roman"/>
                <a:cs typeface="Times New Roman"/>
              </a:rPr>
              <a:t>budget  </a:t>
            </a:r>
            <a:r>
              <a:rPr sz="1800" b="1" spc="20" dirty="0">
                <a:latin typeface="Times New Roman"/>
                <a:cs typeface="Times New Roman"/>
              </a:rPr>
              <a:t>53%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50482" y="3208713"/>
            <a:ext cx="738505" cy="59690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8270" marR="5080" indent="-116205">
              <a:lnSpc>
                <a:spcPct val="106100"/>
              </a:lnSpc>
              <a:spcBef>
                <a:spcPts val="5"/>
              </a:spcBef>
            </a:pPr>
            <a:r>
              <a:rPr sz="1800" b="1" spc="-20" dirty="0">
                <a:latin typeface="Times New Roman"/>
                <a:cs typeface="Times New Roman"/>
              </a:rPr>
              <a:t>s</a:t>
            </a:r>
            <a:r>
              <a:rPr sz="1800" b="1" spc="-10" dirty="0">
                <a:latin typeface="Times New Roman"/>
                <a:cs typeface="Times New Roman"/>
              </a:rPr>
              <a:t>u</a:t>
            </a:r>
            <a:r>
              <a:rPr sz="1800" b="1" spc="35" dirty="0">
                <a:latin typeface="Times New Roman"/>
                <a:cs typeface="Times New Roman"/>
              </a:rPr>
              <a:t>c</a:t>
            </a:r>
            <a:r>
              <a:rPr sz="1800" b="1" spc="50" dirty="0">
                <a:latin typeface="Times New Roman"/>
                <a:cs typeface="Times New Roman"/>
              </a:rPr>
              <a:t>c</a:t>
            </a:r>
            <a:r>
              <a:rPr sz="1800" b="1" spc="35" dirty="0">
                <a:latin typeface="Times New Roman"/>
                <a:cs typeface="Times New Roman"/>
              </a:rPr>
              <a:t>e</a:t>
            </a:r>
            <a:r>
              <a:rPr sz="1800" b="1" spc="-20" dirty="0">
                <a:latin typeface="Times New Roman"/>
                <a:cs typeface="Times New Roman"/>
              </a:rPr>
              <a:t>s</a:t>
            </a:r>
            <a:r>
              <a:rPr sz="1800" b="1" spc="10" dirty="0">
                <a:latin typeface="Times New Roman"/>
                <a:cs typeface="Times New Roman"/>
              </a:rPr>
              <a:t>s  </a:t>
            </a:r>
            <a:r>
              <a:rPr sz="1800" b="1" spc="25" dirty="0">
                <a:latin typeface="Times New Roman"/>
                <a:cs typeface="Times New Roman"/>
              </a:rPr>
              <a:t>16%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81017" y="3606477"/>
            <a:ext cx="683895" cy="5988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8585" marR="5080" indent="-96520">
              <a:lnSpc>
                <a:spcPts val="2300"/>
              </a:lnSpc>
              <a:spcBef>
                <a:spcPts val="95"/>
              </a:spcBef>
            </a:pPr>
            <a:r>
              <a:rPr sz="1800" b="1" spc="-75" dirty="0">
                <a:latin typeface="Times New Roman"/>
                <a:cs typeface="Times New Roman"/>
              </a:rPr>
              <a:t>f</a:t>
            </a:r>
            <a:r>
              <a:rPr sz="1800" b="1" spc="15" dirty="0">
                <a:latin typeface="Times New Roman"/>
                <a:cs typeface="Times New Roman"/>
              </a:rPr>
              <a:t>a</a:t>
            </a:r>
            <a:r>
              <a:rPr sz="1800" b="1" spc="35" dirty="0">
                <a:latin typeface="Times New Roman"/>
                <a:cs typeface="Times New Roman"/>
              </a:rPr>
              <a:t>i</a:t>
            </a:r>
            <a:r>
              <a:rPr sz="1800" b="1" spc="25" dirty="0">
                <a:latin typeface="Times New Roman"/>
                <a:cs typeface="Times New Roman"/>
              </a:rPr>
              <a:t>l</a:t>
            </a:r>
            <a:r>
              <a:rPr sz="1800" b="1" spc="-10" dirty="0">
                <a:latin typeface="Times New Roman"/>
                <a:cs typeface="Times New Roman"/>
              </a:rPr>
              <a:t>u</a:t>
            </a:r>
            <a:r>
              <a:rPr sz="1800" b="1" spc="50" dirty="0">
                <a:latin typeface="Times New Roman"/>
                <a:cs typeface="Times New Roman"/>
              </a:rPr>
              <a:t>r</a:t>
            </a:r>
            <a:r>
              <a:rPr sz="1800" b="1" spc="10" dirty="0">
                <a:latin typeface="Times New Roman"/>
                <a:cs typeface="Times New Roman"/>
              </a:rPr>
              <a:t>e  </a:t>
            </a:r>
            <a:r>
              <a:rPr sz="1800" b="1" spc="25" dirty="0">
                <a:latin typeface="Times New Roman"/>
                <a:cs typeface="Times New Roman"/>
              </a:rPr>
              <a:t>31%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271768" y="709669"/>
            <a:ext cx="55905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95" dirty="0"/>
              <a:t>The </a:t>
            </a:r>
            <a:r>
              <a:rPr spc="-160" dirty="0"/>
              <a:t>Evolving </a:t>
            </a:r>
            <a:r>
              <a:rPr spc="-254" dirty="0"/>
              <a:t>Role </a:t>
            </a:r>
            <a:r>
              <a:rPr spc="-120" dirty="0"/>
              <a:t>of</a:t>
            </a:r>
            <a:r>
              <a:rPr spc="160" dirty="0"/>
              <a:t> </a:t>
            </a:r>
            <a:r>
              <a:rPr spc="-155" dirty="0"/>
              <a:t>Software</a:t>
            </a:r>
          </a:p>
        </p:txBody>
      </p:sp>
      <p:sp>
        <p:nvSpPr>
          <p:cNvPr id="9" name="object 9"/>
          <p:cNvSpPr/>
          <p:nvPr/>
        </p:nvSpPr>
        <p:spPr>
          <a:xfrm>
            <a:off x="761993" y="1600200"/>
            <a:ext cx="8610600" cy="0"/>
          </a:xfrm>
          <a:custGeom>
            <a:avLst/>
            <a:gdLst/>
            <a:ahLst/>
            <a:cxnLst/>
            <a:rect l="l" t="t" r="r" b="b"/>
            <a:pathLst>
              <a:path w="8610600">
                <a:moveTo>
                  <a:pt x="0" y="0"/>
                </a:moveTo>
                <a:lnTo>
                  <a:pt x="8610605" y="0"/>
                </a:lnTo>
              </a:path>
            </a:pathLst>
          </a:custGeom>
          <a:ln w="571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9"/>
              </a:lnSpc>
            </a:pPr>
            <a:r>
              <a:rPr spc="-5" dirty="0"/>
              <a:t>Software Engineering </a:t>
            </a:r>
            <a:r>
              <a:rPr spc="-10" dirty="0"/>
              <a:t>(3</a:t>
            </a:r>
            <a:r>
              <a:rPr sz="750" spc="-15" baseline="22222" dirty="0"/>
              <a:t>rd </a:t>
            </a:r>
            <a:r>
              <a:rPr sz="800" spc="-5" dirty="0"/>
              <a:t>ed.), </a:t>
            </a:r>
            <a:r>
              <a:rPr sz="800" dirty="0"/>
              <a:t>By K.K </a:t>
            </a:r>
            <a:r>
              <a:rPr sz="800" spc="-5" dirty="0"/>
              <a:t>Aggarwal </a:t>
            </a:r>
            <a:r>
              <a:rPr sz="800" dirty="0"/>
              <a:t>&amp; </a:t>
            </a:r>
            <a:r>
              <a:rPr sz="800" spc="-5" dirty="0"/>
              <a:t>Yogesh </a:t>
            </a:r>
            <a:r>
              <a:rPr sz="800" dirty="0"/>
              <a:t>Singh, </a:t>
            </a:r>
            <a:r>
              <a:rPr sz="800" spc="-5" dirty="0"/>
              <a:t>Copyright </a:t>
            </a:r>
            <a:r>
              <a:rPr sz="800" dirty="0"/>
              <a:t>© </a:t>
            </a:r>
            <a:r>
              <a:rPr sz="800" spc="-5" dirty="0"/>
              <a:t>New </a:t>
            </a:r>
            <a:r>
              <a:rPr sz="800" spc="-10" dirty="0"/>
              <a:t>Age </a:t>
            </a:r>
            <a:r>
              <a:rPr sz="800" spc="-5" dirty="0"/>
              <a:t>International Publishers,</a:t>
            </a:r>
            <a:r>
              <a:rPr sz="800" spc="75" dirty="0"/>
              <a:t> </a:t>
            </a:r>
            <a:r>
              <a:rPr sz="800" spc="-5" dirty="0"/>
              <a:t>2007</a:t>
            </a:r>
            <a:endParaRPr sz="800"/>
          </a:p>
        </p:txBody>
      </p:sp>
      <p:sp>
        <p:nvSpPr>
          <p:cNvPr id="11" name="object 11"/>
          <p:cNvSpPr txBox="1"/>
          <p:nvPr/>
        </p:nvSpPr>
        <p:spPr>
          <a:xfrm>
            <a:off x="9164316" y="7080225"/>
            <a:ext cx="14033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45"/>
              </a:lnSpc>
            </a:pPr>
            <a:fld id="{81D60167-4931-47E6-BA6A-407CBD079E47}" type="slidenum">
              <a:rPr sz="1400" dirty="0">
                <a:latin typeface="Times New Roman"/>
                <a:cs typeface="Times New Roman"/>
              </a:rPr>
              <a:pPr marL="25400">
                <a:lnSpc>
                  <a:spcPts val="1445"/>
                </a:lnSpc>
              </a:pPr>
              <a:t>3</a:t>
            </a:fld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38400" y="3573779"/>
            <a:ext cx="85725" cy="2740660"/>
          </a:xfrm>
          <a:custGeom>
            <a:avLst/>
            <a:gdLst/>
            <a:ahLst/>
            <a:cxnLst/>
            <a:rect l="l" t="t" r="r" b="b"/>
            <a:pathLst>
              <a:path w="85725" h="2740660">
                <a:moveTo>
                  <a:pt x="85344" y="85344"/>
                </a:moveTo>
                <a:lnTo>
                  <a:pt x="42672" y="0"/>
                </a:lnTo>
                <a:lnTo>
                  <a:pt x="0" y="85344"/>
                </a:lnTo>
                <a:lnTo>
                  <a:pt x="28956" y="85344"/>
                </a:lnTo>
                <a:lnTo>
                  <a:pt x="28956" y="71628"/>
                </a:lnTo>
                <a:lnTo>
                  <a:pt x="56388" y="71628"/>
                </a:lnTo>
                <a:lnTo>
                  <a:pt x="56388" y="85344"/>
                </a:lnTo>
                <a:lnTo>
                  <a:pt x="85344" y="85344"/>
                </a:lnTo>
                <a:close/>
              </a:path>
              <a:path w="85725" h="2740660">
                <a:moveTo>
                  <a:pt x="56388" y="85344"/>
                </a:moveTo>
                <a:lnTo>
                  <a:pt x="56388" y="71628"/>
                </a:lnTo>
                <a:lnTo>
                  <a:pt x="28956" y="71628"/>
                </a:lnTo>
                <a:lnTo>
                  <a:pt x="28956" y="85344"/>
                </a:lnTo>
                <a:lnTo>
                  <a:pt x="56388" y="85344"/>
                </a:lnTo>
                <a:close/>
              </a:path>
              <a:path w="85725" h="2740660">
                <a:moveTo>
                  <a:pt x="56388" y="2740152"/>
                </a:moveTo>
                <a:lnTo>
                  <a:pt x="56388" y="85344"/>
                </a:lnTo>
                <a:lnTo>
                  <a:pt x="28956" y="85344"/>
                </a:lnTo>
                <a:lnTo>
                  <a:pt x="28956" y="2740152"/>
                </a:lnTo>
                <a:lnTo>
                  <a:pt x="56388" y="2740152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81072" y="6271260"/>
            <a:ext cx="3403600" cy="85725"/>
          </a:xfrm>
          <a:custGeom>
            <a:avLst/>
            <a:gdLst/>
            <a:ahLst/>
            <a:cxnLst/>
            <a:rect l="l" t="t" r="r" b="b"/>
            <a:pathLst>
              <a:path w="3403600" h="85725">
                <a:moveTo>
                  <a:pt x="3332988" y="56388"/>
                </a:moveTo>
                <a:lnTo>
                  <a:pt x="3332988" y="27432"/>
                </a:lnTo>
                <a:lnTo>
                  <a:pt x="0" y="27432"/>
                </a:lnTo>
                <a:lnTo>
                  <a:pt x="0" y="56388"/>
                </a:lnTo>
                <a:lnTo>
                  <a:pt x="3332988" y="56388"/>
                </a:lnTo>
                <a:close/>
              </a:path>
              <a:path w="3403600" h="85725">
                <a:moveTo>
                  <a:pt x="3403092" y="42672"/>
                </a:moveTo>
                <a:lnTo>
                  <a:pt x="3317748" y="0"/>
                </a:lnTo>
                <a:lnTo>
                  <a:pt x="3317748" y="27432"/>
                </a:lnTo>
                <a:lnTo>
                  <a:pt x="3332988" y="27432"/>
                </a:lnTo>
                <a:lnTo>
                  <a:pt x="3332988" y="77724"/>
                </a:lnTo>
                <a:lnTo>
                  <a:pt x="3403092" y="42672"/>
                </a:lnTo>
                <a:close/>
              </a:path>
              <a:path w="3403600" h="85725">
                <a:moveTo>
                  <a:pt x="3332988" y="77724"/>
                </a:moveTo>
                <a:lnTo>
                  <a:pt x="3332988" y="56388"/>
                </a:lnTo>
                <a:lnTo>
                  <a:pt x="3317748" y="56388"/>
                </a:lnTo>
                <a:lnTo>
                  <a:pt x="3317748" y="85344"/>
                </a:lnTo>
                <a:lnTo>
                  <a:pt x="3332988" y="77724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81072" y="4878323"/>
            <a:ext cx="638810" cy="0"/>
          </a:xfrm>
          <a:custGeom>
            <a:avLst/>
            <a:gdLst/>
            <a:ahLst/>
            <a:cxnLst/>
            <a:rect l="l" t="t" r="r" b="b"/>
            <a:pathLst>
              <a:path w="638810">
                <a:moveTo>
                  <a:pt x="0" y="0"/>
                </a:moveTo>
                <a:lnTo>
                  <a:pt x="638555" y="0"/>
                </a:lnTo>
              </a:path>
            </a:pathLst>
          </a:custGeom>
          <a:ln w="3809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119627" y="4139628"/>
            <a:ext cx="2871470" cy="1363980"/>
          </a:xfrm>
          <a:custGeom>
            <a:avLst/>
            <a:gdLst/>
            <a:ahLst/>
            <a:cxnLst/>
            <a:rect l="l" t="t" r="r" b="b"/>
            <a:pathLst>
              <a:path w="2871470" h="1363979">
                <a:moveTo>
                  <a:pt x="0" y="737171"/>
                </a:moveTo>
                <a:lnTo>
                  <a:pt x="35069" y="776792"/>
                </a:lnTo>
                <a:lnTo>
                  <a:pt x="77496" y="836275"/>
                </a:lnTo>
                <a:lnTo>
                  <a:pt x="101264" y="871736"/>
                </a:lnTo>
                <a:lnTo>
                  <a:pt x="126628" y="910089"/>
                </a:lnTo>
                <a:lnTo>
                  <a:pt x="153504" y="950642"/>
                </a:lnTo>
                <a:lnTo>
                  <a:pt x="181812" y="992703"/>
                </a:lnTo>
                <a:lnTo>
                  <a:pt x="211470" y="1035582"/>
                </a:lnTo>
                <a:lnTo>
                  <a:pt x="242397" y="1078588"/>
                </a:lnTo>
                <a:lnTo>
                  <a:pt x="274510" y="1121028"/>
                </a:lnTo>
                <a:lnTo>
                  <a:pt x="307728" y="1162212"/>
                </a:lnTo>
                <a:lnTo>
                  <a:pt x="341970" y="1201448"/>
                </a:lnTo>
                <a:lnTo>
                  <a:pt x="377155" y="1238046"/>
                </a:lnTo>
                <a:lnTo>
                  <a:pt x="413199" y="1271313"/>
                </a:lnTo>
                <a:lnTo>
                  <a:pt x="450023" y="1300558"/>
                </a:lnTo>
                <a:lnTo>
                  <a:pt x="487543" y="1325091"/>
                </a:lnTo>
                <a:lnTo>
                  <a:pt x="525680" y="1344219"/>
                </a:lnTo>
                <a:lnTo>
                  <a:pt x="564351" y="1357253"/>
                </a:lnTo>
                <a:lnTo>
                  <a:pt x="603474" y="1363499"/>
                </a:lnTo>
                <a:lnTo>
                  <a:pt x="642968" y="1362267"/>
                </a:lnTo>
                <a:lnTo>
                  <a:pt x="682751" y="1352867"/>
                </a:lnTo>
                <a:lnTo>
                  <a:pt x="735918" y="1327142"/>
                </a:lnTo>
                <a:lnTo>
                  <a:pt x="791461" y="1286668"/>
                </a:lnTo>
                <a:lnTo>
                  <a:pt x="820056" y="1261461"/>
                </a:lnTo>
                <a:lnTo>
                  <a:pt x="849164" y="1233242"/>
                </a:lnTo>
                <a:lnTo>
                  <a:pt x="878756" y="1202233"/>
                </a:lnTo>
                <a:lnTo>
                  <a:pt x="908807" y="1168661"/>
                </a:lnTo>
                <a:lnTo>
                  <a:pt x="939289" y="1132750"/>
                </a:lnTo>
                <a:lnTo>
                  <a:pt x="970174" y="1094725"/>
                </a:lnTo>
                <a:lnTo>
                  <a:pt x="1001436" y="1054810"/>
                </a:lnTo>
                <a:lnTo>
                  <a:pt x="1033047" y="1013230"/>
                </a:lnTo>
                <a:lnTo>
                  <a:pt x="1064980" y="970210"/>
                </a:lnTo>
                <a:lnTo>
                  <a:pt x="1097208" y="925975"/>
                </a:lnTo>
                <a:lnTo>
                  <a:pt x="1129703" y="880749"/>
                </a:lnTo>
                <a:lnTo>
                  <a:pt x="1162438" y="834757"/>
                </a:lnTo>
                <a:lnTo>
                  <a:pt x="1195387" y="788225"/>
                </a:lnTo>
                <a:lnTo>
                  <a:pt x="1228522" y="741375"/>
                </a:lnTo>
                <a:lnTo>
                  <a:pt x="1261815" y="694434"/>
                </a:lnTo>
                <a:lnTo>
                  <a:pt x="1295239" y="647626"/>
                </a:lnTo>
                <a:lnTo>
                  <a:pt x="1328768" y="601176"/>
                </a:lnTo>
                <a:lnTo>
                  <a:pt x="1362374" y="555309"/>
                </a:lnTo>
                <a:lnTo>
                  <a:pt x="1396030" y="510249"/>
                </a:lnTo>
                <a:lnTo>
                  <a:pt x="1429708" y="466221"/>
                </a:lnTo>
                <a:lnTo>
                  <a:pt x="1463382" y="423449"/>
                </a:lnTo>
                <a:lnTo>
                  <a:pt x="1497023" y="382159"/>
                </a:lnTo>
                <a:lnTo>
                  <a:pt x="1530606" y="342576"/>
                </a:lnTo>
                <a:lnTo>
                  <a:pt x="1564102" y="304923"/>
                </a:lnTo>
                <a:lnTo>
                  <a:pt x="1597485" y="269426"/>
                </a:lnTo>
                <a:lnTo>
                  <a:pt x="1630727" y="236309"/>
                </a:lnTo>
                <a:lnTo>
                  <a:pt x="1663801" y="205798"/>
                </a:lnTo>
                <a:lnTo>
                  <a:pt x="1696680" y="178117"/>
                </a:lnTo>
                <a:lnTo>
                  <a:pt x="1729337" y="153490"/>
                </a:lnTo>
                <a:lnTo>
                  <a:pt x="1761743" y="132143"/>
                </a:lnTo>
                <a:lnTo>
                  <a:pt x="1810064" y="105084"/>
                </a:lnTo>
                <a:lnTo>
                  <a:pt x="1859866" y="81785"/>
                </a:lnTo>
                <a:lnTo>
                  <a:pt x="1910936" y="61996"/>
                </a:lnTo>
                <a:lnTo>
                  <a:pt x="1963063" y="45466"/>
                </a:lnTo>
                <a:lnTo>
                  <a:pt x="2016032" y="31945"/>
                </a:lnTo>
                <a:lnTo>
                  <a:pt x="2069633" y="21184"/>
                </a:lnTo>
                <a:lnTo>
                  <a:pt x="2123651" y="12931"/>
                </a:lnTo>
                <a:lnTo>
                  <a:pt x="2177874" y="6936"/>
                </a:lnTo>
                <a:lnTo>
                  <a:pt x="2232089" y="2949"/>
                </a:lnTo>
                <a:lnTo>
                  <a:pt x="2286085" y="721"/>
                </a:lnTo>
                <a:lnTo>
                  <a:pt x="2339647" y="0"/>
                </a:lnTo>
                <a:lnTo>
                  <a:pt x="2392564" y="536"/>
                </a:lnTo>
                <a:lnTo>
                  <a:pt x="2444623" y="2079"/>
                </a:lnTo>
                <a:lnTo>
                  <a:pt x="2495611" y="4379"/>
                </a:lnTo>
                <a:lnTo>
                  <a:pt x="2545315" y="7186"/>
                </a:lnTo>
                <a:lnTo>
                  <a:pt x="2593523" y="10249"/>
                </a:lnTo>
                <a:lnTo>
                  <a:pt x="2640022" y="13318"/>
                </a:lnTo>
                <a:lnTo>
                  <a:pt x="2684599" y="16142"/>
                </a:lnTo>
                <a:lnTo>
                  <a:pt x="2727042" y="18472"/>
                </a:lnTo>
                <a:lnTo>
                  <a:pt x="2767138" y="20058"/>
                </a:lnTo>
                <a:lnTo>
                  <a:pt x="2804673" y="20648"/>
                </a:lnTo>
                <a:lnTo>
                  <a:pt x="2839437" y="19993"/>
                </a:lnTo>
                <a:lnTo>
                  <a:pt x="2871215" y="17843"/>
                </a:lnTo>
              </a:path>
            </a:pathLst>
          </a:custGeom>
          <a:ln w="3809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101340" y="5269992"/>
            <a:ext cx="149860" cy="396240"/>
          </a:xfrm>
          <a:custGeom>
            <a:avLst/>
            <a:gdLst/>
            <a:ahLst/>
            <a:cxnLst/>
            <a:rect l="l" t="t" r="r" b="b"/>
            <a:pathLst>
              <a:path w="149860" h="396239">
                <a:moveTo>
                  <a:pt x="112301" y="116200"/>
                </a:moveTo>
                <a:lnTo>
                  <a:pt x="75597" y="106004"/>
                </a:lnTo>
                <a:lnTo>
                  <a:pt x="0" y="385572"/>
                </a:lnTo>
                <a:lnTo>
                  <a:pt x="36576" y="396240"/>
                </a:lnTo>
                <a:lnTo>
                  <a:pt x="112301" y="116200"/>
                </a:lnTo>
                <a:close/>
              </a:path>
              <a:path w="149860" h="396239">
                <a:moveTo>
                  <a:pt x="149352" y="126492"/>
                </a:moveTo>
                <a:lnTo>
                  <a:pt x="124968" y="0"/>
                </a:lnTo>
                <a:lnTo>
                  <a:pt x="39624" y="96012"/>
                </a:lnTo>
                <a:lnTo>
                  <a:pt x="75597" y="106004"/>
                </a:lnTo>
                <a:lnTo>
                  <a:pt x="80772" y="86868"/>
                </a:lnTo>
                <a:lnTo>
                  <a:pt x="117348" y="97536"/>
                </a:lnTo>
                <a:lnTo>
                  <a:pt x="117348" y="117602"/>
                </a:lnTo>
                <a:lnTo>
                  <a:pt x="149352" y="126492"/>
                </a:lnTo>
                <a:close/>
              </a:path>
              <a:path w="149860" h="396239">
                <a:moveTo>
                  <a:pt x="117348" y="97536"/>
                </a:moveTo>
                <a:lnTo>
                  <a:pt x="80772" y="86868"/>
                </a:lnTo>
                <a:lnTo>
                  <a:pt x="75597" y="106004"/>
                </a:lnTo>
                <a:lnTo>
                  <a:pt x="112301" y="116200"/>
                </a:lnTo>
                <a:lnTo>
                  <a:pt x="117348" y="97536"/>
                </a:lnTo>
                <a:close/>
              </a:path>
              <a:path w="149860" h="396239">
                <a:moveTo>
                  <a:pt x="117348" y="117602"/>
                </a:moveTo>
                <a:lnTo>
                  <a:pt x="117348" y="97536"/>
                </a:lnTo>
                <a:lnTo>
                  <a:pt x="112301" y="116200"/>
                </a:lnTo>
                <a:lnTo>
                  <a:pt x="117348" y="117602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162555" y="5096255"/>
            <a:ext cx="0" cy="746760"/>
          </a:xfrm>
          <a:custGeom>
            <a:avLst/>
            <a:gdLst/>
            <a:ahLst/>
            <a:cxnLst/>
            <a:rect l="l" t="t" r="r" b="b"/>
            <a:pathLst>
              <a:path h="746760">
                <a:moveTo>
                  <a:pt x="0" y="0"/>
                </a:moveTo>
                <a:lnTo>
                  <a:pt x="0" y="746759"/>
                </a:lnTo>
              </a:path>
            </a:pathLst>
          </a:custGeom>
          <a:ln w="3809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104644" y="3965448"/>
            <a:ext cx="114300" cy="652780"/>
          </a:xfrm>
          <a:custGeom>
            <a:avLst/>
            <a:gdLst/>
            <a:ahLst/>
            <a:cxnLst/>
            <a:rect l="l" t="t" r="r" b="b"/>
            <a:pathLst>
              <a:path w="114300" h="652779">
                <a:moveTo>
                  <a:pt x="114300" y="114300"/>
                </a:moveTo>
                <a:lnTo>
                  <a:pt x="57912" y="0"/>
                </a:lnTo>
                <a:lnTo>
                  <a:pt x="0" y="114300"/>
                </a:lnTo>
                <a:lnTo>
                  <a:pt x="38100" y="114300"/>
                </a:lnTo>
                <a:lnTo>
                  <a:pt x="38100" y="96012"/>
                </a:lnTo>
                <a:lnTo>
                  <a:pt x="76200" y="96012"/>
                </a:lnTo>
                <a:lnTo>
                  <a:pt x="76200" y="114300"/>
                </a:lnTo>
                <a:lnTo>
                  <a:pt x="114300" y="114300"/>
                </a:lnTo>
                <a:close/>
              </a:path>
              <a:path w="114300" h="652779">
                <a:moveTo>
                  <a:pt x="76200" y="114300"/>
                </a:moveTo>
                <a:lnTo>
                  <a:pt x="76200" y="96012"/>
                </a:lnTo>
                <a:lnTo>
                  <a:pt x="38100" y="96012"/>
                </a:lnTo>
                <a:lnTo>
                  <a:pt x="38100" y="114300"/>
                </a:lnTo>
                <a:lnTo>
                  <a:pt x="76200" y="114300"/>
                </a:lnTo>
                <a:close/>
              </a:path>
              <a:path w="114300" h="652779">
                <a:moveTo>
                  <a:pt x="76200" y="652272"/>
                </a:moveTo>
                <a:lnTo>
                  <a:pt x="76200" y="114300"/>
                </a:lnTo>
                <a:lnTo>
                  <a:pt x="38100" y="114300"/>
                </a:lnTo>
                <a:lnTo>
                  <a:pt x="38100" y="652272"/>
                </a:lnTo>
                <a:lnTo>
                  <a:pt x="76200" y="652272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481072" y="4343400"/>
            <a:ext cx="440690" cy="535305"/>
          </a:xfrm>
          <a:custGeom>
            <a:avLst/>
            <a:gdLst/>
            <a:ahLst/>
            <a:cxnLst/>
            <a:rect l="l" t="t" r="r" b="b"/>
            <a:pathLst>
              <a:path w="440689" h="535304">
                <a:moveTo>
                  <a:pt x="57834" y="434689"/>
                </a:moveTo>
                <a:lnTo>
                  <a:pt x="27432" y="409956"/>
                </a:lnTo>
                <a:lnTo>
                  <a:pt x="0" y="534924"/>
                </a:lnTo>
                <a:lnTo>
                  <a:pt x="45720" y="514735"/>
                </a:lnTo>
                <a:lnTo>
                  <a:pt x="45720" y="449580"/>
                </a:lnTo>
                <a:lnTo>
                  <a:pt x="57834" y="434689"/>
                </a:lnTo>
                <a:close/>
              </a:path>
              <a:path w="440689" h="535304">
                <a:moveTo>
                  <a:pt x="86472" y="457989"/>
                </a:moveTo>
                <a:lnTo>
                  <a:pt x="57834" y="434689"/>
                </a:lnTo>
                <a:lnTo>
                  <a:pt x="45720" y="449580"/>
                </a:lnTo>
                <a:lnTo>
                  <a:pt x="74676" y="472440"/>
                </a:lnTo>
                <a:lnTo>
                  <a:pt x="86472" y="457989"/>
                </a:lnTo>
                <a:close/>
              </a:path>
              <a:path w="440689" h="535304">
                <a:moveTo>
                  <a:pt x="117348" y="483108"/>
                </a:moveTo>
                <a:lnTo>
                  <a:pt x="86472" y="457989"/>
                </a:lnTo>
                <a:lnTo>
                  <a:pt x="74676" y="472440"/>
                </a:lnTo>
                <a:lnTo>
                  <a:pt x="45720" y="449580"/>
                </a:lnTo>
                <a:lnTo>
                  <a:pt x="45720" y="514735"/>
                </a:lnTo>
                <a:lnTo>
                  <a:pt x="117348" y="483108"/>
                </a:lnTo>
                <a:close/>
              </a:path>
              <a:path w="440689" h="535304">
                <a:moveTo>
                  <a:pt x="440436" y="24384"/>
                </a:moveTo>
                <a:lnTo>
                  <a:pt x="411480" y="0"/>
                </a:lnTo>
                <a:lnTo>
                  <a:pt x="57834" y="434689"/>
                </a:lnTo>
                <a:lnTo>
                  <a:pt x="86472" y="457989"/>
                </a:lnTo>
                <a:lnTo>
                  <a:pt x="440436" y="24384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119628" y="4110228"/>
            <a:ext cx="346075" cy="791210"/>
          </a:xfrm>
          <a:custGeom>
            <a:avLst/>
            <a:gdLst/>
            <a:ahLst/>
            <a:cxnLst/>
            <a:rect l="l" t="t" r="r" b="b"/>
            <a:pathLst>
              <a:path w="346075" h="791210">
                <a:moveTo>
                  <a:pt x="34736" y="677036"/>
                </a:moveTo>
                <a:lnTo>
                  <a:pt x="0" y="662940"/>
                </a:lnTo>
                <a:lnTo>
                  <a:pt x="9144" y="790956"/>
                </a:lnTo>
                <a:lnTo>
                  <a:pt x="27432" y="774700"/>
                </a:lnTo>
                <a:lnTo>
                  <a:pt x="27432" y="694944"/>
                </a:lnTo>
                <a:lnTo>
                  <a:pt x="34736" y="677036"/>
                </a:lnTo>
                <a:close/>
              </a:path>
              <a:path w="346075" h="791210">
                <a:moveTo>
                  <a:pt x="69624" y="691193"/>
                </a:moveTo>
                <a:lnTo>
                  <a:pt x="34736" y="677036"/>
                </a:lnTo>
                <a:lnTo>
                  <a:pt x="27432" y="694944"/>
                </a:lnTo>
                <a:lnTo>
                  <a:pt x="62484" y="708660"/>
                </a:lnTo>
                <a:lnTo>
                  <a:pt x="69624" y="691193"/>
                </a:lnTo>
                <a:close/>
              </a:path>
              <a:path w="346075" h="791210">
                <a:moveTo>
                  <a:pt x="105156" y="705612"/>
                </a:moveTo>
                <a:lnTo>
                  <a:pt x="69624" y="691193"/>
                </a:lnTo>
                <a:lnTo>
                  <a:pt x="62484" y="708660"/>
                </a:lnTo>
                <a:lnTo>
                  <a:pt x="27432" y="694944"/>
                </a:lnTo>
                <a:lnTo>
                  <a:pt x="27432" y="774700"/>
                </a:lnTo>
                <a:lnTo>
                  <a:pt x="105156" y="705612"/>
                </a:lnTo>
                <a:close/>
              </a:path>
              <a:path w="346075" h="791210">
                <a:moveTo>
                  <a:pt x="345948" y="15240"/>
                </a:moveTo>
                <a:lnTo>
                  <a:pt x="310896" y="0"/>
                </a:lnTo>
                <a:lnTo>
                  <a:pt x="34736" y="677036"/>
                </a:lnTo>
                <a:lnTo>
                  <a:pt x="69624" y="691193"/>
                </a:lnTo>
                <a:lnTo>
                  <a:pt x="345948" y="1524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395216" y="5140452"/>
            <a:ext cx="332740" cy="274320"/>
          </a:xfrm>
          <a:custGeom>
            <a:avLst/>
            <a:gdLst/>
            <a:ahLst/>
            <a:cxnLst/>
            <a:rect l="l" t="t" r="r" b="b"/>
            <a:pathLst>
              <a:path w="332739" h="274320">
                <a:moveTo>
                  <a:pt x="124968" y="27432"/>
                </a:moveTo>
                <a:lnTo>
                  <a:pt x="0" y="0"/>
                </a:lnTo>
                <a:lnTo>
                  <a:pt x="53340" y="115824"/>
                </a:lnTo>
                <a:lnTo>
                  <a:pt x="62484" y="104539"/>
                </a:lnTo>
                <a:lnTo>
                  <a:pt x="62484" y="74676"/>
                </a:lnTo>
                <a:lnTo>
                  <a:pt x="86868" y="45720"/>
                </a:lnTo>
                <a:lnTo>
                  <a:pt x="100897" y="57135"/>
                </a:lnTo>
                <a:lnTo>
                  <a:pt x="124968" y="27432"/>
                </a:lnTo>
                <a:close/>
              </a:path>
              <a:path w="332739" h="274320">
                <a:moveTo>
                  <a:pt x="100897" y="57135"/>
                </a:moveTo>
                <a:lnTo>
                  <a:pt x="86868" y="45720"/>
                </a:lnTo>
                <a:lnTo>
                  <a:pt x="62484" y="74676"/>
                </a:lnTo>
                <a:lnTo>
                  <a:pt x="77068" y="86542"/>
                </a:lnTo>
                <a:lnTo>
                  <a:pt x="100897" y="57135"/>
                </a:lnTo>
                <a:close/>
              </a:path>
              <a:path w="332739" h="274320">
                <a:moveTo>
                  <a:pt x="77068" y="86542"/>
                </a:moveTo>
                <a:lnTo>
                  <a:pt x="62484" y="74676"/>
                </a:lnTo>
                <a:lnTo>
                  <a:pt x="62484" y="104539"/>
                </a:lnTo>
                <a:lnTo>
                  <a:pt x="77068" y="86542"/>
                </a:lnTo>
                <a:close/>
              </a:path>
              <a:path w="332739" h="274320">
                <a:moveTo>
                  <a:pt x="332232" y="245364"/>
                </a:moveTo>
                <a:lnTo>
                  <a:pt x="100897" y="57135"/>
                </a:lnTo>
                <a:lnTo>
                  <a:pt x="77068" y="86542"/>
                </a:lnTo>
                <a:lnTo>
                  <a:pt x="307848" y="274320"/>
                </a:lnTo>
                <a:lnTo>
                  <a:pt x="332232" y="245364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140452" y="3765804"/>
            <a:ext cx="439420" cy="405765"/>
          </a:xfrm>
          <a:custGeom>
            <a:avLst/>
            <a:gdLst/>
            <a:ahLst/>
            <a:cxnLst/>
            <a:rect l="l" t="t" r="r" b="b"/>
            <a:pathLst>
              <a:path w="439420" h="405764">
                <a:moveTo>
                  <a:pt x="70957" y="314273"/>
                </a:moveTo>
                <a:lnTo>
                  <a:pt x="45720" y="286512"/>
                </a:lnTo>
                <a:lnTo>
                  <a:pt x="0" y="405384"/>
                </a:lnTo>
                <a:lnTo>
                  <a:pt x="56388" y="389172"/>
                </a:lnTo>
                <a:lnTo>
                  <a:pt x="56388" y="327660"/>
                </a:lnTo>
                <a:lnTo>
                  <a:pt x="70957" y="314273"/>
                </a:lnTo>
                <a:close/>
              </a:path>
              <a:path w="439420" h="405764">
                <a:moveTo>
                  <a:pt x="96337" y="342190"/>
                </a:moveTo>
                <a:lnTo>
                  <a:pt x="70957" y="314273"/>
                </a:lnTo>
                <a:lnTo>
                  <a:pt x="56388" y="327660"/>
                </a:lnTo>
                <a:lnTo>
                  <a:pt x="82296" y="355092"/>
                </a:lnTo>
                <a:lnTo>
                  <a:pt x="96337" y="342190"/>
                </a:lnTo>
                <a:close/>
              </a:path>
              <a:path w="439420" h="405764">
                <a:moveTo>
                  <a:pt x="121920" y="370332"/>
                </a:moveTo>
                <a:lnTo>
                  <a:pt x="96337" y="342190"/>
                </a:lnTo>
                <a:lnTo>
                  <a:pt x="82296" y="355092"/>
                </a:lnTo>
                <a:lnTo>
                  <a:pt x="56388" y="327660"/>
                </a:lnTo>
                <a:lnTo>
                  <a:pt x="56388" y="389172"/>
                </a:lnTo>
                <a:lnTo>
                  <a:pt x="121920" y="370332"/>
                </a:lnTo>
                <a:close/>
              </a:path>
              <a:path w="439420" h="405764">
                <a:moveTo>
                  <a:pt x="438912" y="27432"/>
                </a:moveTo>
                <a:lnTo>
                  <a:pt x="413004" y="0"/>
                </a:lnTo>
                <a:lnTo>
                  <a:pt x="70957" y="314273"/>
                </a:lnTo>
                <a:lnTo>
                  <a:pt x="96337" y="342190"/>
                </a:lnTo>
                <a:lnTo>
                  <a:pt x="438912" y="27432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681730" y="5773925"/>
            <a:ext cx="9544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Learning</a:t>
            </a:r>
            <a:r>
              <a:rPr sz="1200" spc="-7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curve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821936" y="5401055"/>
            <a:ext cx="1594485" cy="260985"/>
          </a:xfrm>
          <a:custGeom>
            <a:avLst/>
            <a:gdLst/>
            <a:ahLst/>
            <a:cxnLst/>
            <a:rect l="l" t="t" r="r" b="b"/>
            <a:pathLst>
              <a:path w="1594485" h="260985">
                <a:moveTo>
                  <a:pt x="0" y="0"/>
                </a:moveTo>
                <a:lnTo>
                  <a:pt x="0" y="260604"/>
                </a:lnTo>
                <a:lnTo>
                  <a:pt x="1594104" y="260604"/>
                </a:lnTo>
                <a:lnTo>
                  <a:pt x="1594104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809233" y="5382257"/>
            <a:ext cx="10718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imes New Roman"/>
                <a:cs typeface="Times New Roman"/>
              </a:rPr>
              <a:t>Do </a:t>
            </a:r>
            <a:r>
              <a:rPr sz="1200" dirty="0">
                <a:latin typeface="Times New Roman"/>
                <a:cs typeface="Times New Roman"/>
              </a:rPr>
              <a:t>not quit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here!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140452" y="3573779"/>
            <a:ext cx="1489075" cy="260985"/>
          </a:xfrm>
          <a:custGeom>
            <a:avLst/>
            <a:gdLst/>
            <a:ahLst/>
            <a:cxnLst/>
            <a:rect l="l" t="t" r="r" b="b"/>
            <a:pathLst>
              <a:path w="1489075" h="260985">
                <a:moveTo>
                  <a:pt x="0" y="0"/>
                </a:moveTo>
                <a:lnTo>
                  <a:pt x="0" y="260604"/>
                </a:lnTo>
                <a:lnTo>
                  <a:pt x="1488948" y="260604"/>
                </a:lnTo>
                <a:lnTo>
                  <a:pt x="148894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5127749" y="3554982"/>
            <a:ext cx="13417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imes New Roman"/>
                <a:cs typeface="Times New Roman"/>
              </a:rPr>
              <a:t>Improved </a:t>
            </a:r>
            <a:r>
              <a:rPr sz="1200" dirty="0">
                <a:latin typeface="Times New Roman"/>
                <a:cs typeface="Times New Roman"/>
              </a:rPr>
              <a:t>future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state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494532" y="3726180"/>
            <a:ext cx="1382395" cy="523240"/>
          </a:xfrm>
          <a:custGeom>
            <a:avLst/>
            <a:gdLst/>
            <a:ahLst/>
            <a:cxnLst/>
            <a:rect l="l" t="t" r="r" b="b"/>
            <a:pathLst>
              <a:path w="1382395" h="523239">
                <a:moveTo>
                  <a:pt x="0" y="0"/>
                </a:moveTo>
                <a:lnTo>
                  <a:pt x="0" y="522732"/>
                </a:lnTo>
                <a:lnTo>
                  <a:pt x="1382268" y="522732"/>
                </a:lnTo>
                <a:lnTo>
                  <a:pt x="138226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3513834" y="3707382"/>
            <a:ext cx="1343660" cy="389890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472440" marR="5080" indent="-460375">
              <a:lnSpc>
                <a:spcPts val="1430"/>
              </a:lnSpc>
              <a:spcBef>
                <a:spcPts val="155"/>
              </a:spcBef>
            </a:pPr>
            <a:r>
              <a:rPr sz="1200" spc="-5" dirty="0">
                <a:latin typeface="Times New Roman"/>
                <a:cs typeface="Times New Roman"/>
              </a:rPr>
              <a:t>Process</a:t>
            </a:r>
            <a:r>
              <a:rPr sz="1200" spc="-7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improvement  </a:t>
            </a:r>
            <a:r>
              <a:rPr sz="1200" spc="-5" dirty="0">
                <a:latin typeface="Times New Roman"/>
                <a:cs typeface="Times New Roman"/>
              </a:rPr>
              <a:t>begins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607564" y="3997452"/>
            <a:ext cx="745490" cy="262255"/>
          </a:xfrm>
          <a:custGeom>
            <a:avLst/>
            <a:gdLst/>
            <a:ahLst/>
            <a:cxnLst/>
            <a:rect l="l" t="t" r="r" b="b"/>
            <a:pathLst>
              <a:path w="745489" h="262254">
                <a:moveTo>
                  <a:pt x="0" y="0"/>
                </a:moveTo>
                <a:lnTo>
                  <a:pt x="0" y="262128"/>
                </a:lnTo>
                <a:lnTo>
                  <a:pt x="745236" y="262128"/>
                </a:lnTo>
                <a:lnTo>
                  <a:pt x="74523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2594862" y="4004562"/>
            <a:ext cx="7105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imes New Roman"/>
                <a:cs typeface="Times New Roman"/>
              </a:rPr>
              <a:t>Initial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state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523993" y="4617720"/>
            <a:ext cx="957580" cy="260985"/>
          </a:xfrm>
          <a:custGeom>
            <a:avLst/>
            <a:gdLst/>
            <a:ahLst/>
            <a:cxnLst/>
            <a:rect l="l" t="t" r="r" b="b"/>
            <a:pathLst>
              <a:path w="957580" h="260985">
                <a:moveTo>
                  <a:pt x="0" y="0"/>
                </a:moveTo>
                <a:lnTo>
                  <a:pt x="0" y="260604"/>
                </a:lnTo>
                <a:lnTo>
                  <a:pt x="957072" y="260604"/>
                </a:lnTo>
                <a:lnTo>
                  <a:pt x="95707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1511299" y="4216398"/>
            <a:ext cx="1388745" cy="5911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imes New Roman"/>
                <a:cs typeface="Times New Roman"/>
              </a:rPr>
              <a:t>s</a:t>
            </a:r>
            <a:r>
              <a:rPr sz="1200" dirty="0">
                <a:latin typeface="Times New Roman"/>
                <a:cs typeface="Times New Roman"/>
              </a:rPr>
              <a:t>t</a:t>
            </a:r>
            <a:r>
              <a:rPr sz="1200" spc="-5" dirty="0">
                <a:latin typeface="Times New Roman"/>
                <a:cs typeface="Times New Roman"/>
              </a:rPr>
              <a:t>a</a:t>
            </a:r>
            <a:r>
              <a:rPr sz="1200" dirty="0">
                <a:latin typeface="Times New Roman"/>
                <a:cs typeface="Times New Roman"/>
              </a:rPr>
              <a:t>te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3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dirty="0">
                <a:latin typeface="Times New Roman"/>
                <a:cs typeface="Times New Roman"/>
              </a:rPr>
              <a:t>Productivity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745482" y="6426197"/>
            <a:ext cx="3479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imes New Roman"/>
                <a:cs typeface="Times New Roman"/>
              </a:rPr>
              <a:t>T</a:t>
            </a:r>
            <a:r>
              <a:rPr sz="1200" dirty="0">
                <a:latin typeface="Times New Roman"/>
                <a:cs typeface="Times New Roman"/>
              </a:rPr>
              <a:t>ime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226307" y="6594347"/>
            <a:ext cx="532130" cy="0"/>
          </a:xfrm>
          <a:custGeom>
            <a:avLst/>
            <a:gdLst/>
            <a:ahLst/>
            <a:cxnLst/>
            <a:rect l="l" t="t" r="r" b="b"/>
            <a:pathLst>
              <a:path w="532129">
                <a:moveTo>
                  <a:pt x="0" y="0"/>
                </a:moveTo>
                <a:lnTo>
                  <a:pt x="531875" y="0"/>
                </a:lnTo>
              </a:path>
            </a:pathLst>
          </a:custGeom>
          <a:ln w="3809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218432" y="6537959"/>
            <a:ext cx="532130" cy="114300"/>
          </a:xfrm>
          <a:custGeom>
            <a:avLst/>
            <a:gdLst/>
            <a:ahLst/>
            <a:cxnLst/>
            <a:rect l="l" t="t" r="r" b="b"/>
            <a:pathLst>
              <a:path w="532129" h="114300">
                <a:moveTo>
                  <a:pt x="435864" y="76200"/>
                </a:moveTo>
                <a:lnTo>
                  <a:pt x="435864" y="38100"/>
                </a:lnTo>
                <a:lnTo>
                  <a:pt x="0" y="38100"/>
                </a:lnTo>
                <a:lnTo>
                  <a:pt x="0" y="76200"/>
                </a:lnTo>
                <a:lnTo>
                  <a:pt x="435864" y="76200"/>
                </a:lnTo>
                <a:close/>
              </a:path>
              <a:path w="532129" h="114300">
                <a:moveTo>
                  <a:pt x="531876" y="56388"/>
                </a:moveTo>
                <a:lnTo>
                  <a:pt x="417576" y="0"/>
                </a:lnTo>
                <a:lnTo>
                  <a:pt x="417576" y="38100"/>
                </a:lnTo>
                <a:lnTo>
                  <a:pt x="435864" y="38100"/>
                </a:lnTo>
                <a:lnTo>
                  <a:pt x="435864" y="105034"/>
                </a:lnTo>
                <a:lnTo>
                  <a:pt x="531876" y="56388"/>
                </a:lnTo>
                <a:close/>
              </a:path>
              <a:path w="532129" h="114300">
                <a:moveTo>
                  <a:pt x="435864" y="105034"/>
                </a:moveTo>
                <a:lnTo>
                  <a:pt x="435864" y="76200"/>
                </a:lnTo>
                <a:lnTo>
                  <a:pt x="417576" y="76200"/>
                </a:lnTo>
                <a:lnTo>
                  <a:pt x="417576" y="114300"/>
                </a:lnTo>
                <a:lnTo>
                  <a:pt x="435864" y="105034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xfrm>
            <a:off x="3483347" y="958087"/>
            <a:ext cx="30892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60" dirty="0"/>
              <a:t>Software</a:t>
            </a:r>
            <a:r>
              <a:rPr spc="-165" dirty="0"/>
              <a:t> </a:t>
            </a:r>
            <a:r>
              <a:rPr spc="-350" dirty="0"/>
              <a:t>Process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1267459" y="2232150"/>
            <a:ext cx="4034790" cy="1137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06095" indent="-462915">
              <a:lnSpc>
                <a:spcPct val="100000"/>
              </a:lnSpc>
              <a:spcBef>
                <a:spcPts val="95"/>
              </a:spcBef>
              <a:buChar char="•"/>
              <a:tabLst>
                <a:tab pos="506095" algn="l"/>
                <a:tab pos="506730" algn="l"/>
              </a:tabLst>
            </a:pPr>
            <a:r>
              <a:rPr sz="2800" spc="-5" dirty="0">
                <a:solidFill>
                  <a:srgbClr val="650065"/>
                </a:solidFill>
                <a:latin typeface="Times New Roman"/>
                <a:cs typeface="Times New Roman"/>
              </a:rPr>
              <a:t>Wrong</a:t>
            </a:r>
            <a:r>
              <a:rPr sz="2800" spc="-10" dirty="0">
                <a:solidFill>
                  <a:srgbClr val="650065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650065"/>
                </a:solidFill>
                <a:latin typeface="Times New Roman"/>
                <a:cs typeface="Times New Roman"/>
              </a:rPr>
              <a:t>motivations</a:t>
            </a:r>
            <a:endParaRPr sz="2800">
              <a:latin typeface="Times New Roman"/>
              <a:cs typeface="Times New Roman"/>
            </a:endParaRPr>
          </a:p>
          <a:p>
            <a:pPr marL="501650" indent="-488950">
              <a:lnSpc>
                <a:spcPct val="100000"/>
              </a:lnSpc>
              <a:spcBef>
                <a:spcPts val="2039"/>
              </a:spcBef>
              <a:buChar char="•"/>
              <a:tabLst>
                <a:tab pos="501650" algn="l"/>
                <a:tab pos="502284" algn="l"/>
              </a:tabLst>
            </a:pPr>
            <a:r>
              <a:rPr sz="2800" spc="-5" dirty="0">
                <a:solidFill>
                  <a:srgbClr val="000099"/>
                </a:solidFill>
                <a:latin typeface="Times New Roman"/>
                <a:cs typeface="Times New Roman"/>
              </a:rPr>
              <a:t>Insufficient</a:t>
            </a:r>
            <a:r>
              <a:rPr sz="2800" spc="-40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000099"/>
                </a:solidFill>
                <a:latin typeface="Times New Roman"/>
                <a:cs typeface="Times New Roman"/>
              </a:rPr>
              <a:t>commitment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761993" y="1732788"/>
            <a:ext cx="8610600" cy="0"/>
          </a:xfrm>
          <a:custGeom>
            <a:avLst/>
            <a:gdLst/>
            <a:ahLst/>
            <a:cxnLst/>
            <a:rect l="l" t="t" r="r" b="b"/>
            <a:pathLst>
              <a:path w="8610600">
                <a:moveTo>
                  <a:pt x="0" y="0"/>
                </a:moveTo>
                <a:lnTo>
                  <a:pt x="8610605" y="0"/>
                </a:lnTo>
              </a:path>
            </a:pathLst>
          </a:custGeom>
          <a:ln w="571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9"/>
              </a:lnSpc>
            </a:pPr>
            <a:r>
              <a:rPr spc="-5" dirty="0"/>
              <a:t>Software Engineering </a:t>
            </a:r>
            <a:r>
              <a:rPr spc="-10" dirty="0"/>
              <a:t>(3</a:t>
            </a:r>
            <a:r>
              <a:rPr sz="750" spc="-15" baseline="22222" dirty="0"/>
              <a:t>rd </a:t>
            </a:r>
            <a:r>
              <a:rPr sz="800" spc="-5" dirty="0"/>
              <a:t>ed.), </a:t>
            </a:r>
            <a:r>
              <a:rPr sz="800" dirty="0"/>
              <a:t>By K.K </a:t>
            </a:r>
            <a:r>
              <a:rPr sz="800" spc="-5" dirty="0"/>
              <a:t>Aggarwal </a:t>
            </a:r>
            <a:r>
              <a:rPr sz="800" dirty="0"/>
              <a:t>&amp; </a:t>
            </a:r>
            <a:r>
              <a:rPr sz="800" spc="-5" dirty="0"/>
              <a:t>Yogesh </a:t>
            </a:r>
            <a:r>
              <a:rPr sz="800" dirty="0"/>
              <a:t>Singh, </a:t>
            </a:r>
            <a:r>
              <a:rPr sz="800" spc="-5" dirty="0"/>
              <a:t>Copyright </a:t>
            </a:r>
            <a:r>
              <a:rPr sz="800" dirty="0"/>
              <a:t>© </a:t>
            </a:r>
            <a:r>
              <a:rPr sz="800" spc="-5" dirty="0"/>
              <a:t>New </a:t>
            </a:r>
            <a:r>
              <a:rPr sz="800" spc="-10" dirty="0"/>
              <a:t>Age </a:t>
            </a:r>
            <a:r>
              <a:rPr sz="800" spc="-5" dirty="0"/>
              <a:t>International Publishers,</a:t>
            </a:r>
            <a:r>
              <a:rPr sz="800" spc="75" dirty="0"/>
              <a:t> </a:t>
            </a:r>
            <a:r>
              <a:rPr sz="800" spc="-5" dirty="0"/>
              <a:t>2007</a:t>
            </a:r>
            <a:endParaRPr sz="800"/>
          </a:p>
        </p:txBody>
      </p:sp>
      <p:sp>
        <p:nvSpPr>
          <p:cNvPr id="31" name="object 3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45"/>
              </a:lnSpc>
            </a:pPr>
            <a:fld id="{81D60167-4931-47E6-BA6A-407CBD079E47}" type="slidenum">
              <a:rPr dirty="0"/>
              <a:pPr marL="25400">
                <a:lnSpc>
                  <a:spcPts val="1445"/>
                </a:lnSpc>
              </a:pPr>
              <a:t>30</a:t>
            </a:fld>
            <a:endParaRPr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86880" y="929131"/>
            <a:ext cx="45605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60" dirty="0"/>
              <a:t>Software</a:t>
            </a:r>
            <a:r>
              <a:rPr spc="-155" dirty="0"/>
              <a:t> </a:t>
            </a:r>
            <a:r>
              <a:rPr spc="-265" dirty="0"/>
              <a:t>Characteristics: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3133" y="2232151"/>
            <a:ext cx="367537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2729" indent="-240029">
              <a:lnSpc>
                <a:spcPct val="100000"/>
              </a:lnSpc>
              <a:spcBef>
                <a:spcPts val="100"/>
              </a:spcBef>
              <a:buSzPct val="95833"/>
              <a:buFont typeface="DejaVu Sans"/>
              <a:buChar char="✓"/>
              <a:tabLst>
                <a:tab pos="253365" algn="l"/>
              </a:tabLst>
            </a:pPr>
            <a:r>
              <a:rPr sz="2400" spc="-5" dirty="0">
                <a:solidFill>
                  <a:srgbClr val="990000"/>
                </a:solidFill>
                <a:latin typeface="Times New Roman"/>
                <a:cs typeface="Times New Roman"/>
              </a:rPr>
              <a:t>Software </a:t>
            </a:r>
            <a:r>
              <a:rPr sz="2400" dirty="0">
                <a:solidFill>
                  <a:srgbClr val="990000"/>
                </a:solidFill>
                <a:latin typeface="Times New Roman"/>
                <a:cs typeface="Times New Roman"/>
              </a:rPr>
              <a:t>does not </a:t>
            </a:r>
            <a:r>
              <a:rPr sz="2400" spc="-5" dirty="0">
                <a:solidFill>
                  <a:srgbClr val="990000"/>
                </a:solidFill>
                <a:latin typeface="Times New Roman"/>
                <a:cs typeface="Times New Roman"/>
              </a:rPr>
              <a:t>wear</a:t>
            </a:r>
            <a:r>
              <a:rPr sz="2400" spc="-75" dirty="0">
                <a:solidFill>
                  <a:srgbClr val="99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990000"/>
                </a:solidFill>
                <a:latin typeface="Times New Roman"/>
                <a:cs typeface="Times New Roman"/>
              </a:rPr>
              <a:t>out.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61993" y="1764791"/>
            <a:ext cx="8610600" cy="0"/>
          </a:xfrm>
          <a:custGeom>
            <a:avLst/>
            <a:gdLst/>
            <a:ahLst/>
            <a:cxnLst/>
            <a:rect l="l" t="t" r="r" b="b"/>
            <a:pathLst>
              <a:path w="8610600">
                <a:moveTo>
                  <a:pt x="0" y="0"/>
                </a:moveTo>
                <a:lnTo>
                  <a:pt x="8610605" y="0"/>
                </a:lnTo>
              </a:path>
            </a:pathLst>
          </a:custGeom>
          <a:ln w="571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962400" y="6629400"/>
            <a:ext cx="1143000" cy="0"/>
          </a:xfrm>
          <a:custGeom>
            <a:avLst/>
            <a:gdLst/>
            <a:ahLst/>
            <a:cxnLst/>
            <a:rect l="l" t="t" r="r" b="b"/>
            <a:pathLst>
              <a:path w="1143000">
                <a:moveTo>
                  <a:pt x="0" y="0"/>
                </a:moveTo>
                <a:lnTo>
                  <a:pt x="1142999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462528" y="3276600"/>
            <a:ext cx="85725" cy="3124200"/>
          </a:xfrm>
          <a:custGeom>
            <a:avLst/>
            <a:gdLst/>
            <a:ahLst/>
            <a:cxnLst/>
            <a:rect l="l" t="t" r="r" b="b"/>
            <a:pathLst>
              <a:path w="85725" h="3124200">
                <a:moveTo>
                  <a:pt x="85344" y="85344"/>
                </a:moveTo>
                <a:lnTo>
                  <a:pt x="42672" y="0"/>
                </a:lnTo>
                <a:lnTo>
                  <a:pt x="0" y="85344"/>
                </a:lnTo>
                <a:lnTo>
                  <a:pt x="28956" y="85344"/>
                </a:lnTo>
                <a:lnTo>
                  <a:pt x="28956" y="71628"/>
                </a:lnTo>
                <a:lnTo>
                  <a:pt x="56388" y="71628"/>
                </a:lnTo>
                <a:lnTo>
                  <a:pt x="56388" y="85344"/>
                </a:lnTo>
                <a:lnTo>
                  <a:pt x="85344" y="85344"/>
                </a:lnTo>
                <a:close/>
              </a:path>
              <a:path w="85725" h="3124200">
                <a:moveTo>
                  <a:pt x="56388" y="85344"/>
                </a:moveTo>
                <a:lnTo>
                  <a:pt x="56388" y="71628"/>
                </a:lnTo>
                <a:lnTo>
                  <a:pt x="28956" y="71628"/>
                </a:lnTo>
                <a:lnTo>
                  <a:pt x="28956" y="85344"/>
                </a:lnTo>
                <a:lnTo>
                  <a:pt x="56388" y="85344"/>
                </a:lnTo>
                <a:close/>
              </a:path>
              <a:path w="85725" h="3124200">
                <a:moveTo>
                  <a:pt x="56388" y="3124200"/>
                </a:moveTo>
                <a:lnTo>
                  <a:pt x="56388" y="85344"/>
                </a:lnTo>
                <a:lnTo>
                  <a:pt x="28956" y="85344"/>
                </a:lnTo>
                <a:lnTo>
                  <a:pt x="28956" y="3124200"/>
                </a:lnTo>
                <a:lnTo>
                  <a:pt x="56388" y="3124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505200" y="6342888"/>
            <a:ext cx="4038600" cy="114300"/>
          </a:xfrm>
          <a:custGeom>
            <a:avLst/>
            <a:gdLst/>
            <a:ahLst/>
            <a:cxnLst/>
            <a:rect l="l" t="t" r="r" b="b"/>
            <a:pathLst>
              <a:path w="4038600" h="114300">
                <a:moveTo>
                  <a:pt x="3942588" y="76200"/>
                </a:moveTo>
                <a:lnTo>
                  <a:pt x="3942588" y="38100"/>
                </a:lnTo>
                <a:lnTo>
                  <a:pt x="0" y="38100"/>
                </a:lnTo>
                <a:lnTo>
                  <a:pt x="0" y="76200"/>
                </a:lnTo>
                <a:lnTo>
                  <a:pt x="3942588" y="76200"/>
                </a:lnTo>
                <a:close/>
              </a:path>
              <a:path w="4038600" h="114300">
                <a:moveTo>
                  <a:pt x="4038600" y="57912"/>
                </a:moveTo>
                <a:lnTo>
                  <a:pt x="3924300" y="0"/>
                </a:lnTo>
                <a:lnTo>
                  <a:pt x="3924300" y="38100"/>
                </a:lnTo>
                <a:lnTo>
                  <a:pt x="3942588" y="38100"/>
                </a:lnTo>
                <a:lnTo>
                  <a:pt x="3942588" y="105277"/>
                </a:lnTo>
                <a:lnTo>
                  <a:pt x="4038600" y="57912"/>
                </a:lnTo>
                <a:close/>
              </a:path>
              <a:path w="4038600" h="114300">
                <a:moveTo>
                  <a:pt x="3942588" y="105277"/>
                </a:moveTo>
                <a:lnTo>
                  <a:pt x="3942588" y="76200"/>
                </a:lnTo>
                <a:lnTo>
                  <a:pt x="3924300" y="76200"/>
                </a:lnTo>
                <a:lnTo>
                  <a:pt x="3924300" y="114300"/>
                </a:lnTo>
                <a:lnTo>
                  <a:pt x="3942588" y="1052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657600" y="4114800"/>
            <a:ext cx="3886200" cy="1979930"/>
          </a:xfrm>
          <a:custGeom>
            <a:avLst/>
            <a:gdLst/>
            <a:ahLst/>
            <a:cxnLst/>
            <a:rect l="l" t="t" r="r" b="b"/>
            <a:pathLst>
              <a:path w="3886200" h="1979929">
                <a:moveTo>
                  <a:pt x="0" y="0"/>
                </a:moveTo>
                <a:lnTo>
                  <a:pt x="10150" y="53742"/>
                </a:lnTo>
                <a:lnTo>
                  <a:pt x="20325" y="107446"/>
                </a:lnTo>
                <a:lnTo>
                  <a:pt x="30556" y="161074"/>
                </a:lnTo>
                <a:lnTo>
                  <a:pt x="40875" y="214586"/>
                </a:lnTo>
                <a:lnTo>
                  <a:pt x="51311" y="267945"/>
                </a:lnTo>
                <a:lnTo>
                  <a:pt x="61895" y="321112"/>
                </a:lnTo>
                <a:lnTo>
                  <a:pt x="72659" y="374050"/>
                </a:lnTo>
                <a:lnTo>
                  <a:pt x="83633" y="426719"/>
                </a:lnTo>
                <a:lnTo>
                  <a:pt x="94847" y="479081"/>
                </a:lnTo>
                <a:lnTo>
                  <a:pt x="106334" y="531098"/>
                </a:lnTo>
                <a:lnTo>
                  <a:pt x="118122" y="582731"/>
                </a:lnTo>
                <a:lnTo>
                  <a:pt x="130244" y="633943"/>
                </a:lnTo>
                <a:lnTo>
                  <a:pt x="142729" y="684695"/>
                </a:lnTo>
                <a:lnTo>
                  <a:pt x="155610" y="734948"/>
                </a:lnTo>
                <a:lnTo>
                  <a:pt x="168916" y="784665"/>
                </a:lnTo>
                <a:lnTo>
                  <a:pt x="182678" y="833806"/>
                </a:lnTo>
                <a:lnTo>
                  <a:pt x="196927" y="882334"/>
                </a:lnTo>
                <a:lnTo>
                  <a:pt x="211694" y="930210"/>
                </a:lnTo>
                <a:lnTo>
                  <a:pt x="227009" y="977396"/>
                </a:lnTo>
                <a:lnTo>
                  <a:pt x="242904" y="1023853"/>
                </a:lnTo>
                <a:lnTo>
                  <a:pt x="259409" y="1069544"/>
                </a:lnTo>
                <a:lnTo>
                  <a:pt x="276555" y="1114429"/>
                </a:lnTo>
                <a:lnTo>
                  <a:pt x="294373" y="1158471"/>
                </a:lnTo>
                <a:lnTo>
                  <a:pt x="312893" y="1201631"/>
                </a:lnTo>
                <a:lnTo>
                  <a:pt x="332147" y="1243871"/>
                </a:lnTo>
                <a:lnTo>
                  <a:pt x="352164" y="1285152"/>
                </a:lnTo>
                <a:lnTo>
                  <a:pt x="372977" y="1325436"/>
                </a:lnTo>
                <a:lnTo>
                  <a:pt x="394615" y="1364685"/>
                </a:lnTo>
                <a:lnTo>
                  <a:pt x="417110" y="1402860"/>
                </a:lnTo>
                <a:lnTo>
                  <a:pt x="440491" y="1439924"/>
                </a:lnTo>
                <a:lnTo>
                  <a:pt x="464791" y="1475837"/>
                </a:lnTo>
                <a:lnTo>
                  <a:pt x="490039" y="1510561"/>
                </a:lnTo>
                <a:lnTo>
                  <a:pt x="516267" y="1544059"/>
                </a:lnTo>
                <a:lnTo>
                  <a:pt x="543506" y="1576291"/>
                </a:lnTo>
                <a:lnTo>
                  <a:pt x="571785" y="1607220"/>
                </a:lnTo>
                <a:lnTo>
                  <a:pt x="601136" y="1636806"/>
                </a:lnTo>
                <a:lnTo>
                  <a:pt x="631590" y="1665013"/>
                </a:lnTo>
                <a:lnTo>
                  <a:pt x="663177" y="1691800"/>
                </a:lnTo>
                <a:lnTo>
                  <a:pt x="695929" y="1717131"/>
                </a:lnTo>
                <a:lnTo>
                  <a:pt x="729875" y="1740966"/>
                </a:lnTo>
                <a:lnTo>
                  <a:pt x="765047" y="1763267"/>
                </a:lnTo>
                <a:lnTo>
                  <a:pt x="832353" y="1799907"/>
                </a:lnTo>
                <a:lnTo>
                  <a:pt x="868656" y="1816935"/>
                </a:lnTo>
                <a:lnTo>
                  <a:pt x="906619" y="1833104"/>
                </a:lnTo>
                <a:lnTo>
                  <a:pt x="946160" y="1848418"/>
                </a:lnTo>
                <a:lnTo>
                  <a:pt x="987199" y="1862877"/>
                </a:lnTo>
                <a:lnTo>
                  <a:pt x="1029655" y="1876483"/>
                </a:lnTo>
                <a:lnTo>
                  <a:pt x="1073448" y="1889239"/>
                </a:lnTo>
                <a:lnTo>
                  <a:pt x="1118496" y="1901147"/>
                </a:lnTo>
                <a:lnTo>
                  <a:pt x="1164720" y="1912208"/>
                </a:lnTo>
                <a:lnTo>
                  <a:pt x="1212038" y="1922424"/>
                </a:lnTo>
                <a:lnTo>
                  <a:pt x="1260370" y="1931798"/>
                </a:lnTo>
                <a:lnTo>
                  <a:pt x="1309635" y="1940332"/>
                </a:lnTo>
                <a:lnTo>
                  <a:pt x="1359752" y="1948026"/>
                </a:lnTo>
                <a:lnTo>
                  <a:pt x="1410641" y="1954884"/>
                </a:lnTo>
                <a:lnTo>
                  <a:pt x="1462221" y="1960908"/>
                </a:lnTo>
                <a:lnTo>
                  <a:pt x="1514411" y="1966098"/>
                </a:lnTo>
                <a:lnTo>
                  <a:pt x="1567131" y="1970458"/>
                </a:lnTo>
                <a:lnTo>
                  <a:pt x="1620299" y="1973989"/>
                </a:lnTo>
                <a:lnTo>
                  <a:pt x="1673836" y="1976694"/>
                </a:lnTo>
                <a:lnTo>
                  <a:pt x="1727660" y="1978573"/>
                </a:lnTo>
                <a:lnTo>
                  <a:pt x="1781691" y="1979630"/>
                </a:lnTo>
                <a:lnTo>
                  <a:pt x="1835848" y="1979866"/>
                </a:lnTo>
                <a:lnTo>
                  <a:pt x="1890050" y="1979283"/>
                </a:lnTo>
                <a:lnTo>
                  <a:pt x="1944217" y="1977883"/>
                </a:lnTo>
                <a:lnTo>
                  <a:pt x="1998268" y="1975668"/>
                </a:lnTo>
                <a:lnTo>
                  <a:pt x="2052123" y="1972640"/>
                </a:lnTo>
                <a:lnTo>
                  <a:pt x="2105699" y="1968801"/>
                </a:lnTo>
                <a:lnTo>
                  <a:pt x="2158918" y="1964153"/>
                </a:lnTo>
                <a:lnTo>
                  <a:pt x="2211698" y="1958698"/>
                </a:lnTo>
                <a:lnTo>
                  <a:pt x="2263959" y="1952438"/>
                </a:lnTo>
                <a:lnTo>
                  <a:pt x="2315619" y="1945375"/>
                </a:lnTo>
                <a:lnTo>
                  <a:pt x="2366598" y="1937511"/>
                </a:lnTo>
                <a:lnTo>
                  <a:pt x="2416816" y="1928847"/>
                </a:lnTo>
                <a:lnTo>
                  <a:pt x="2466192" y="1919386"/>
                </a:lnTo>
                <a:lnTo>
                  <a:pt x="2514644" y="1909130"/>
                </a:lnTo>
                <a:lnTo>
                  <a:pt x="2562093" y="1898081"/>
                </a:lnTo>
                <a:lnTo>
                  <a:pt x="2608457" y="1886241"/>
                </a:lnTo>
                <a:lnTo>
                  <a:pt x="2653657" y="1873611"/>
                </a:lnTo>
                <a:lnTo>
                  <a:pt x="2697610" y="1860194"/>
                </a:lnTo>
                <a:lnTo>
                  <a:pt x="2740237" y="1845991"/>
                </a:lnTo>
                <a:lnTo>
                  <a:pt x="2781457" y="1831005"/>
                </a:lnTo>
                <a:lnTo>
                  <a:pt x="2821189" y="1815238"/>
                </a:lnTo>
                <a:lnTo>
                  <a:pt x="2859353" y="1798691"/>
                </a:lnTo>
                <a:lnTo>
                  <a:pt x="2895867" y="1781367"/>
                </a:lnTo>
                <a:lnTo>
                  <a:pt x="2930651" y="1763267"/>
                </a:lnTo>
                <a:lnTo>
                  <a:pt x="2968262" y="1741126"/>
                </a:lnTo>
                <a:lnTo>
                  <a:pt x="3005049" y="1716062"/>
                </a:lnTo>
                <a:lnTo>
                  <a:pt x="3041021" y="1688227"/>
                </a:lnTo>
                <a:lnTo>
                  <a:pt x="3076185" y="1657770"/>
                </a:lnTo>
                <a:lnTo>
                  <a:pt x="3110551" y="1624844"/>
                </a:lnTo>
                <a:lnTo>
                  <a:pt x="3144126" y="1589599"/>
                </a:lnTo>
                <a:lnTo>
                  <a:pt x="3176918" y="1552185"/>
                </a:lnTo>
                <a:lnTo>
                  <a:pt x="3208938" y="1512754"/>
                </a:lnTo>
                <a:lnTo>
                  <a:pt x="3240191" y="1471456"/>
                </a:lnTo>
                <a:lnTo>
                  <a:pt x="3270688" y="1428442"/>
                </a:lnTo>
                <a:lnTo>
                  <a:pt x="3300436" y="1383864"/>
                </a:lnTo>
                <a:lnTo>
                  <a:pt x="3329444" y="1337871"/>
                </a:lnTo>
                <a:lnTo>
                  <a:pt x="3357719" y="1290616"/>
                </a:lnTo>
                <a:lnTo>
                  <a:pt x="3385272" y="1242248"/>
                </a:lnTo>
                <a:lnTo>
                  <a:pt x="3412108" y="1192918"/>
                </a:lnTo>
                <a:lnTo>
                  <a:pt x="3438238" y="1142778"/>
                </a:lnTo>
                <a:lnTo>
                  <a:pt x="3463670" y="1091978"/>
                </a:lnTo>
                <a:lnTo>
                  <a:pt x="3488411" y="1040670"/>
                </a:lnTo>
                <a:lnTo>
                  <a:pt x="3512471" y="989003"/>
                </a:lnTo>
                <a:lnTo>
                  <a:pt x="3535857" y="937129"/>
                </a:lnTo>
                <a:lnTo>
                  <a:pt x="3558578" y="885198"/>
                </a:lnTo>
                <a:lnTo>
                  <a:pt x="3580642" y="833362"/>
                </a:lnTo>
                <a:lnTo>
                  <a:pt x="3602058" y="781771"/>
                </a:lnTo>
                <a:lnTo>
                  <a:pt x="3622834" y="730577"/>
                </a:lnTo>
                <a:lnTo>
                  <a:pt x="3642978" y="679929"/>
                </a:lnTo>
                <a:lnTo>
                  <a:pt x="3662499" y="629979"/>
                </a:lnTo>
                <a:lnTo>
                  <a:pt x="3681405" y="580878"/>
                </a:lnTo>
                <a:lnTo>
                  <a:pt x="3699704" y="532777"/>
                </a:lnTo>
                <a:lnTo>
                  <a:pt x="3717405" y="485826"/>
                </a:lnTo>
                <a:lnTo>
                  <a:pt x="3734516" y="440176"/>
                </a:lnTo>
                <a:lnTo>
                  <a:pt x="3751046" y="395979"/>
                </a:lnTo>
                <a:lnTo>
                  <a:pt x="3767003" y="353384"/>
                </a:lnTo>
                <a:lnTo>
                  <a:pt x="3782394" y="312543"/>
                </a:lnTo>
                <a:lnTo>
                  <a:pt x="3797230" y="273607"/>
                </a:lnTo>
                <a:lnTo>
                  <a:pt x="3811517" y="236726"/>
                </a:lnTo>
                <a:lnTo>
                  <a:pt x="3838481" y="169735"/>
                </a:lnTo>
                <a:lnTo>
                  <a:pt x="3863353" y="112776"/>
                </a:lnTo>
                <a:lnTo>
                  <a:pt x="3875025" y="88435"/>
                </a:lnTo>
                <a:lnTo>
                  <a:pt x="3886199" y="67055"/>
                </a:lnTo>
              </a:path>
            </a:pathLst>
          </a:custGeom>
          <a:ln w="571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705600" y="3733800"/>
            <a:ext cx="0" cy="2667000"/>
          </a:xfrm>
          <a:custGeom>
            <a:avLst/>
            <a:gdLst/>
            <a:ahLst/>
            <a:cxnLst/>
            <a:rect l="l" t="t" r="r" b="b"/>
            <a:pathLst>
              <a:path h="2667000">
                <a:moveTo>
                  <a:pt x="0" y="0"/>
                </a:moveTo>
                <a:lnTo>
                  <a:pt x="0" y="2666999"/>
                </a:lnTo>
              </a:path>
            </a:pathLst>
          </a:custGeom>
          <a:ln w="9524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267200" y="3733800"/>
            <a:ext cx="0" cy="2667000"/>
          </a:xfrm>
          <a:custGeom>
            <a:avLst/>
            <a:gdLst/>
            <a:ahLst/>
            <a:cxnLst/>
            <a:rect l="l" t="t" r="r" b="b"/>
            <a:pathLst>
              <a:path h="2667000">
                <a:moveTo>
                  <a:pt x="0" y="0"/>
                </a:moveTo>
                <a:lnTo>
                  <a:pt x="0" y="2666999"/>
                </a:lnTo>
              </a:path>
            </a:pathLst>
          </a:custGeom>
          <a:ln w="9524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505200" y="3924300"/>
            <a:ext cx="762000" cy="76200"/>
          </a:xfrm>
          <a:custGeom>
            <a:avLst/>
            <a:gdLst/>
            <a:ahLst/>
            <a:cxnLst/>
            <a:rect l="l" t="t" r="r" b="b"/>
            <a:pathLst>
              <a:path w="762000" h="76200">
                <a:moveTo>
                  <a:pt x="76200" y="33528"/>
                </a:moveTo>
                <a:lnTo>
                  <a:pt x="76200" y="0"/>
                </a:lnTo>
                <a:lnTo>
                  <a:pt x="0" y="38100"/>
                </a:lnTo>
                <a:lnTo>
                  <a:pt x="59436" y="67818"/>
                </a:lnTo>
                <a:lnTo>
                  <a:pt x="59436" y="35052"/>
                </a:lnTo>
                <a:lnTo>
                  <a:pt x="64008" y="33528"/>
                </a:lnTo>
                <a:lnTo>
                  <a:pt x="76200" y="33528"/>
                </a:lnTo>
                <a:close/>
              </a:path>
              <a:path w="762000" h="76200">
                <a:moveTo>
                  <a:pt x="702564" y="41148"/>
                </a:moveTo>
                <a:lnTo>
                  <a:pt x="702564" y="35052"/>
                </a:lnTo>
                <a:lnTo>
                  <a:pt x="697992" y="33528"/>
                </a:lnTo>
                <a:lnTo>
                  <a:pt x="64008" y="33528"/>
                </a:lnTo>
                <a:lnTo>
                  <a:pt x="59436" y="35052"/>
                </a:lnTo>
                <a:lnTo>
                  <a:pt x="59436" y="41148"/>
                </a:lnTo>
                <a:lnTo>
                  <a:pt x="64008" y="42672"/>
                </a:lnTo>
                <a:lnTo>
                  <a:pt x="697992" y="42672"/>
                </a:lnTo>
                <a:lnTo>
                  <a:pt x="702564" y="41148"/>
                </a:lnTo>
                <a:close/>
              </a:path>
              <a:path w="762000" h="76200">
                <a:moveTo>
                  <a:pt x="76200" y="76200"/>
                </a:moveTo>
                <a:lnTo>
                  <a:pt x="76200" y="42672"/>
                </a:lnTo>
                <a:lnTo>
                  <a:pt x="64008" y="42672"/>
                </a:lnTo>
                <a:lnTo>
                  <a:pt x="59436" y="41148"/>
                </a:lnTo>
                <a:lnTo>
                  <a:pt x="59436" y="67818"/>
                </a:lnTo>
                <a:lnTo>
                  <a:pt x="76200" y="76200"/>
                </a:lnTo>
                <a:close/>
              </a:path>
              <a:path w="762000" h="76200">
                <a:moveTo>
                  <a:pt x="762000" y="38100"/>
                </a:moveTo>
                <a:lnTo>
                  <a:pt x="685800" y="0"/>
                </a:lnTo>
                <a:lnTo>
                  <a:pt x="685800" y="33528"/>
                </a:lnTo>
                <a:lnTo>
                  <a:pt x="697992" y="33528"/>
                </a:lnTo>
                <a:lnTo>
                  <a:pt x="702564" y="35052"/>
                </a:lnTo>
                <a:lnTo>
                  <a:pt x="702564" y="67818"/>
                </a:lnTo>
                <a:lnTo>
                  <a:pt x="762000" y="38100"/>
                </a:lnTo>
                <a:close/>
              </a:path>
              <a:path w="762000" h="76200">
                <a:moveTo>
                  <a:pt x="702564" y="67818"/>
                </a:moveTo>
                <a:lnTo>
                  <a:pt x="702564" y="41148"/>
                </a:lnTo>
                <a:lnTo>
                  <a:pt x="697992" y="42672"/>
                </a:lnTo>
                <a:lnTo>
                  <a:pt x="685800" y="42672"/>
                </a:lnTo>
                <a:lnTo>
                  <a:pt x="685800" y="76200"/>
                </a:lnTo>
                <a:lnTo>
                  <a:pt x="702564" y="6781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167628" y="4229100"/>
            <a:ext cx="538480" cy="76200"/>
          </a:xfrm>
          <a:custGeom>
            <a:avLst/>
            <a:gdLst/>
            <a:ahLst/>
            <a:cxnLst/>
            <a:rect l="l" t="t" r="r" b="b"/>
            <a:pathLst>
              <a:path w="538479" h="76200">
                <a:moveTo>
                  <a:pt x="478536" y="41148"/>
                </a:moveTo>
                <a:lnTo>
                  <a:pt x="478536" y="35052"/>
                </a:lnTo>
                <a:lnTo>
                  <a:pt x="473964" y="33528"/>
                </a:lnTo>
                <a:lnTo>
                  <a:pt x="4572" y="33528"/>
                </a:lnTo>
                <a:lnTo>
                  <a:pt x="1524" y="35052"/>
                </a:lnTo>
                <a:lnTo>
                  <a:pt x="0" y="38100"/>
                </a:lnTo>
                <a:lnTo>
                  <a:pt x="1524" y="41148"/>
                </a:lnTo>
                <a:lnTo>
                  <a:pt x="4572" y="42672"/>
                </a:lnTo>
                <a:lnTo>
                  <a:pt x="473964" y="42672"/>
                </a:lnTo>
                <a:lnTo>
                  <a:pt x="478536" y="41148"/>
                </a:lnTo>
                <a:close/>
              </a:path>
              <a:path w="538479" h="76200">
                <a:moveTo>
                  <a:pt x="537972" y="38100"/>
                </a:moveTo>
                <a:lnTo>
                  <a:pt x="461772" y="0"/>
                </a:lnTo>
                <a:lnTo>
                  <a:pt x="461772" y="33528"/>
                </a:lnTo>
                <a:lnTo>
                  <a:pt x="473964" y="33528"/>
                </a:lnTo>
                <a:lnTo>
                  <a:pt x="478536" y="35052"/>
                </a:lnTo>
                <a:lnTo>
                  <a:pt x="478536" y="67818"/>
                </a:lnTo>
                <a:lnTo>
                  <a:pt x="537972" y="38100"/>
                </a:lnTo>
                <a:close/>
              </a:path>
              <a:path w="538479" h="76200">
                <a:moveTo>
                  <a:pt x="478536" y="67818"/>
                </a:moveTo>
                <a:lnTo>
                  <a:pt x="478536" y="41148"/>
                </a:lnTo>
                <a:lnTo>
                  <a:pt x="473964" y="42672"/>
                </a:lnTo>
                <a:lnTo>
                  <a:pt x="461772" y="42672"/>
                </a:lnTo>
                <a:lnTo>
                  <a:pt x="461772" y="76200"/>
                </a:lnTo>
                <a:lnTo>
                  <a:pt x="478536" y="6781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267200" y="4229100"/>
            <a:ext cx="614680" cy="76200"/>
          </a:xfrm>
          <a:custGeom>
            <a:avLst/>
            <a:gdLst/>
            <a:ahLst/>
            <a:cxnLst/>
            <a:rect l="l" t="t" r="r" b="b"/>
            <a:pathLst>
              <a:path w="614679" h="76200">
                <a:moveTo>
                  <a:pt x="76200" y="33528"/>
                </a:moveTo>
                <a:lnTo>
                  <a:pt x="76200" y="0"/>
                </a:lnTo>
                <a:lnTo>
                  <a:pt x="0" y="38100"/>
                </a:lnTo>
                <a:lnTo>
                  <a:pt x="59436" y="67818"/>
                </a:lnTo>
                <a:lnTo>
                  <a:pt x="59436" y="35052"/>
                </a:lnTo>
                <a:lnTo>
                  <a:pt x="64008" y="33528"/>
                </a:lnTo>
                <a:lnTo>
                  <a:pt x="76200" y="33528"/>
                </a:lnTo>
                <a:close/>
              </a:path>
              <a:path w="614679" h="76200">
                <a:moveTo>
                  <a:pt x="614172" y="38100"/>
                </a:moveTo>
                <a:lnTo>
                  <a:pt x="612648" y="35052"/>
                </a:lnTo>
                <a:lnTo>
                  <a:pt x="609600" y="33528"/>
                </a:lnTo>
                <a:lnTo>
                  <a:pt x="64008" y="33528"/>
                </a:lnTo>
                <a:lnTo>
                  <a:pt x="59436" y="35052"/>
                </a:lnTo>
                <a:lnTo>
                  <a:pt x="59436" y="41148"/>
                </a:lnTo>
                <a:lnTo>
                  <a:pt x="64008" y="42672"/>
                </a:lnTo>
                <a:lnTo>
                  <a:pt x="609600" y="42672"/>
                </a:lnTo>
                <a:lnTo>
                  <a:pt x="612648" y="41148"/>
                </a:lnTo>
                <a:lnTo>
                  <a:pt x="614172" y="38100"/>
                </a:lnTo>
                <a:close/>
              </a:path>
              <a:path w="614679" h="76200">
                <a:moveTo>
                  <a:pt x="76200" y="76200"/>
                </a:moveTo>
                <a:lnTo>
                  <a:pt x="76200" y="42672"/>
                </a:lnTo>
                <a:lnTo>
                  <a:pt x="64008" y="42672"/>
                </a:lnTo>
                <a:lnTo>
                  <a:pt x="59436" y="41148"/>
                </a:lnTo>
                <a:lnTo>
                  <a:pt x="59436" y="67818"/>
                </a:lnTo>
                <a:lnTo>
                  <a:pt x="76200" y="76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876800" y="4038600"/>
            <a:ext cx="1219200" cy="533400"/>
          </a:xfrm>
          <a:custGeom>
            <a:avLst/>
            <a:gdLst/>
            <a:ahLst/>
            <a:cxnLst/>
            <a:rect l="l" t="t" r="r" b="b"/>
            <a:pathLst>
              <a:path w="1219200" h="533400">
                <a:moveTo>
                  <a:pt x="0" y="0"/>
                </a:moveTo>
                <a:lnTo>
                  <a:pt x="0" y="533399"/>
                </a:lnTo>
                <a:lnTo>
                  <a:pt x="1219199" y="533399"/>
                </a:lnTo>
                <a:lnTo>
                  <a:pt x="1219199" y="0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897625" y="3977130"/>
            <a:ext cx="111887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7495" marR="5080" indent="-26543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0000FF"/>
                </a:solidFill>
                <a:latin typeface="Times New Roman"/>
                <a:cs typeface="Times New Roman"/>
              </a:rPr>
              <a:t>Useful</a:t>
            </a:r>
            <a:r>
              <a:rPr sz="2000" b="1" spc="-8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life  </a:t>
            </a:r>
            <a:r>
              <a:rPr sz="20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phase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102853" y="3363568"/>
            <a:ext cx="1049020" cy="735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5740" marR="5080" indent="-193675">
              <a:lnSpc>
                <a:spcPct val="116500"/>
              </a:lnSpc>
              <a:spcBef>
                <a:spcPts val="100"/>
              </a:spcBef>
            </a:pPr>
            <a:r>
              <a:rPr sz="2000" b="1" dirty="0">
                <a:solidFill>
                  <a:srgbClr val="0000FF"/>
                </a:solidFill>
                <a:latin typeface="Times New Roman"/>
                <a:cs typeface="Times New Roman"/>
              </a:rPr>
              <a:t>Wear</a:t>
            </a:r>
            <a:r>
              <a:rPr sz="2000" b="1" spc="-9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out  phase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634230" y="3138930"/>
            <a:ext cx="88836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2715" marR="5080" indent="-12065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B</a:t>
            </a:r>
            <a:r>
              <a:rPr sz="2000" b="1" dirty="0">
                <a:solidFill>
                  <a:srgbClr val="0000FF"/>
                </a:solidFill>
                <a:latin typeface="Times New Roman"/>
                <a:cs typeface="Times New Roman"/>
              </a:rPr>
              <a:t>u</a:t>
            </a:r>
            <a:r>
              <a:rPr sz="20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r</a:t>
            </a:r>
            <a:r>
              <a:rPr sz="2000" b="1" dirty="0">
                <a:solidFill>
                  <a:srgbClr val="0000FF"/>
                </a:solidFill>
                <a:latin typeface="Times New Roman"/>
                <a:cs typeface="Times New Roman"/>
              </a:rPr>
              <a:t>n-</a:t>
            </a:r>
            <a:r>
              <a:rPr sz="200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i</a:t>
            </a:r>
            <a:r>
              <a:rPr sz="2000" b="1" dirty="0">
                <a:solidFill>
                  <a:srgbClr val="0000FF"/>
                </a:solidFill>
                <a:latin typeface="Times New Roman"/>
                <a:cs typeface="Times New Roman"/>
              </a:rPr>
              <a:t>n  </a:t>
            </a:r>
            <a:r>
              <a:rPr sz="20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phase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991291" y="3972558"/>
            <a:ext cx="330200" cy="2031364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405"/>
              </a:lnSpc>
            </a:pPr>
            <a:r>
              <a:rPr sz="2400" spc="-5" dirty="0">
                <a:latin typeface="Times New Roman"/>
                <a:cs typeface="Times New Roman"/>
              </a:rPr>
              <a:t>Failure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Intensity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114800" y="6477000"/>
            <a:ext cx="2743200" cy="381000"/>
          </a:xfrm>
          <a:custGeom>
            <a:avLst/>
            <a:gdLst/>
            <a:ahLst/>
            <a:cxnLst/>
            <a:rect l="l" t="t" r="r" b="b"/>
            <a:pathLst>
              <a:path w="2743200" h="381000">
                <a:moveTo>
                  <a:pt x="0" y="0"/>
                </a:moveTo>
                <a:lnTo>
                  <a:pt x="0" y="380999"/>
                </a:lnTo>
                <a:lnTo>
                  <a:pt x="2743199" y="380999"/>
                </a:lnTo>
                <a:lnTo>
                  <a:pt x="2743199" y="0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153657" y="6461249"/>
            <a:ext cx="6667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i</a:t>
            </a:r>
            <a:r>
              <a:rPr sz="2400" spc="-20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862828" y="6591300"/>
            <a:ext cx="1148080" cy="76200"/>
          </a:xfrm>
          <a:custGeom>
            <a:avLst/>
            <a:gdLst/>
            <a:ahLst/>
            <a:cxnLst/>
            <a:rect l="l" t="t" r="r" b="b"/>
            <a:pathLst>
              <a:path w="1148079" h="76200">
                <a:moveTo>
                  <a:pt x="1088136" y="41148"/>
                </a:moveTo>
                <a:lnTo>
                  <a:pt x="1088136" y="35052"/>
                </a:lnTo>
                <a:lnTo>
                  <a:pt x="1083564" y="33528"/>
                </a:lnTo>
                <a:lnTo>
                  <a:pt x="4572" y="33528"/>
                </a:lnTo>
                <a:lnTo>
                  <a:pt x="1524" y="35052"/>
                </a:lnTo>
                <a:lnTo>
                  <a:pt x="0" y="38100"/>
                </a:lnTo>
                <a:lnTo>
                  <a:pt x="1524" y="41148"/>
                </a:lnTo>
                <a:lnTo>
                  <a:pt x="4572" y="42672"/>
                </a:lnTo>
                <a:lnTo>
                  <a:pt x="1083564" y="42672"/>
                </a:lnTo>
                <a:lnTo>
                  <a:pt x="1088136" y="41148"/>
                </a:lnTo>
                <a:close/>
              </a:path>
              <a:path w="1148079" h="76200">
                <a:moveTo>
                  <a:pt x="1147572" y="38100"/>
                </a:moveTo>
                <a:lnTo>
                  <a:pt x="1071372" y="0"/>
                </a:lnTo>
                <a:lnTo>
                  <a:pt x="1071372" y="33528"/>
                </a:lnTo>
                <a:lnTo>
                  <a:pt x="1083564" y="33528"/>
                </a:lnTo>
                <a:lnTo>
                  <a:pt x="1088136" y="35052"/>
                </a:lnTo>
                <a:lnTo>
                  <a:pt x="1088136" y="67818"/>
                </a:lnTo>
                <a:lnTo>
                  <a:pt x="1147572" y="38100"/>
                </a:lnTo>
                <a:close/>
              </a:path>
              <a:path w="1148079" h="76200">
                <a:moveTo>
                  <a:pt x="1088136" y="67818"/>
                </a:moveTo>
                <a:lnTo>
                  <a:pt x="1088136" y="41148"/>
                </a:lnTo>
                <a:lnTo>
                  <a:pt x="1083564" y="42672"/>
                </a:lnTo>
                <a:lnTo>
                  <a:pt x="1071372" y="42672"/>
                </a:lnTo>
                <a:lnTo>
                  <a:pt x="1071372" y="76200"/>
                </a:lnTo>
                <a:lnTo>
                  <a:pt x="1088136" y="6781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086100" y="3505200"/>
            <a:ext cx="76200" cy="462280"/>
          </a:xfrm>
          <a:custGeom>
            <a:avLst/>
            <a:gdLst/>
            <a:ahLst/>
            <a:cxnLst/>
            <a:rect l="l" t="t" r="r" b="b"/>
            <a:pathLst>
              <a:path w="76200" h="462279">
                <a:moveTo>
                  <a:pt x="76200" y="76200"/>
                </a:moveTo>
                <a:lnTo>
                  <a:pt x="38100" y="0"/>
                </a:lnTo>
                <a:lnTo>
                  <a:pt x="0" y="76200"/>
                </a:lnTo>
                <a:lnTo>
                  <a:pt x="33528" y="76200"/>
                </a:lnTo>
                <a:lnTo>
                  <a:pt x="33528" y="64008"/>
                </a:lnTo>
                <a:lnTo>
                  <a:pt x="35052" y="59436"/>
                </a:lnTo>
                <a:lnTo>
                  <a:pt x="41148" y="59436"/>
                </a:lnTo>
                <a:lnTo>
                  <a:pt x="42672" y="64008"/>
                </a:lnTo>
                <a:lnTo>
                  <a:pt x="42672" y="76200"/>
                </a:lnTo>
                <a:lnTo>
                  <a:pt x="76200" y="76200"/>
                </a:lnTo>
                <a:close/>
              </a:path>
              <a:path w="76200" h="462279">
                <a:moveTo>
                  <a:pt x="42672" y="76200"/>
                </a:moveTo>
                <a:lnTo>
                  <a:pt x="42672" y="64008"/>
                </a:lnTo>
                <a:lnTo>
                  <a:pt x="41148" y="59436"/>
                </a:lnTo>
                <a:lnTo>
                  <a:pt x="35052" y="59436"/>
                </a:lnTo>
                <a:lnTo>
                  <a:pt x="33528" y="64008"/>
                </a:lnTo>
                <a:lnTo>
                  <a:pt x="33528" y="76200"/>
                </a:lnTo>
                <a:lnTo>
                  <a:pt x="42672" y="76200"/>
                </a:lnTo>
                <a:close/>
              </a:path>
              <a:path w="76200" h="462279">
                <a:moveTo>
                  <a:pt x="42672" y="457200"/>
                </a:moveTo>
                <a:lnTo>
                  <a:pt x="42672" y="76200"/>
                </a:lnTo>
                <a:lnTo>
                  <a:pt x="33528" y="76200"/>
                </a:lnTo>
                <a:lnTo>
                  <a:pt x="33528" y="457200"/>
                </a:lnTo>
                <a:lnTo>
                  <a:pt x="35052" y="460248"/>
                </a:lnTo>
                <a:lnTo>
                  <a:pt x="38100" y="461772"/>
                </a:lnTo>
                <a:lnTo>
                  <a:pt x="41148" y="460248"/>
                </a:lnTo>
                <a:lnTo>
                  <a:pt x="42672" y="457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124200" y="6019800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7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9"/>
              </a:lnSpc>
            </a:pPr>
            <a:r>
              <a:rPr spc="-5" dirty="0"/>
              <a:t>Software Engineering </a:t>
            </a:r>
            <a:r>
              <a:rPr spc="-10" dirty="0"/>
              <a:t>(3</a:t>
            </a:r>
            <a:r>
              <a:rPr sz="750" spc="-15" baseline="22222" dirty="0"/>
              <a:t>rd </a:t>
            </a:r>
            <a:r>
              <a:rPr sz="800" spc="-5" dirty="0"/>
              <a:t>ed.), </a:t>
            </a:r>
            <a:r>
              <a:rPr sz="800" dirty="0"/>
              <a:t>By K.K </a:t>
            </a:r>
            <a:r>
              <a:rPr sz="800" spc="-5" dirty="0"/>
              <a:t>Aggarwal </a:t>
            </a:r>
            <a:r>
              <a:rPr sz="800" dirty="0"/>
              <a:t>&amp; </a:t>
            </a:r>
            <a:r>
              <a:rPr sz="800" spc="-5" dirty="0"/>
              <a:t>Yogesh </a:t>
            </a:r>
            <a:r>
              <a:rPr sz="800" dirty="0"/>
              <a:t>Singh, </a:t>
            </a:r>
            <a:r>
              <a:rPr sz="800" spc="-5" dirty="0"/>
              <a:t>Copyright </a:t>
            </a:r>
            <a:r>
              <a:rPr sz="800" dirty="0"/>
              <a:t>© </a:t>
            </a:r>
            <a:r>
              <a:rPr sz="800" spc="-5" dirty="0"/>
              <a:t>New </a:t>
            </a:r>
            <a:r>
              <a:rPr sz="800" spc="-10" dirty="0"/>
              <a:t>Age </a:t>
            </a:r>
            <a:r>
              <a:rPr sz="800" spc="-5" dirty="0"/>
              <a:t>International Publishers,</a:t>
            </a:r>
            <a:r>
              <a:rPr sz="800" spc="75" dirty="0"/>
              <a:t> </a:t>
            </a:r>
            <a:r>
              <a:rPr sz="800" spc="-5" dirty="0"/>
              <a:t>2007</a:t>
            </a:r>
            <a:endParaRPr sz="800"/>
          </a:p>
        </p:txBody>
      </p:sp>
      <p:sp>
        <p:nvSpPr>
          <p:cNvPr id="25" name="object 2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45"/>
              </a:lnSpc>
            </a:pPr>
            <a:fld id="{81D60167-4931-47E6-BA6A-407CBD079E47}" type="slidenum">
              <a:rPr dirty="0"/>
              <a:pPr marL="25400">
                <a:lnSpc>
                  <a:spcPts val="1445"/>
                </a:lnSpc>
              </a:pPr>
              <a:t>31</a:t>
            </a:fld>
            <a:endParaRPr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40692" y="3643463"/>
            <a:ext cx="4441268" cy="31370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10680" y="793495"/>
            <a:ext cx="45605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60" dirty="0"/>
              <a:t>Software</a:t>
            </a:r>
            <a:r>
              <a:rPr spc="-155" dirty="0"/>
              <a:t> </a:t>
            </a:r>
            <a:r>
              <a:rPr spc="-265" dirty="0"/>
              <a:t>Characteristics: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93133" y="1759711"/>
            <a:ext cx="4256405" cy="1625600"/>
          </a:xfrm>
          <a:prstGeom prst="rect">
            <a:avLst/>
          </a:prstGeom>
        </p:spPr>
        <p:txBody>
          <a:bodyPr vert="horz" wrap="square" lIns="0" tIns="180340" rIns="0" bIns="0" rtlCol="0">
            <a:spAutoFit/>
          </a:bodyPr>
          <a:lstStyle/>
          <a:p>
            <a:pPr marL="647700" indent="-635000">
              <a:lnSpc>
                <a:spcPct val="100000"/>
              </a:lnSpc>
              <a:spcBef>
                <a:spcPts val="1420"/>
              </a:spcBef>
              <a:buFont typeface="DejaVu Sans"/>
              <a:buChar char="✓"/>
              <a:tabLst>
                <a:tab pos="647700" algn="l"/>
                <a:tab pos="648335" algn="l"/>
              </a:tabLst>
            </a:pPr>
            <a:r>
              <a:rPr sz="2400" spc="-5" dirty="0">
                <a:solidFill>
                  <a:srgbClr val="650065"/>
                </a:solidFill>
                <a:latin typeface="Times New Roman"/>
                <a:cs typeface="Times New Roman"/>
              </a:rPr>
              <a:t>Software </a:t>
            </a:r>
            <a:r>
              <a:rPr sz="2400" dirty="0">
                <a:solidFill>
                  <a:srgbClr val="650065"/>
                </a:solidFill>
                <a:latin typeface="Times New Roman"/>
                <a:cs typeface="Times New Roman"/>
              </a:rPr>
              <a:t>is not</a:t>
            </a:r>
            <a:r>
              <a:rPr sz="2400" spc="-60" dirty="0">
                <a:solidFill>
                  <a:srgbClr val="650065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650065"/>
                </a:solidFill>
                <a:latin typeface="Times New Roman"/>
                <a:cs typeface="Times New Roman"/>
              </a:rPr>
              <a:t>manufactured</a:t>
            </a:r>
            <a:endParaRPr sz="2400">
              <a:latin typeface="Times New Roman"/>
              <a:cs typeface="Times New Roman"/>
            </a:endParaRPr>
          </a:p>
          <a:p>
            <a:pPr marL="695325" indent="-682625">
              <a:lnSpc>
                <a:spcPct val="100000"/>
              </a:lnSpc>
              <a:spcBef>
                <a:spcPts val="1320"/>
              </a:spcBef>
              <a:buFont typeface="DejaVu Sans"/>
              <a:buChar char="✓"/>
              <a:tabLst>
                <a:tab pos="695325" algn="l"/>
                <a:tab pos="695960" algn="l"/>
              </a:tabLst>
            </a:pPr>
            <a:r>
              <a:rPr sz="2400" spc="-5" dirty="0">
                <a:solidFill>
                  <a:srgbClr val="990000"/>
                </a:solidFill>
                <a:latin typeface="Times New Roman"/>
                <a:cs typeface="Times New Roman"/>
              </a:rPr>
              <a:t>Reusability </a:t>
            </a:r>
            <a:r>
              <a:rPr sz="2400" dirty="0">
                <a:solidFill>
                  <a:srgbClr val="990000"/>
                </a:solidFill>
                <a:latin typeface="Times New Roman"/>
                <a:cs typeface="Times New Roman"/>
              </a:rPr>
              <a:t>of</a:t>
            </a:r>
            <a:r>
              <a:rPr sz="2400" spc="-35" dirty="0">
                <a:solidFill>
                  <a:srgbClr val="9900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990000"/>
                </a:solidFill>
                <a:latin typeface="Times New Roman"/>
                <a:cs typeface="Times New Roman"/>
              </a:rPr>
              <a:t>components</a:t>
            </a:r>
            <a:endParaRPr sz="2400">
              <a:latin typeface="Times New Roman"/>
              <a:cs typeface="Times New Roman"/>
            </a:endParaRPr>
          </a:p>
          <a:p>
            <a:pPr marL="647700" indent="-635000">
              <a:lnSpc>
                <a:spcPct val="100000"/>
              </a:lnSpc>
              <a:spcBef>
                <a:spcPts val="1320"/>
              </a:spcBef>
              <a:buFont typeface="DejaVu Sans"/>
              <a:buChar char="✓"/>
              <a:tabLst>
                <a:tab pos="647700" algn="l"/>
                <a:tab pos="648335" algn="l"/>
              </a:tabLst>
            </a:pPr>
            <a:r>
              <a:rPr sz="2400" spc="-5" dirty="0">
                <a:solidFill>
                  <a:srgbClr val="000099"/>
                </a:solidFill>
                <a:latin typeface="Times New Roman"/>
                <a:cs typeface="Times New Roman"/>
              </a:rPr>
              <a:t>Software </a:t>
            </a:r>
            <a:r>
              <a:rPr sz="2400" dirty="0">
                <a:solidFill>
                  <a:srgbClr val="000099"/>
                </a:solidFill>
                <a:latin typeface="Times New Roman"/>
                <a:cs typeface="Times New Roman"/>
              </a:rPr>
              <a:t>is</a:t>
            </a:r>
            <a:r>
              <a:rPr sz="2400" spc="-5" dirty="0">
                <a:solidFill>
                  <a:srgbClr val="000099"/>
                </a:solidFill>
                <a:latin typeface="Times New Roman"/>
                <a:cs typeface="Times New Roman"/>
              </a:rPr>
              <a:t> flexible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61993" y="1574291"/>
            <a:ext cx="8610600" cy="0"/>
          </a:xfrm>
          <a:custGeom>
            <a:avLst/>
            <a:gdLst/>
            <a:ahLst/>
            <a:cxnLst/>
            <a:rect l="l" t="t" r="r" b="b"/>
            <a:pathLst>
              <a:path w="8610600">
                <a:moveTo>
                  <a:pt x="0" y="0"/>
                </a:moveTo>
                <a:lnTo>
                  <a:pt x="8610605" y="0"/>
                </a:lnTo>
              </a:path>
            </a:pathLst>
          </a:custGeom>
          <a:ln w="571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9"/>
              </a:lnSpc>
            </a:pPr>
            <a:r>
              <a:rPr spc="-5" dirty="0"/>
              <a:t>Software Engineering </a:t>
            </a:r>
            <a:r>
              <a:rPr spc="-10" dirty="0"/>
              <a:t>(3</a:t>
            </a:r>
            <a:r>
              <a:rPr sz="750" spc="-15" baseline="22222" dirty="0"/>
              <a:t>rd </a:t>
            </a:r>
            <a:r>
              <a:rPr sz="800" spc="-5" dirty="0"/>
              <a:t>ed.), </a:t>
            </a:r>
            <a:r>
              <a:rPr sz="800" dirty="0"/>
              <a:t>By K.K </a:t>
            </a:r>
            <a:r>
              <a:rPr sz="800" spc="-5" dirty="0"/>
              <a:t>Aggarwal </a:t>
            </a:r>
            <a:r>
              <a:rPr sz="800" dirty="0"/>
              <a:t>&amp; </a:t>
            </a:r>
            <a:r>
              <a:rPr sz="800" spc="-5" dirty="0"/>
              <a:t>Yogesh </a:t>
            </a:r>
            <a:r>
              <a:rPr sz="800" dirty="0"/>
              <a:t>Singh, </a:t>
            </a:r>
            <a:r>
              <a:rPr sz="800" spc="-5" dirty="0"/>
              <a:t>Copyright </a:t>
            </a:r>
            <a:r>
              <a:rPr sz="800" dirty="0"/>
              <a:t>© </a:t>
            </a:r>
            <a:r>
              <a:rPr sz="800" spc="-5" dirty="0"/>
              <a:t>New </a:t>
            </a:r>
            <a:r>
              <a:rPr sz="800" spc="-10" dirty="0"/>
              <a:t>Age </a:t>
            </a:r>
            <a:r>
              <a:rPr sz="800" spc="-5" dirty="0"/>
              <a:t>International Publishers,</a:t>
            </a:r>
            <a:r>
              <a:rPr sz="800" spc="75" dirty="0"/>
              <a:t> </a:t>
            </a:r>
            <a:r>
              <a:rPr sz="800" spc="-5" dirty="0"/>
              <a:t>2007</a:t>
            </a:r>
            <a:endParaRPr sz="80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45"/>
              </a:lnSpc>
            </a:pPr>
            <a:fld id="{81D60167-4931-47E6-BA6A-407CBD079E47}" type="slidenum">
              <a:rPr dirty="0"/>
              <a:pPr marL="25400">
                <a:lnSpc>
                  <a:spcPts val="1445"/>
                </a:lnSpc>
              </a:pPr>
              <a:t>32</a:t>
            </a:fld>
            <a:endParaRPr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3" y="1470151"/>
            <a:ext cx="79654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990000"/>
                </a:solidFill>
                <a:latin typeface="Times New Roman"/>
                <a:cs typeface="Times New Roman"/>
              </a:rPr>
              <a:t>Comparison </a:t>
            </a:r>
            <a:r>
              <a:rPr sz="2400" dirty="0">
                <a:solidFill>
                  <a:srgbClr val="990000"/>
                </a:solidFill>
                <a:latin typeface="Times New Roman"/>
                <a:cs typeface="Times New Roman"/>
              </a:rPr>
              <a:t>of </a:t>
            </a:r>
            <a:r>
              <a:rPr sz="2400" spc="-5" dirty="0">
                <a:solidFill>
                  <a:srgbClr val="990000"/>
                </a:solidFill>
                <a:latin typeface="Times New Roman"/>
                <a:cs typeface="Times New Roman"/>
              </a:rPr>
              <a:t>constructing </a:t>
            </a:r>
            <a:r>
              <a:rPr sz="2400" dirty="0">
                <a:solidFill>
                  <a:srgbClr val="990000"/>
                </a:solidFill>
                <a:latin typeface="Times New Roman"/>
                <a:cs typeface="Times New Roman"/>
              </a:rPr>
              <a:t>a </a:t>
            </a:r>
            <a:r>
              <a:rPr sz="2400" spc="-5" dirty="0">
                <a:solidFill>
                  <a:srgbClr val="990000"/>
                </a:solidFill>
                <a:latin typeface="Times New Roman"/>
                <a:cs typeface="Times New Roman"/>
              </a:rPr>
              <a:t>bridge vis-à-vis writing </a:t>
            </a:r>
            <a:r>
              <a:rPr sz="2400" dirty="0">
                <a:solidFill>
                  <a:srgbClr val="990000"/>
                </a:solidFill>
                <a:latin typeface="Times New Roman"/>
                <a:cs typeface="Times New Roman"/>
              </a:rPr>
              <a:t>a</a:t>
            </a:r>
            <a:r>
              <a:rPr sz="2400" spc="30" dirty="0">
                <a:solidFill>
                  <a:srgbClr val="99000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990000"/>
                </a:solidFill>
                <a:latin typeface="Times New Roman"/>
                <a:cs typeface="Times New Roman"/>
              </a:rPr>
              <a:t>program.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72580" y="729481"/>
            <a:ext cx="45605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60" dirty="0"/>
              <a:t>Software</a:t>
            </a:r>
            <a:r>
              <a:rPr spc="-155" dirty="0"/>
              <a:t> </a:t>
            </a:r>
            <a:r>
              <a:rPr spc="-265" dirty="0"/>
              <a:t>Characteristics: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747706" y="2043112"/>
          <a:ext cx="8610600" cy="46532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3400"/>
                <a:gridCol w="3962400"/>
                <a:gridCol w="4114800"/>
              </a:tblGrid>
              <a:tr h="578485">
                <a:tc>
                  <a:txBody>
                    <a:bodyPr/>
                    <a:lstStyle/>
                    <a:p>
                      <a:pPr marL="155575" marR="119380" indent="-31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600" b="1" spc="-5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600" b="1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.  </a:t>
                      </a:r>
                      <a:r>
                        <a:rPr sz="1600" b="1" spc="-5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600" b="1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1039494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spc="-5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Constructing a</a:t>
                      </a:r>
                      <a:r>
                        <a:rPr sz="1600" b="1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 bridge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124079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spc="-5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Writing a </a:t>
                      </a:r>
                      <a:r>
                        <a:rPr sz="1600" b="1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program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CCFF"/>
                    </a:solidFill>
                  </a:tcPr>
                </a:tc>
              </a:tr>
              <a:tr h="508634">
                <a:tc>
                  <a:txBody>
                    <a:bodyPr/>
                    <a:lstStyle/>
                    <a:p>
                      <a:pPr marR="169545"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5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600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.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0504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600" spc="-5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sz="1600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problem </a:t>
                      </a:r>
                      <a:r>
                        <a:rPr sz="1600" spc="-5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is well</a:t>
                      </a:r>
                      <a:r>
                        <a:rPr sz="1600" spc="-10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understood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996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6055" marR="143510">
                        <a:lnSpc>
                          <a:spcPts val="1920"/>
                        </a:lnSpc>
                        <a:spcBef>
                          <a:spcPts val="20"/>
                        </a:spcBef>
                        <a:tabLst>
                          <a:tab pos="791210" algn="l"/>
                          <a:tab pos="1420495" algn="l"/>
                          <a:tab pos="2019300" algn="l"/>
                          <a:tab pos="2390140" algn="l"/>
                          <a:tab pos="2836545" algn="l"/>
                          <a:tab pos="3714115" algn="l"/>
                        </a:tabLst>
                      </a:pPr>
                      <a:r>
                        <a:rPr sz="1600" spc="-5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600" spc="5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600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ly	s</a:t>
                      </a:r>
                      <a:r>
                        <a:rPr sz="1600" spc="30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600" spc="-20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600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e	</a:t>
                      </a:r>
                      <a:r>
                        <a:rPr sz="1600" spc="5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600" spc="10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600" spc="5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600" spc="10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600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s	</a:t>
                      </a:r>
                      <a:r>
                        <a:rPr sz="1600" spc="5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600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f	t</a:t>
                      </a:r>
                      <a:r>
                        <a:rPr sz="1600" spc="5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sz="1600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e	</a:t>
                      </a:r>
                      <a:r>
                        <a:rPr sz="1600" spc="5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600" spc="-5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600" spc="5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ob</a:t>
                      </a:r>
                      <a:r>
                        <a:rPr sz="1600" spc="10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600" spc="20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600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m	</a:t>
                      </a:r>
                      <a:r>
                        <a:rPr sz="1600" spc="10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600" spc="-5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600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e  understood, </a:t>
                      </a:r>
                      <a:r>
                        <a:rPr sz="1600" spc="-5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others are</a:t>
                      </a:r>
                      <a:r>
                        <a:rPr sz="1600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 not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07365">
                <a:tc>
                  <a:txBody>
                    <a:bodyPr/>
                    <a:lstStyle/>
                    <a:p>
                      <a:pPr marR="16954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600" spc="5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600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.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  <a:spcBef>
                          <a:spcPts val="965"/>
                        </a:spcBef>
                      </a:pPr>
                      <a:r>
                        <a:rPr sz="1600" spc="-5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There </a:t>
                      </a:r>
                      <a:r>
                        <a:rPr sz="1600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are </a:t>
                      </a:r>
                      <a:r>
                        <a:rPr sz="1600" spc="-5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many </a:t>
                      </a:r>
                      <a:r>
                        <a:rPr sz="1600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existing</a:t>
                      </a:r>
                      <a:r>
                        <a:rPr sz="1600" spc="25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bridges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225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1610" marR="220979">
                        <a:lnSpc>
                          <a:spcPts val="1930"/>
                        </a:lnSpc>
                        <a:spcBef>
                          <a:spcPts val="50"/>
                        </a:spcBef>
                      </a:pPr>
                      <a:r>
                        <a:rPr sz="1600" spc="-5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Every </a:t>
                      </a:r>
                      <a:r>
                        <a:rPr sz="1600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program </a:t>
                      </a:r>
                      <a:r>
                        <a:rPr sz="1600" spc="-5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is different and </a:t>
                      </a:r>
                      <a:r>
                        <a:rPr sz="1600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designed for  </a:t>
                      </a:r>
                      <a:r>
                        <a:rPr sz="1600" spc="-5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special</a:t>
                      </a:r>
                      <a:r>
                        <a:rPr sz="1600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 applications.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07365">
                <a:tc>
                  <a:txBody>
                    <a:bodyPr/>
                    <a:lstStyle/>
                    <a:p>
                      <a:pPr marR="169545"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5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600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.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1130" marR="14605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600" spc="-5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The requirement </a:t>
                      </a:r>
                      <a:r>
                        <a:rPr sz="1600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for </a:t>
                      </a:r>
                      <a:r>
                        <a:rPr sz="1600" spc="-5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a </a:t>
                      </a:r>
                      <a:r>
                        <a:rPr sz="1600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bridge typically do  not </a:t>
                      </a:r>
                      <a:r>
                        <a:rPr sz="1600" spc="-5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change </a:t>
                      </a:r>
                      <a:r>
                        <a:rPr sz="1600" spc="-10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much </a:t>
                      </a:r>
                      <a:r>
                        <a:rPr sz="1600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during</a:t>
                      </a:r>
                      <a:r>
                        <a:rPr sz="1600" spc="10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construction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8120" marR="146685">
                        <a:lnSpc>
                          <a:spcPts val="1930"/>
                        </a:lnSpc>
                        <a:spcBef>
                          <a:spcPts val="50"/>
                        </a:spcBef>
                        <a:tabLst>
                          <a:tab pos="1480185" algn="l"/>
                          <a:tab pos="2344420" algn="l"/>
                          <a:tab pos="3070860" algn="l"/>
                          <a:tab pos="3754120" algn="l"/>
                        </a:tabLst>
                      </a:pPr>
                      <a:r>
                        <a:rPr sz="1600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600" spc="-5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600" spc="5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qu</a:t>
                      </a:r>
                      <a:r>
                        <a:rPr sz="1600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600" spc="-5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600" spc="20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600" spc="-20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600" spc="-5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600" spc="15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600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ts	</a:t>
                      </a:r>
                      <a:r>
                        <a:rPr sz="1600" spc="10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600" spc="-10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600" spc="5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600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600" spc="-5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600" spc="10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600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600" spc="10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600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y	</a:t>
                      </a:r>
                      <a:r>
                        <a:rPr sz="1600" spc="-5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600" spc="5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sz="1600" spc="-5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600" spc="5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ng</a:t>
                      </a:r>
                      <a:r>
                        <a:rPr sz="1600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e	</a:t>
                      </a:r>
                      <a:r>
                        <a:rPr sz="1600" spc="5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du</a:t>
                      </a:r>
                      <a:r>
                        <a:rPr sz="1600" spc="-5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600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600" spc="5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600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g	</a:t>
                      </a:r>
                      <a:r>
                        <a:rPr sz="1600" spc="-5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600" spc="20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600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l  </a:t>
                      </a:r>
                      <a:r>
                        <a:rPr sz="1600" spc="-5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phases </a:t>
                      </a:r>
                      <a:r>
                        <a:rPr sz="1600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1600" spc="-5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 development.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08634">
                <a:tc>
                  <a:txBody>
                    <a:bodyPr/>
                    <a:lstStyle/>
                    <a:p>
                      <a:pPr marR="169545"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5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sz="1600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.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7160" marR="16383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600" spc="-5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sz="1600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strength </a:t>
                      </a:r>
                      <a:r>
                        <a:rPr sz="1600" spc="-5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and </a:t>
                      </a:r>
                      <a:r>
                        <a:rPr sz="1600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stability of </a:t>
                      </a:r>
                      <a:r>
                        <a:rPr sz="1600" spc="-5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a </a:t>
                      </a:r>
                      <a:r>
                        <a:rPr sz="1600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bridge </a:t>
                      </a:r>
                      <a:r>
                        <a:rPr sz="1600" spc="-5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can </a:t>
                      </a:r>
                      <a:r>
                        <a:rPr sz="1600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be  </a:t>
                      </a:r>
                      <a:r>
                        <a:rPr sz="1600" spc="-5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calculated with reasonable</a:t>
                      </a:r>
                      <a:r>
                        <a:rPr sz="1600" spc="15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precision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0820" marR="146685">
                        <a:lnSpc>
                          <a:spcPts val="1920"/>
                        </a:lnSpc>
                        <a:spcBef>
                          <a:spcPts val="20"/>
                        </a:spcBef>
                      </a:pPr>
                      <a:r>
                        <a:rPr sz="1600" spc="-5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Not </a:t>
                      </a:r>
                      <a:r>
                        <a:rPr sz="1600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possible </a:t>
                      </a:r>
                      <a:r>
                        <a:rPr sz="1600" spc="-5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to calculate correctness </a:t>
                      </a:r>
                      <a:r>
                        <a:rPr sz="1600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sz="1600" spc="-5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a  </a:t>
                      </a:r>
                      <a:r>
                        <a:rPr sz="1600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program with existing</a:t>
                      </a:r>
                      <a:r>
                        <a:rPr sz="1600" spc="-15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methods.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07365">
                <a:tc>
                  <a:txBody>
                    <a:bodyPr/>
                    <a:lstStyle/>
                    <a:p>
                      <a:pPr marR="16954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600" spc="5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1600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.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1130" marR="316230">
                        <a:lnSpc>
                          <a:spcPct val="100600"/>
                        </a:lnSpc>
                        <a:spcBef>
                          <a:spcPts val="5"/>
                        </a:spcBef>
                        <a:tabLst>
                          <a:tab pos="795655" algn="l"/>
                          <a:tab pos="1047115" algn="l"/>
                          <a:tab pos="1728470" algn="l"/>
                          <a:tab pos="2687320" algn="l"/>
                          <a:tab pos="3253740" algn="l"/>
                          <a:tab pos="3548379" algn="l"/>
                        </a:tabLst>
                      </a:pPr>
                      <a:r>
                        <a:rPr sz="1600" spc="-10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W</a:t>
                      </a:r>
                      <a:r>
                        <a:rPr sz="1600" spc="5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sz="1600" spc="-5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600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n	a	</a:t>
                      </a:r>
                      <a:r>
                        <a:rPr sz="1600" spc="5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sz="1600" spc="-5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600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600" spc="5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dg</a:t>
                      </a:r>
                      <a:r>
                        <a:rPr sz="1600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e	</a:t>
                      </a:r>
                      <a:r>
                        <a:rPr sz="1600" spc="-5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600" spc="5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600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600" spc="10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600" spc="-5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600" spc="5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600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600" spc="-5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600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s,	t</a:t>
                      </a:r>
                      <a:r>
                        <a:rPr sz="1600" spc="5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sz="1600" spc="10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600" spc="-5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600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e	is	a  </a:t>
                      </a:r>
                      <a:r>
                        <a:rPr sz="1600" spc="-5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detailed </a:t>
                      </a:r>
                      <a:r>
                        <a:rPr sz="1600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investigation </a:t>
                      </a:r>
                      <a:r>
                        <a:rPr sz="1600" spc="-5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sz="1600" spc="10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report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1610" marR="30162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600" spc="-5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When a </a:t>
                      </a:r>
                      <a:r>
                        <a:rPr sz="1600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program fails, the </a:t>
                      </a:r>
                      <a:r>
                        <a:rPr sz="1600" spc="-5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reasons are often  unavailable </a:t>
                      </a:r>
                      <a:r>
                        <a:rPr sz="1600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or even deliberately</a:t>
                      </a:r>
                      <a:r>
                        <a:rPr sz="1600" spc="10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concealed.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14045">
                <a:tc>
                  <a:txBody>
                    <a:bodyPr/>
                    <a:lstStyle/>
                    <a:p>
                      <a:pPr marR="169545"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5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sz="1600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.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1610" marR="29972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spc="-5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Engineers have </a:t>
                      </a:r>
                      <a:r>
                        <a:rPr sz="1600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been constructing bridges  for thousands of</a:t>
                      </a:r>
                      <a:r>
                        <a:rPr sz="1600" spc="-25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years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5580" marR="51625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600" spc="-5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Developers have been writing </a:t>
                      </a:r>
                      <a:r>
                        <a:rPr sz="1600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programs  for 50 </a:t>
                      </a:r>
                      <a:r>
                        <a:rPr sz="1600" spc="-5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years </a:t>
                      </a:r>
                      <a:r>
                        <a:rPr sz="1600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or</a:t>
                      </a:r>
                      <a:r>
                        <a:rPr sz="1600" spc="-20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so.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921385">
                <a:tc>
                  <a:txBody>
                    <a:bodyPr/>
                    <a:lstStyle/>
                    <a:p>
                      <a:pPr marR="169545"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5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7</a:t>
                      </a:r>
                      <a:r>
                        <a:rPr sz="1600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.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1610" marR="225425" algn="just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Materials </a:t>
                      </a:r>
                      <a:r>
                        <a:rPr sz="1600" spc="-5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(wood, stone,iron, </a:t>
                      </a:r>
                      <a:r>
                        <a:rPr sz="1600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steel) </a:t>
                      </a:r>
                      <a:r>
                        <a:rPr sz="1600" spc="-5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and  techniques </a:t>
                      </a:r>
                      <a:r>
                        <a:rPr sz="1600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(making joints </a:t>
                      </a:r>
                      <a:r>
                        <a:rPr sz="1600" spc="-5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in </a:t>
                      </a:r>
                      <a:r>
                        <a:rPr sz="1600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wood, </a:t>
                      </a:r>
                      <a:r>
                        <a:rPr sz="1600" spc="-5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carving  stone, </a:t>
                      </a:r>
                      <a:r>
                        <a:rPr sz="1600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casting iron) </a:t>
                      </a:r>
                      <a:r>
                        <a:rPr sz="1600" spc="-5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change</a:t>
                      </a:r>
                      <a:r>
                        <a:rPr sz="1600" spc="-15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slowly.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4154">
                        <a:lnSpc>
                          <a:spcPct val="100000"/>
                        </a:lnSpc>
                        <a:spcBef>
                          <a:spcPts val="920"/>
                        </a:spcBef>
                      </a:pPr>
                      <a:r>
                        <a:rPr sz="1600" spc="-5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Hardware and software changes</a:t>
                      </a:r>
                      <a:r>
                        <a:rPr sz="1600" spc="35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rapidly.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168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761993" y="1447793"/>
            <a:ext cx="8610600" cy="0"/>
          </a:xfrm>
          <a:custGeom>
            <a:avLst/>
            <a:gdLst/>
            <a:ahLst/>
            <a:cxnLst/>
            <a:rect l="l" t="t" r="r" b="b"/>
            <a:pathLst>
              <a:path w="8610600">
                <a:moveTo>
                  <a:pt x="0" y="0"/>
                </a:moveTo>
                <a:lnTo>
                  <a:pt x="8610605" y="0"/>
                </a:lnTo>
              </a:path>
            </a:pathLst>
          </a:custGeom>
          <a:ln w="571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9"/>
              </a:lnSpc>
            </a:pPr>
            <a:r>
              <a:rPr spc="-5" dirty="0"/>
              <a:t>Software Engineering </a:t>
            </a:r>
            <a:r>
              <a:rPr spc="-10" dirty="0"/>
              <a:t>(3</a:t>
            </a:r>
            <a:r>
              <a:rPr sz="750" spc="-15" baseline="22222" dirty="0"/>
              <a:t>rd </a:t>
            </a:r>
            <a:r>
              <a:rPr sz="800" spc="-5" dirty="0"/>
              <a:t>ed.), </a:t>
            </a:r>
            <a:r>
              <a:rPr sz="800" dirty="0"/>
              <a:t>By K.K </a:t>
            </a:r>
            <a:r>
              <a:rPr sz="800" spc="-5" dirty="0"/>
              <a:t>Aggarwal </a:t>
            </a:r>
            <a:r>
              <a:rPr sz="800" dirty="0"/>
              <a:t>&amp; </a:t>
            </a:r>
            <a:r>
              <a:rPr sz="800" spc="-5" dirty="0"/>
              <a:t>Yogesh </a:t>
            </a:r>
            <a:r>
              <a:rPr sz="800" dirty="0"/>
              <a:t>Singh, </a:t>
            </a:r>
            <a:r>
              <a:rPr sz="800" spc="-5" dirty="0"/>
              <a:t>Copyright </a:t>
            </a:r>
            <a:r>
              <a:rPr sz="800" dirty="0"/>
              <a:t>© </a:t>
            </a:r>
            <a:r>
              <a:rPr sz="800" spc="-5" dirty="0"/>
              <a:t>New </a:t>
            </a:r>
            <a:r>
              <a:rPr sz="800" spc="-10" dirty="0"/>
              <a:t>Age </a:t>
            </a:r>
            <a:r>
              <a:rPr sz="800" spc="-5" dirty="0"/>
              <a:t>International Publishers,</a:t>
            </a:r>
            <a:r>
              <a:rPr sz="800" spc="75" dirty="0"/>
              <a:t> </a:t>
            </a:r>
            <a:r>
              <a:rPr sz="800" spc="-5" dirty="0"/>
              <a:t>2007</a:t>
            </a:r>
            <a:endParaRPr sz="80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45"/>
              </a:lnSpc>
            </a:pPr>
            <a:fld id="{81D60167-4931-47E6-BA6A-407CBD079E47}" type="slidenum">
              <a:rPr dirty="0"/>
              <a:pPr marL="25400">
                <a:lnSpc>
                  <a:spcPts val="1445"/>
                </a:lnSpc>
              </a:pPr>
              <a:t>33</a:t>
            </a:fld>
            <a:endParaRPr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39284" y="2083308"/>
            <a:ext cx="1582420" cy="2345690"/>
          </a:xfrm>
          <a:custGeom>
            <a:avLst/>
            <a:gdLst/>
            <a:ahLst/>
            <a:cxnLst/>
            <a:rect l="l" t="t" r="r" b="b"/>
            <a:pathLst>
              <a:path w="1582420" h="2345690">
                <a:moveTo>
                  <a:pt x="1581912" y="685800"/>
                </a:moveTo>
                <a:lnTo>
                  <a:pt x="1546520" y="649669"/>
                </a:lnTo>
                <a:lnTo>
                  <a:pt x="1510460" y="614435"/>
                </a:lnTo>
                <a:lnTo>
                  <a:pt x="1473747" y="580104"/>
                </a:lnTo>
                <a:lnTo>
                  <a:pt x="1436398" y="546683"/>
                </a:lnTo>
                <a:lnTo>
                  <a:pt x="1398427" y="514179"/>
                </a:lnTo>
                <a:lnTo>
                  <a:pt x="1359852" y="482600"/>
                </a:lnTo>
                <a:lnTo>
                  <a:pt x="1320688" y="451951"/>
                </a:lnTo>
                <a:lnTo>
                  <a:pt x="1280950" y="422242"/>
                </a:lnTo>
                <a:lnTo>
                  <a:pt x="1240655" y="393477"/>
                </a:lnTo>
                <a:lnTo>
                  <a:pt x="1199818" y="365665"/>
                </a:lnTo>
                <a:lnTo>
                  <a:pt x="1158456" y="338813"/>
                </a:lnTo>
                <a:lnTo>
                  <a:pt x="1116584" y="312928"/>
                </a:lnTo>
                <a:lnTo>
                  <a:pt x="1074218" y="288016"/>
                </a:lnTo>
                <a:lnTo>
                  <a:pt x="1031374" y="264084"/>
                </a:lnTo>
                <a:lnTo>
                  <a:pt x="988067" y="241141"/>
                </a:lnTo>
                <a:lnTo>
                  <a:pt x="944315" y="219192"/>
                </a:lnTo>
                <a:lnTo>
                  <a:pt x="900132" y="198245"/>
                </a:lnTo>
                <a:lnTo>
                  <a:pt x="855535" y="178308"/>
                </a:lnTo>
                <a:lnTo>
                  <a:pt x="810539" y="159386"/>
                </a:lnTo>
                <a:lnTo>
                  <a:pt x="765160" y="141487"/>
                </a:lnTo>
                <a:lnTo>
                  <a:pt x="719415" y="124618"/>
                </a:lnTo>
                <a:lnTo>
                  <a:pt x="673318" y="108787"/>
                </a:lnTo>
                <a:lnTo>
                  <a:pt x="626887" y="93999"/>
                </a:lnTo>
                <a:lnTo>
                  <a:pt x="580136" y="80264"/>
                </a:lnTo>
                <a:lnTo>
                  <a:pt x="533081" y="67586"/>
                </a:lnTo>
                <a:lnTo>
                  <a:pt x="485739" y="55974"/>
                </a:lnTo>
                <a:lnTo>
                  <a:pt x="438126" y="45434"/>
                </a:lnTo>
                <a:lnTo>
                  <a:pt x="390256" y="35973"/>
                </a:lnTo>
                <a:lnTo>
                  <a:pt x="342147" y="27600"/>
                </a:lnTo>
                <a:lnTo>
                  <a:pt x="293814" y="20320"/>
                </a:lnTo>
                <a:lnTo>
                  <a:pt x="245273" y="14140"/>
                </a:lnTo>
                <a:lnTo>
                  <a:pt x="196539" y="9068"/>
                </a:lnTo>
                <a:lnTo>
                  <a:pt x="147629" y="5111"/>
                </a:lnTo>
                <a:lnTo>
                  <a:pt x="98559" y="2276"/>
                </a:lnTo>
                <a:lnTo>
                  <a:pt x="49343" y="570"/>
                </a:lnTo>
                <a:lnTo>
                  <a:pt x="0" y="0"/>
                </a:lnTo>
                <a:lnTo>
                  <a:pt x="0" y="2345436"/>
                </a:lnTo>
                <a:lnTo>
                  <a:pt x="1581912" y="68580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939271" y="2083303"/>
            <a:ext cx="1582420" cy="2345690"/>
          </a:xfrm>
          <a:custGeom>
            <a:avLst/>
            <a:gdLst/>
            <a:ahLst/>
            <a:cxnLst/>
            <a:rect l="l" t="t" r="r" b="b"/>
            <a:pathLst>
              <a:path w="1582420" h="2345690">
                <a:moveTo>
                  <a:pt x="1581911" y="685801"/>
                </a:moveTo>
                <a:lnTo>
                  <a:pt x="1546519" y="649670"/>
                </a:lnTo>
                <a:lnTo>
                  <a:pt x="1510459" y="614435"/>
                </a:lnTo>
                <a:lnTo>
                  <a:pt x="1473746" y="580103"/>
                </a:lnTo>
                <a:lnTo>
                  <a:pt x="1436397" y="546682"/>
                </a:lnTo>
                <a:lnTo>
                  <a:pt x="1398426" y="514178"/>
                </a:lnTo>
                <a:lnTo>
                  <a:pt x="1359851" y="482598"/>
                </a:lnTo>
                <a:lnTo>
                  <a:pt x="1320687" y="451949"/>
                </a:lnTo>
                <a:lnTo>
                  <a:pt x="1280949" y="422239"/>
                </a:lnTo>
                <a:lnTo>
                  <a:pt x="1240654" y="393475"/>
                </a:lnTo>
                <a:lnTo>
                  <a:pt x="1199818" y="365663"/>
                </a:lnTo>
                <a:lnTo>
                  <a:pt x="1158456" y="338810"/>
                </a:lnTo>
                <a:lnTo>
                  <a:pt x="1116584" y="312925"/>
                </a:lnTo>
                <a:lnTo>
                  <a:pt x="1074218" y="288013"/>
                </a:lnTo>
                <a:lnTo>
                  <a:pt x="1031374" y="264081"/>
                </a:lnTo>
                <a:lnTo>
                  <a:pt x="988068" y="241138"/>
                </a:lnTo>
                <a:lnTo>
                  <a:pt x="944316" y="219189"/>
                </a:lnTo>
                <a:lnTo>
                  <a:pt x="900134" y="198243"/>
                </a:lnTo>
                <a:lnTo>
                  <a:pt x="855537" y="178305"/>
                </a:lnTo>
                <a:lnTo>
                  <a:pt x="810541" y="159383"/>
                </a:lnTo>
                <a:lnTo>
                  <a:pt x="765162" y="141485"/>
                </a:lnTo>
                <a:lnTo>
                  <a:pt x="719417" y="124616"/>
                </a:lnTo>
                <a:lnTo>
                  <a:pt x="673320" y="108785"/>
                </a:lnTo>
                <a:lnTo>
                  <a:pt x="626889" y="93998"/>
                </a:lnTo>
                <a:lnTo>
                  <a:pt x="580138" y="80262"/>
                </a:lnTo>
                <a:lnTo>
                  <a:pt x="533084" y="67584"/>
                </a:lnTo>
                <a:lnTo>
                  <a:pt x="485742" y="55972"/>
                </a:lnTo>
                <a:lnTo>
                  <a:pt x="438128" y="45433"/>
                </a:lnTo>
                <a:lnTo>
                  <a:pt x="390259" y="35973"/>
                </a:lnTo>
                <a:lnTo>
                  <a:pt x="342150" y="27599"/>
                </a:lnTo>
                <a:lnTo>
                  <a:pt x="293816" y="20319"/>
                </a:lnTo>
                <a:lnTo>
                  <a:pt x="245275" y="14140"/>
                </a:lnTo>
                <a:lnTo>
                  <a:pt x="196541" y="9068"/>
                </a:lnTo>
                <a:lnTo>
                  <a:pt x="147630" y="5111"/>
                </a:lnTo>
                <a:lnTo>
                  <a:pt x="98560" y="2276"/>
                </a:lnTo>
                <a:lnTo>
                  <a:pt x="49344" y="570"/>
                </a:lnTo>
                <a:lnTo>
                  <a:pt x="0" y="0"/>
                </a:lnTo>
                <a:lnTo>
                  <a:pt x="0" y="2345442"/>
                </a:lnTo>
                <a:lnTo>
                  <a:pt x="1581911" y="685801"/>
                </a:lnTo>
                <a:close/>
              </a:path>
            </a:pathLst>
          </a:custGeom>
          <a:ln w="130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939284" y="2769108"/>
            <a:ext cx="2235835" cy="1659889"/>
          </a:xfrm>
          <a:custGeom>
            <a:avLst/>
            <a:gdLst/>
            <a:ahLst/>
            <a:cxnLst/>
            <a:rect l="l" t="t" r="r" b="b"/>
            <a:pathLst>
              <a:path w="2235834" h="1659889">
                <a:moveTo>
                  <a:pt x="2235708" y="1659636"/>
                </a:moveTo>
                <a:lnTo>
                  <a:pt x="2235194" y="1609159"/>
                </a:lnTo>
                <a:lnTo>
                  <a:pt x="2233658" y="1558818"/>
                </a:lnTo>
                <a:lnTo>
                  <a:pt x="2231106" y="1508627"/>
                </a:lnTo>
                <a:lnTo>
                  <a:pt x="2227542" y="1458603"/>
                </a:lnTo>
                <a:lnTo>
                  <a:pt x="2222974" y="1408759"/>
                </a:lnTo>
                <a:lnTo>
                  <a:pt x="2217407" y="1359111"/>
                </a:lnTo>
                <a:lnTo>
                  <a:pt x="2210847" y="1309674"/>
                </a:lnTo>
                <a:lnTo>
                  <a:pt x="2203300" y="1260464"/>
                </a:lnTo>
                <a:lnTo>
                  <a:pt x="2194772" y="1211495"/>
                </a:lnTo>
                <a:lnTo>
                  <a:pt x="2185270" y="1162783"/>
                </a:lnTo>
                <a:lnTo>
                  <a:pt x="2174798" y="1114343"/>
                </a:lnTo>
                <a:lnTo>
                  <a:pt x="2163363" y="1066190"/>
                </a:lnTo>
                <a:lnTo>
                  <a:pt x="2150971" y="1018339"/>
                </a:lnTo>
                <a:lnTo>
                  <a:pt x="2137628" y="970805"/>
                </a:lnTo>
                <a:lnTo>
                  <a:pt x="2123339" y="923604"/>
                </a:lnTo>
                <a:lnTo>
                  <a:pt x="2108111" y="876750"/>
                </a:lnTo>
                <a:lnTo>
                  <a:pt x="2091950" y="830260"/>
                </a:lnTo>
                <a:lnTo>
                  <a:pt x="2074862" y="784147"/>
                </a:lnTo>
                <a:lnTo>
                  <a:pt x="2056852" y="738428"/>
                </a:lnTo>
                <a:lnTo>
                  <a:pt x="2037927" y="693117"/>
                </a:lnTo>
                <a:lnTo>
                  <a:pt x="2018093" y="648229"/>
                </a:lnTo>
                <a:lnTo>
                  <a:pt x="1997354" y="603781"/>
                </a:lnTo>
                <a:lnTo>
                  <a:pt x="1975719" y="559786"/>
                </a:lnTo>
                <a:lnTo>
                  <a:pt x="1953191" y="516259"/>
                </a:lnTo>
                <a:lnTo>
                  <a:pt x="1929779" y="473218"/>
                </a:lnTo>
                <a:lnTo>
                  <a:pt x="1905486" y="430675"/>
                </a:lnTo>
                <a:lnTo>
                  <a:pt x="1880320" y="388647"/>
                </a:lnTo>
                <a:lnTo>
                  <a:pt x="1854285" y="347149"/>
                </a:lnTo>
                <a:lnTo>
                  <a:pt x="1827389" y="306195"/>
                </a:lnTo>
                <a:lnTo>
                  <a:pt x="1799638" y="265801"/>
                </a:lnTo>
                <a:lnTo>
                  <a:pt x="1771036" y="225983"/>
                </a:lnTo>
                <a:lnTo>
                  <a:pt x="1741590" y="186755"/>
                </a:lnTo>
                <a:lnTo>
                  <a:pt x="1711307" y="148132"/>
                </a:lnTo>
                <a:lnTo>
                  <a:pt x="1680191" y="110130"/>
                </a:lnTo>
                <a:lnTo>
                  <a:pt x="1648249" y="72764"/>
                </a:lnTo>
                <a:lnTo>
                  <a:pt x="1615488" y="36049"/>
                </a:lnTo>
                <a:lnTo>
                  <a:pt x="1581912" y="0"/>
                </a:lnTo>
                <a:lnTo>
                  <a:pt x="0" y="1659636"/>
                </a:lnTo>
                <a:lnTo>
                  <a:pt x="2235708" y="1659636"/>
                </a:lnTo>
                <a:close/>
              </a:path>
            </a:pathLst>
          </a:custGeom>
          <a:solidFill>
            <a:srgbClr val="3232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39271" y="2769104"/>
            <a:ext cx="2235835" cy="1659889"/>
          </a:xfrm>
          <a:custGeom>
            <a:avLst/>
            <a:gdLst/>
            <a:ahLst/>
            <a:cxnLst/>
            <a:rect l="l" t="t" r="r" b="b"/>
            <a:pathLst>
              <a:path w="2235834" h="1659889">
                <a:moveTo>
                  <a:pt x="2235710" y="1659640"/>
                </a:moveTo>
                <a:lnTo>
                  <a:pt x="2235197" y="1609164"/>
                </a:lnTo>
                <a:lnTo>
                  <a:pt x="2233661" y="1558822"/>
                </a:lnTo>
                <a:lnTo>
                  <a:pt x="2231108" y="1508632"/>
                </a:lnTo>
                <a:lnTo>
                  <a:pt x="2227545" y="1458607"/>
                </a:lnTo>
                <a:lnTo>
                  <a:pt x="2222977" y="1408763"/>
                </a:lnTo>
                <a:lnTo>
                  <a:pt x="2217410" y="1359115"/>
                </a:lnTo>
                <a:lnTo>
                  <a:pt x="2210850" y="1309678"/>
                </a:lnTo>
                <a:lnTo>
                  <a:pt x="2203303" y="1260467"/>
                </a:lnTo>
                <a:lnTo>
                  <a:pt x="2194776" y="1211498"/>
                </a:lnTo>
                <a:lnTo>
                  <a:pt x="2185273" y="1162786"/>
                </a:lnTo>
                <a:lnTo>
                  <a:pt x="2174801" y="1114346"/>
                </a:lnTo>
                <a:lnTo>
                  <a:pt x="2163367" y="1066192"/>
                </a:lnTo>
                <a:lnTo>
                  <a:pt x="2150975" y="1018341"/>
                </a:lnTo>
                <a:lnTo>
                  <a:pt x="2137631" y="970807"/>
                </a:lnTo>
                <a:lnTo>
                  <a:pt x="2123343" y="923606"/>
                </a:lnTo>
                <a:lnTo>
                  <a:pt x="2108116" y="876752"/>
                </a:lnTo>
                <a:lnTo>
                  <a:pt x="2091955" y="830262"/>
                </a:lnTo>
                <a:lnTo>
                  <a:pt x="2074866" y="784149"/>
                </a:lnTo>
                <a:lnTo>
                  <a:pt x="2056857" y="738429"/>
                </a:lnTo>
                <a:lnTo>
                  <a:pt x="2037931" y="693118"/>
                </a:lnTo>
                <a:lnTo>
                  <a:pt x="2018097" y="648230"/>
                </a:lnTo>
                <a:lnTo>
                  <a:pt x="1997359" y="603781"/>
                </a:lnTo>
                <a:lnTo>
                  <a:pt x="1975723" y="559786"/>
                </a:lnTo>
                <a:lnTo>
                  <a:pt x="1953195" y="516260"/>
                </a:lnTo>
                <a:lnTo>
                  <a:pt x="1929782" y="473218"/>
                </a:lnTo>
                <a:lnTo>
                  <a:pt x="1905490" y="430675"/>
                </a:lnTo>
                <a:lnTo>
                  <a:pt x="1880323" y="388647"/>
                </a:lnTo>
                <a:lnTo>
                  <a:pt x="1854289" y="347149"/>
                </a:lnTo>
                <a:lnTo>
                  <a:pt x="1827393" y="306195"/>
                </a:lnTo>
                <a:lnTo>
                  <a:pt x="1799640" y="265801"/>
                </a:lnTo>
                <a:lnTo>
                  <a:pt x="1771038" y="225983"/>
                </a:lnTo>
                <a:lnTo>
                  <a:pt x="1741592" y="186755"/>
                </a:lnTo>
                <a:lnTo>
                  <a:pt x="1711308" y="148132"/>
                </a:lnTo>
                <a:lnTo>
                  <a:pt x="1680192" y="110130"/>
                </a:lnTo>
                <a:lnTo>
                  <a:pt x="1648250" y="72764"/>
                </a:lnTo>
                <a:lnTo>
                  <a:pt x="1615487" y="36049"/>
                </a:lnTo>
                <a:lnTo>
                  <a:pt x="1581911" y="0"/>
                </a:lnTo>
                <a:lnTo>
                  <a:pt x="0" y="1659640"/>
                </a:lnTo>
                <a:lnTo>
                  <a:pt x="2235710" y="1659640"/>
                </a:lnTo>
                <a:close/>
              </a:path>
            </a:pathLst>
          </a:custGeom>
          <a:ln w="132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39284" y="4428744"/>
            <a:ext cx="2235835" cy="1658620"/>
          </a:xfrm>
          <a:custGeom>
            <a:avLst/>
            <a:gdLst/>
            <a:ahLst/>
            <a:cxnLst/>
            <a:rect l="l" t="t" r="r" b="b"/>
            <a:pathLst>
              <a:path w="2235834" h="1658620">
                <a:moveTo>
                  <a:pt x="2235708" y="0"/>
                </a:moveTo>
                <a:lnTo>
                  <a:pt x="0" y="0"/>
                </a:lnTo>
                <a:lnTo>
                  <a:pt x="1581912" y="1658112"/>
                </a:lnTo>
                <a:lnTo>
                  <a:pt x="1615488" y="1622062"/>
                </a:lnTo>
                <a:lnTo>
                  <a:pt x="1648249" y="1585347"/>
                </a:lnTo>
                <a:lnTo>
                  <a:pt x="1680191" y="1547982"/>
                </a:lnTo>
                <a:lnTo>
                  <a:pt x="1711307" y="1509981"/>
                </a:lnTo>
                <a:lnTo>
                  <a:pt x="1741590" y="1471360"/>
                </a:lnTo>
                <a:lnTo>
                  <a:pt x="1771036" y="1432135"/>
                </a:lnTo>
                <a:lnTo>
                  <a:pt x="1799638" y="1392320"/>
                </a:lnTo>
                <a:lnTo>
                  <a:pt x="1827389" y="1351931"/>
                </a:lnTo>
                <a:lnTo>
                  <a:pt x="1854285" y="1310984"/>
                </a:lnTo>
                <a:lnTo>
                  <a:pt x="1880320" y="1269494"/>
                </a:lnTo>
                <a:lnTo>
                  <a:pt x="1905486" y="1227476"/>
                </a:lnTo>
                <a:lnTo>
                  <a:pt x="1929779" y="1184945"/>
                </a:lnTo>
                <a:lnTo>
                  <a:pt x="1953191" y="1141918"/>
                </a:lnTo>
                <a:lnTo>
                  <a:pt x="1975719" y="1098408"/>
                </a:lnTo>
                <a:lnTo>
                  <a:pt x="1997354" y="1054432"/>
                </a:lnTo>
                <a:lnTo>
                  <a:pt x="2018093" y="1010005"/>
                </a:lnTo>
                <a:lnTo>
                  <a:pt x="2037927" y="965142"/>
                </a:lnTo>
                <a:lnTo>
                  <a:pt x="2056852" y="919859"/>
                </a:lnTo>
                <a:lnTo>
                  <a:pt x="2074862" y="874170"/>
                </a:lnTo>
                <a:lnTo>
                  <a:pt x="2091950" y="828092"/>
                </a:lnTo>
                <a:lnTo>
                  <a:pt x="2108111" y="781639"/>
                </a:lnTo>
                <a:lnTo>
                  <a:pt x="2123339" y="734828"/>
                </a:lnTo>
                <a:lnTo>
                  <a:pt x="2137628" y="687672"/>
                </a:lnTo>
                <a:lnTo>
                  <a:pt x="2150971" y="640188"/>
                </a:lnTo>
                <a:lnTo>
                  <a:pt x="2163363" y="592392"/>
                </a:lnTo>
                <a:lnTo>
                  <a:pt x="2174798" y="544297"/>
                </a:lnTo>
                <a:lnTo>
                  <a:pt x="2185270" y="495920"/>
                </a:lnTo>
                <a:lnTo>
                  <a:pt x="2194772" y="447277"/>
                </a:lnTo>
                <a:lnTo>
                  <a:pt x="2203300" y="398381"/>
                </a:lnTo>
                <a:lnTo>
                  <a:pt x="2210847" y="349249"/>
                </a:lnTo>
                <a:lnTo>
                  <a:pt x="2217407" y="299897"/>
                </a:lnTo>
                <a:lnTo>
                  <a:pt x="2222974" y="250338"/>
                </a:lnTo>
                <a:lnTo>
                  <a:pt x="2227542" y="200590"/>
                </a:lnTo>
                <a:lnTo>
                  <a:pt x="2231106" y="150666"/>
                </a:lnTo>
                <a:lnTo>
                  <a:pt x="2233658" y="100583"/>
                </a:lnTo>
                <a:lnTo>
                  <a:pt x="2235194" y="50356"/>
                </a:lnTo>
                <a:lnTo>
                  <a:pt x="2235708" y="0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39271" y="4428745"/>
            <a:ext cx="2235835" cy="1658620"/>
          </a:xfrm>
          <a:custGeom>
            <a:avLst/>
            <a:gdLst/>
            <a:ahLst/>
            <a:cxnLst/>
            <a:rect l="l" t="t" r="r" b="b"/>
            <a:pathLst>
              <a:path w="2235834" h="1658620">
                <a:moveTo>
                  <a:pt x="1581911" y="1658111"/>
                </a:moveTo>
                <a:lnTo>
                  <a:pt x="1615487" y="1622062"/>
                </a:lnTo>
                <a:lnTo>
                  <a:pt x="1648250" y="1585347"/>
                </a:lnTo>
                <a:lnTo>
                  <a:pt x="1680192" y="1547982"/>
                </a:lnTo>
                <a:lnTo>
                  <a:pt x="1711308" y="1509981"/>
                </a:lnTo>
                <a:lnTo>
                  <a:pt x="1741592" y="1471360"/>
                </a:lnTo>
                <a:lnTo>
                  <a:pt x="1771038" y="1432134"/>
                </a:lnTo>
                <a:lnTo>
                  <a:pt x="1799640" y="1392320"/>
                </a:lnTo>
                <a:lnTo>
                  <a:pt x="1827393" y="1351931"/>
                </a:lnTo>
                <a:lnTo>
                  <a:pt x="1854289" y="1310984"/>
                </a:lnTo>
                <a:lnTo>
                  <a:pt x="1880323" y="1269494"/>
                </a:lnTo>
                <a:lnTo>
                  <a:pt x="1905490" y="1227476"/>
                </a:lnTo>
                <a:lnTo>
                  <a:pt x="1929782" y="1184945"/>
                </a:lnTo>
                <a:lnTo>
                  <a:pt x="1953195" y="1141917"/>
                </a:lnTo>
                <a:lnTo>
                  <a:pt x="1975723" y="1098407"/>
                </a:lnTo>
                <a:lnTo>
                  <a:pt x="1997359" y="1054431"/>
                </a:lnTo>
                <a:lnTo>
                  <a:pt x="2018097" y="1010004"/>
                </a:lnTo>
                <a:lnTo>
                  <a:pt x="2037931" y="965141"/>
                </a:lnTo>
                <a:lnTo>
                  <a:pt x="2056857" y="919858"/>
                </a:lnTo>
                <a:lnTo>
                  <a:pt x="2074866" y="874169"/>
                </a:lnTo>
                <a:lnTo>
                  <a:pt x="2091955" y="828091"/>
                </a:lnTo>
                <a:lnTo>
                  <a:pt x="2108116" y="781638"/>
                </a:lnTo>
                <a:lnTo>
                  <a:pt x="2123343" y="734826"/>
                </a:lnTo>
                <a:lnTo>
                  <a:pt x="2137631" y="687671"/>
                </a:lnTo>
                <a:lnTo>
                  <a:pt x="2150975" y="640187"/>
                </a:lnTo>
                <a:lnTo>
                  <a:pt x="2163367" y="592390"/>
                </a:lnTo>
                <a:lnTo>
                  <a:pt x="2174801" y="544296"/>
                </a:lnTo>
                <a:lnTo>
                  <a:pt x="2185273" y="495919"/>
                </a:lnTo>
                <a:lnTo>
                  <a:pt x="2194776" y="447275"/>
                </a:lnTo>
                <a:lnTo>
                  <a:pt x="2203303" y="398380"/>
                </a:lnTo>
                <a:lnTo>
                  <a:pt x="2210850" y="349248"/>
                </a:lnTo>
                <a:lnTo>
                  <a:pt x="2217410" y="299895"/>
                </a:lnTo>
                <a:lnTo>
                  <a:pt x="2222977" y="250337"/>
                </a:lnTo>
                <a:lnTo>
                  <a:pt x="2227545" y="200589"/>
                </a:lnTo>
                <a:lnTo>
                  <a:pt x="2231108" y="150665"/>
                </a:lnTo>
                <a:lnTo>
                  <a:pt x="2233661" y="100583"/>
                </a:lnTo>
                <a:lnTo>
                  <a:pt x="2235197" y="50355"/>
                </a:lnTo>
                <a:lnTo>
                  <a:pt x="2235710" y="0"/>
                </a:lnTo>
                <a:lnTo>
                  <a:pt x="0" y="0"/>
                </a:lnTo>
                <a:lnTo>
                  <a:pt x="1581911" y="1658111"/>
                </a:lnTo>
                <a:close/>
              </a:path>
            </a:pathLst>
          </a:custGeom>
          <a:ln w="132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939284" y="4428744"/>
            <a:ext cx="1582420" cy="2345690"/>
          </a:xfrm>
          <a:custGeom>
            <a:avLst/>
            <a:gdLst/>
            <a:ahLst/>
            <a:cxnLst/>
            <a:rect l="l" t="t" r="r" b="b"/>
            <a:pathLst>
              <a:path w="1582420" h="2345690">
                <a:moveTo>
                  <a:pt x="1581912" y="1658112"/>
                </a:moveTo>
                <a:lnTo>
                  <a:pt x="0" y="0"/>
                </a:lnTo>
                <a:lnTo>
                  <a:pt x="0" y="2345436"/>
                </a:lnTo>
                <a:lnTo>
                  <a:pt x="49343" y="2344865"/>
                </a:lnTo>
                <a:lnTo>
                  <a:pt x="98559" y="2343159"/>
                </a:lnTo>
                <a:lnTo>
                  <a:pt x="147629" y="2340323"/>
                </a:lnTo>
                <a:lnTo>
                  <a:pt x="196539" y="2336365"/>
                </a:lnTo>
                <a:lnTo>
                  <a:pt x="245273" y="2331291"/>
                </a:lnTo>
                <a:lnTo>
                  <a:pt x="293814" y="2325109"/>
                </a:lnTo>
                <a:lnTo>
                  <a:pt x="342147" y="2317824"/>
                </a:lnTo>
                <a:lnTo>
                  <a:pt x="390256" y="2309445"/>
                </a:lnTo>
                <a:lnTo>
                  <a:pt x="438126" y="2299978"/>
                </a:lnTo>
                <a:lnTo>
                  <a:pt x="485739" y="2289429"/>
                </a:lnTo>
                <a:lnTo>
                  <a:pt x="533081" y="2277806"/>
                </a:lnTo>
                <a:lnTo>
                  <a:pt x="580136" y="2265115"/>
                </a:lnTo>
                <a:lnTo>
                  <a:pt x="626887" y="2251364"/>
                </a:lnTo>
                <a:lnTo>
                  <a:pt x="673318" y="2236559"/>
                </a:lnTo>
                <a:lnTo>
                  <a:pt x="719415" y="2220707"/>
                </a:lnTo>
                <a:lnTo>
                  <a:pt x="765160" y="2203814"/>
                </a:lnTo>
                <a:lnTo>
                  <a:pt x="810539" y="2185889"/>
                </a:lnTo>
                <a:lnTo>
                  <a:pt x="855535" y="2166937"/>
                </a:lnTo>
                <a:lnTo>
                  <a:pt x="900132" y="2146966"/>
                </a:lnTo>
                <a:lnTo>
                  <a:pt x="944315" y="2125982"/>
                </a:lnTo>
                <a:lnTo>
                  <a:pt x="988067" y="2103992"/>
                </a:lnTo>
                <a:lnTo>
                  <a:pt x="1031374" y="2081003"/>
                </a:lnTo>
                <a:lnTo>
                  <a:pt x="1074218" y="2057022"/>
                </a:lnTo>
                <a:lnTo>
                  <a:pt x="1116584" y="2032056"/>
                </a:lnTo>
                <a:lnTo>
                  <a:pt x="1158456" y="2006112"/>
                </a:lnTo>
                <a:lnTo>
                  <a:pt x="1199818" y="1979196"/>
                </a:lnTo>
                <a:lnTo>
                  <a:pt x="1240655" y="1951315"/>
                </a:lnTo>
                <a:lnTo>
                  <a:pt x="1280950" y="1922476"/>
                </a:lnTo>
                <a:lnTo>
                  <a:pt x="1320688" y="1892687"/>
                </a:lnTo>
                <a:lnTo>
                  <a:pt x="1359852" y="1861954"/>
                </a:lnTo>
                <a:lnTo>
                  <a:pt x="1398427" y="1830283"/>
                </a:lnTo>
                <a:lnTo>
                  <a:pt x="1436398" y="1797682"/>
                </a:lnTo>
                <a:lnTo>
                  <a:pt x="1473747" y="1764157"/>
                </a:lnTo>
                <a:lnTo>
                  <a:pt x="1510460" y="1729716"/>
                </a:lnTo>
                <a:lnTo>
                  <a:pt x="1546520" y="1694365"/>
                </a:lnTo>
                <a:lnTo>
                  <a:pt x="1581912" y="1658112"/>
                </a:lnTo>
                <a:close/>
              </a:path>
            </a:pathLst>
          </a:custGeom>
          <a:solidFill>
            <a:srgbClr val="B2B2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939271" y="4428745"/>
            <a:ext cx="1582420" cy="2345690"/>
          </a:xfrm>
          <a:custGeom>
            <a:avLst/>
            <a:gdLst/>
            <a:ahLst/>
            <a:cxnLst/>
            <a:rect l="l" t="t" r="r" b="b"/>
            <a:pathLst>
              <a:path w="1582420" h="2345690">
                <a:moveTo>
                  <a:pt x="0" y="2345426"/>
                </a:moveTo>
                <a:lnTo>
                  <a:pt x="49344" y="2344856"/>
                </a:lnTo>
                <a:lnTo>
                  <a:pt x="98560" y="2343149"/>
                </a:lnTo>
                <a:lnTo>
                  <a:pt x="147630" y="2340314"/>
                </a:lnTo>
                <a:lnTo>
                  <a:pt x="196541" y="2336355"/>
                </a:lnTo>
                <a:lnTo>
                  <a:pt x="245275" y="2331282"/>
                </a:lnTo>
                <a:lnTo>
                  <a:pt x="293816" y="2325100"/>
                </a:lnTo>
                <a:lnTo>
                  <a:pt x="342150" y="2317815"/>
                </a:lnTo>
                <a:lnTo>
                  <a:pt x="390259" y="2309436"/>
                </a:lnTo>
                <a:lnTo>
                  <a:pt x="438128" y="2299969"/>
                </a:lnTo>
                <a:lnTo>
                  <a:pt x="485742" y="2289421"/>
                </a:lnTo>
                <a:lnTo>
                  <a:pt x="533084" y="2277798"/>
                </a:lnTo>
                <a:lnTo>
                  <a:pt x="580138" y="2265108"/>
                </a:lnTo>
                <a:lnTo>
                  <a:pt x="626889" y="2251357"/>
                </a:lnTo>
                <a:lnTo>
                  <a:pt x="673320" y="2236552"/>
                </a:lnTo>
                <a:lnTo>
                  <a:pt x="719417" y="2220700"/>
                </a:lnTo>
                <a:lnTo>
                  <a:pt x="765162" y="2203808"/>
                </a:lnTo>
                <a:lnTo>
                  <a:pt x="810541" y="2185883"/>
                </a:lnTo>
                <a:lnTo>
                  <a:pt x="855537" y="2166932"/>
                </a:lnTo>
                <a:lnTo>
                  <a:pt x="900134" y="2146961"/>
                </a:lnTo>
                <a:lnTo>
                  <a:pt x="944316" y="2125977"/>
                </a:lnTo>
                <a:lnTo>
                  <a:pt x="988068" y="2103987"/>
                </a:lnTo>
                <a:lnTo>
                  <a:pt x="1031374" y="2080999"/>
                </a:lnTo>
                <a:lnTo>
                  <a:pt x="1074218" y="2057018"/>
                </a:lnTo>
                <a:lnTo>
                  <a:pt x="1116584" y="2032053"/>
                </a:lnTo>
                <a:lnTo>
                  <a:pt x="1158456" y="2006108"/>
                </a:lnTo>
                <a:lnTo>
                  <a:pt x="1199818" y="1979193"/>
                </a:lnTo>
                <a:lnTo>
                  <a:pt x="1240654" y="1951312"/>
                </a:lnTo>
                <a:lnTo>
                  <a:pt x="1280949" y="1922474"/>
                </a:lnTo>
                <a:lnTo>
                  <a:pt x="1320687" y="1892685"/>
                </a:lnTo>
                <a:lnTo>
                  <a:pt x="1359851" y="1861952"/>
                </a:lnTo>
                <a:lnTo>
                  <a:pt x="1398426" y="1830282"/>
                </a:lnTo>
                <a:lnTo>
                  <a:pt x="1436397" y="1797681"/>
                </a:lnTo>
                <a:lnTo>
                  <a:pt x="1473746" y="1764157"/>
                </a:lnTo>
                <a:lnTo>
                  <a:pt x="1510459" y="1729716"/>
                </a:lnTo>
                <a:lnTo>
                  <a:pt x="1546519" y="1694365"/>
                </a:lnTo>
                <a:lnTo>
                  <a:pt x="1581911" y="1658111"/>
                </a:lnTo>
                <a:lnTo>
                  <a:pt x="0" y="0"/>
                </a:lnTo>
                <a:lnTo>
                  <a:pt x="0" y="2345426"/>
                </a:lnTo>
                <a:close/>
              </a:path>
            </a:pathLst>
          </a:custGeom>
          <a:ln w="130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357372" y="4428744"/>
            <a:ext cx="1582420" cy="2345690"/>
          </a:xfrm>
          <a:custGeom>
            <a:avLst/>
            <a:gdLst/>
            <a:ahLst/>
            <a:cxnLst/>
            <a:rect l="l" t="t" r="r" b="b"/>
            <a:pathLst>
              <a:path w="1582420" h="2345690">
                <a:moveTo>
                  <a:pt x="1581912" y="2345436"/>
                </a:moveTo>
                <a:lnTo>
                  <a:pt x="1581912" y="0"/>
                </a:lnTo>
                <a:lnTo>
                  <a:pt x="0" y="1658112"/>
                </a:lnTo>
                <a:lnTo>
                  <a:pt x="35268" y="1694365"/>
                </a:lnTo>
                <a:lnTo>
                  <a:pt x="71211" y="1729716"/>
                </a:lnTo>
                <a:lnTo>
                  <a:pt x="107815" y="1764157"/>
                </a:lnTo>
                <a:lnTo>
                  <a:pt x="145062" y="1797682"/>
                </a:lnTo>
                <a:lnTo>
                  <a:pt x="182937" y="1830283"/>
                </a:lnTo>
                <a:lnTo>
                  <a:pt x="221424" y="1861954"/>
                </a:lnTo>
                <a:lnTo>
                  <a:pt x="260507" y="1892687"/>
                </a:lnTo>
                <a:lnTo>
                  <a:pt x="300171" y="1922476"/>
                </a:lnTo>
                <a:lnTo>
                  <a:pt x="340399" y="1951315"/>
                </a:lnTo>
                <a:lnTo>
                  <a:pt x="381176" y="1979196"/>
                </a:lnTo>
                <a:lnTo>
                  <a:pt x="422485" y="2006112"/>
                </a:lnTo>
                <a:lnTo>
                  <a:pt x="464312" y="2032056"/>
                </a:lnTo>
                <a:lnTo>
                  <a:pt x="506639" y="2057022"/>
                </a:lnTo>
                <a:lnTo>
                  <a:pt x="549451" y="2081003"/>
                </a:lnTo>
                <a:lnTo>
                  <a:pt x="592732" y="2103992"/>
                </a:lnTo>
                <a:lnTo>
                  <a:pt x="636467" y="2125982"/>
                </a:lnTo>
                <a:lnTo>
                  <a:pt x="680639" y="2146966"/>
                </a:lnTo>
                <a:lnTo>
                  <a:pt x="725233" y="2166937"/>
                </a:lnTo>
                <a:lnTo>
                  <a:pt x="770232" y="2185889"/>
                </a:lnTo>
                <a:lnTo>
                  <a:pt x="815622" y="2203814"/>
                </a:lnTo>
                <a:lnTo>
                  <a:pt x="861385" y="2220707"/>
                </a:lnTo>
                <a:lnTo>
                  <a:pt x="907506" y="2236559"/>
                </a:lnTo>
                <a:lnTo>
                  <a:pt x="953970" y="2251364"/>
                </a:lnTo>
                <a:lnTo>
                  <a:pt x="1000760" y="2265115"/>
                </a:lnTo>
                <a:lnTo>
                  <a:pt x="1047860" y="2277806"/>
                </a:lnTo>
                <a:lnTo>
                  <a:pt x="1095255" y="2289429"/>
                </a:lnTo>
                <a:lnTo>
                  <a:pt x="1142928" y="2299978"/>
                </a:lnTo>
                <a:lnTo>
                  <a:pt x="1190864" y="2309445"/>
                </a:lnTo>
                <a:lnTo>
                  <a:pt x="1239048" y="2317824"/>
                </a:lnTo>
                <a:lnTo>
                  <a:pt x="1287462" y="2325109"/>
                </a:lnTo>
                <a:lnTo>
                  <a:pt x="1336092" y="2331291"/>
                </a:lnTo>
                <a:lnTo>
                  <a:pt x="1384920" y="2336365"/>
                </a:lnTo>
                <a:lnTo>
                  <a:pt x="1433933" y="2340323"/>
                </a:lnTo>
                <a:lnTo>
                  <a:pt x="1483113" y="2343159"/>
                </a:lnTo>
                <a:lnTo>
                  <a:pt x="1532444" y="2344865"/>
                </a:lnTo>
                <a:lnTo>
                  <a:pt x="1581912" y="2345436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357360" y="4428745"/>
            <a:ext cx="1582420" cy="2345690"/>
          </a:xfrm>
          <a:custGeom>
            <a:avLst/>
            <a:gdLst/>
            <a:ahLst/>
            <a:cxnLst/>
            <a:rect l="l" t="t" r="r" b="b"/>
            <a:pathLst>
              <a:path w="1582420" h="2345690">
                <a:moveTo>
                  <a:pt x="0" y="1658111"/>
                </a:moveTo>
                <a:lnTo>
                  <a:pt x="35268" y="1694365"/>
                </a:lnTo>
                <a:lnTo>
                  <a:pt x="71212" y="1729716"/>
                </a:lnTo>
                <a:lnTo>
                  <a:pt x="107816" y="1764157"/>
                </a:lnTo>
                <a:lnTo>
                  <a:pt x="145064" y="1797681"/>
                </a:lnTo>
                <a:lnTo>
                  <a:pt x="182939" y="1830282"/>
                </a:lnTo>
                <a:lnTo>
                  <a:pt x="221427" y="1861952"/>
                </a:lnTo>
                <a:lnTo>
                  <a:pt x="260510" y="1892685"/>
                </a:lnTo>
                <a:lnTo>
                  <a:pt x="300174" y="1922474"/>
                </a:lnTo>
                <a:lnTo>
                  <a:pt x="340403" y="1951312"/>
                </a:lnTo>
                <a:lnTo>
                  <a:pt x="381179" y="1979193"/>
                </a:lnTo>
                <a:lnTo>
                  <a:pt x="422489" y="2006108"/>
                </a:lnTo>
                <a:lnTo>
                  <a:pt x="464315" y="2032053"/>
                </a:lnTo>
                <a:lnTo>
                  <a:pt x="506642" y="2057018"/>
                </a:lnTo>
                <a:lnTo>
                  <a:pt x="549454" y="2080999"/>
                </a:lnTo>
                <a:lnTo>
                  <a:pt x="592735" y="2103987"/>
                </a:lnTo>
                <a:lnTo>
                  <a:pt x="636470" y="2125977"/>
                </a:lnTo>
                <a:lnTo>
                  <a:pt x="680642" y="2146961"/>
                </a:lnTo>
                <a:lnTo>
                  <a:pt x="725236" y="2166932"/>
                </a:lnTo>
                <a:lnTo>
                  <a:pt x="770235" y="2185883"/>
                </a:lnTo>
                <a:lnTo>
                  <a:pt x="815624" y="2203808"/>
                </a:lnTo>
                <a:lnTo>
                  <a:pt x="861387" y="2220700"/>
                </a:lnTo>
                <a:lnTo>
                  <a:pt x="907508" y="2236552"/>
                </a:lnTo>
                <a:lnTo>
                  <a:pt x="953971" y="2251357"/>
                </a:lnTo>
                <a:lnTo>
                  <a:pt x="1000761" y="2265108"/>
                </a:lnTo>
                <a:lnTo>
                  <a:pt x="1047861" y="2277798"/>
                </a:lnTo>
                <a:lnTo>
                  <a:pt x="1095255" y="2289421"/>
                </a:lnTo>
                <a:lnTo>
                  <a:pt x="1142928" y="2299969"/>
                </a:lnTo>
                <a:lnTo>
                  <a:pt x="1190865" y="2309436"/>
                </a:lnTo>
                <a:lnTo>
                  <a:pt x="1239048" y="2317815"/>
                </a:lnTo>
                <a:lnTo>
                  <a:pt x="1287462" y="2325100"/>
                </a:lnTo>
                <a:lnTo>
                  <a:pt x="1336091" y="2331282"/>
                </a:lnTo>
                <a:lnTo>
                  <a:pt x="1384920" y="2336355"/>
                </a:lnTo>
                <a:lnTo>
                  <a:pt x="1433932" y="2340314"/>
                </a:lnTo>
                <a:lnTo>
                  <a:pt x="1483112" y="2343149"/>
                </a:lnTo>
                <a:lnTo>
                  <a:pt x="1532443" y="2344856"/>
                </a:lnTo>
                <a:lnTo>
                  <a:pt x="1581911" y="2345426"/>
                </a:lnTo>
                <a:lnTo>
                  <a:pt x="1581911" y="0"/>
                </a:lnTo>
                <a:lnTo>
                  <a:pt x="0" y="1658111"/>
                </a:lnTo>
                <a:close/>
              </a:path>
            </a:pathLst>
          </a:custGeom>
          <a:ln w="130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702052" y="4428744"/>
            <a:ext cx="2237740" cy="1658620"/>
          </a:xfrm>
          <a:custGeom>
            <a:avLst/>
            <a:gdLst/>
            <a:ahLst/>
            <a:cxnLst/>
            <a:rect l="l" t="t" r="r" b="b"/>
            <a:pathLst>
              <a:path w="2237740" h="1658620">
                <a:moveTo>
                  <a:pt x="2237232" y="0"/>
                </a:moveTo>
                <a:lnTo>
                  <a:pt x="0" y="0"/>
                </a:lnTo>
                <a:lnTo>
                  <a:pt x="513" y="50356"/>
                </a:lnTo>
                <a:lnTo>
                  <a:pt x="2049" y="100583"/>
                </a:lnTo>
                <a:lnTo>
                  <a:pt x="4602" y="150666"/>
                </a:lnTo>
                <a:lnTo>
                  <a:pt x="8167" y="200590"/>
                </a:lnTo>
                <a:lnTo>
                  <a:pt x="12737" y="250338"/>
                </a:lnTo>
                <a:lnTo>
                  <a:pt x="18307" y="299897"/>
                </a:lnTo>
                <a:lnTo>
                  <a:pt x="24870" y="349249"/>
                </a:lnTo>
                <a:lnTo>
                  <a:pt x="32422" y="398381"/>
                </a:lnTo>
                <a:lnTo>
                  <a:pt x="40957" y="447277"/>
                </a:lnTo>
                <a:lnTo>
                  <a:pt x="50468" y="495920"/>
                </a:lnTo>
                <a:lnTo>
                  <a:pt x="60949" y="544297"/>
                </a:lnTo>
                <a:lnTo>
                  <a:pt x="72396" y="592392"/>
                </a:lnTo>
                <a:lnTo>
                  <a:pt x="84802" y="640188"/>
                </a:lnTo>
                <a:lnTo>
                  <a:pt x="98162" y="687672"/>
                </a:lnTo>
                <a:lnTo>
                  <a:pt x="112469" y="734828"/>
                </a:lnTo>
                <a:lnTo>
                  <a:pt x="127719" y="781639"/>
                </a:lnTo>
                <a:lnTo>
                  <a:pt x="143904" y="828092"/>
                </a:lnTo>
                <a:lnTo>
                  <a:pt x="161020" y="874170"/>
                </a:lnTo>
                <a:lnTo>
                  <a:pt x="179061" y="919859"/>
                </a:lnTo>
                <a:lnTo>
                  <a:pt x="198021" y="965142"/>
                </a:lnTo>
                <a:lnTo>
                  <a:pt x="217893" y="1010005"/>
                </a:lnTo>
                <a:lnTo>
                  <a:pt x="238673" y="1054432"/>
                </a:lnTo>
                <a:lnTo>
                  <a:pt x="260354" y="1098408"/>
                </a:lnTo>
                <a:lnTo>
                  <a:pt x="282932" y="1141918"/>
                </a:lnTo>
                <a:lnTo>
                  <a:pt x="306399" y="1184945"/>
                </a:lnTo>
                <a:lnTo>
                  <a:pt x="330750" y="1227476"/>
                </a:lnTo>
                <a:lnTo>
                  <a:pt x="355980" y="1269494"/>
                </a:lnTo>
                <a:lnTo>
                  <a:pt x="382082" y="1310984"/>
                </a:lnTo>
                <a:lnTo>
                  <a:pt x="409051" y="1351931"/>
                </a:lnTo>
                <a:lnTo>
                  <a:pt x="436882" y="1392320"/>
                </a:lnTo>
                <a:lnTo>
                  <a:pt x="465567" y="1432135"/>
                </a:lnTo>
                <a:lnTo>
                  <a:pt x="495103" y="1471360"/>
                </a:lnTo>
                <a:lnTo>
                  <a:pt x="525482" y="1509981"/>
                </a:lnTo>
                <a:lnTo>
                  <a:pt x="556699" y="1547982"/>
                </a:lnTo>
                <a:lnTo>
                  <a:pt x="588748" y="1585347"/>
                </a:lnTo>
                <a:lnTo>
                  <a:pt x="621623" y="1622062"/>
                </a:lnTo>
                <a:lnTo>
                  <a:pt x="655320" y="1658112"/>
                </a:lnTo>
                <a:lnTo>
                  <a:pt x="223723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702043" y="4428745"/>
            <a:ext cx="2237740" cy="1658620"/>
          </a:xfrm>
          <a:custGeom>
            <a:avLst/>
            <a:gdLst/>
            <a:ahLst/>
            <a:cxnLst/>
            <a:rect l="l" t="t" r="r" b="b"/>
            <a:pathLst>
              <a:path w="2237740" h="1658620">
                <a:moveTo>
                  <a:pt x="0" y="0"/>
                </a:moveTo>
                <a:lnTo>
                  <a:pt x="513" y="50355"/>
                </a:lnTo>
                <a:lnTo>
                  <a:pt x="2049" y="100583"/>
                </a:lnTo>
                <a:lnTo>
                  <a:pt x="4602" y="150665"/>
                </a:lnTo>
                <a:lnTo>
                  <a:pt x="8167" y="200589"/>
                </a:lnTo>
                <a:lnTo>
                  <a:pt x="12737" y="250337"/>
                </a:lnTo>
                <a:lnTo>
                  <a:pt x="18306" y="299895"/>
                </a:lnTo>
                <a:lnTo>
                  <a:pt x="24870" y="349248"/>
                </a:lnTo>
                <a:lnTo>
                  <a:pt x="32422" y="398380"/>
                </a:lnTo>
                <a:lnTo>
                  <a:pt x="40956" y="447275"/>
                </a:lnTo>
                <a:lnTo>
                  <a:pt x="50467" y="495919"/>
                </a:lnTo>
                <a:lnTo>
                  <a:pt x="60948" y="544296"/>
                </a:lnTo>
                <a:lnTo>
                  <a:pt x="72395" y="592390"/>
                </a:lnTo>
                <a:lnTo>
                  <a:pt x="84801" y="640187"/>
                </a:lnTo>
                <a:lnTo>
                  <a:pt x="98161" y="687671"/>
                </a:lnTo>
                <a:lnTo>
                  <a:pt x="112468" y="734826"/>
                </a:lnTo>
                <a:lnTo>
                  <a:pt x="127717" y="781638"/>
                </a:lnTo>
                <a:lnTo>
                  <a:pt x="143902" y="828091"/>
                </a:lnTo>
                <a:lnTo>
                  <a:pt x="161018" y="874169"/>
                </a:lnTo>
                <a:lnTo>
                  <a:pt x="179059" y="919858"/>
                </a:lnTo>
                <a:lnTo>
                  <a:pt x="198018" y="965141"/>
                </a:lnTo>
                <a:lnTo>
                  <a:pt x="217891" y="1010004"/>
                </a:lnTo>
                <a:lnTo>
                  <a:pt x="238670" y="1054431"/>
                </a:lnTo>
                <a:lnTo>
                  <a:pt x="260352" y="1098407"/>
                </a:lnTo>
                <a:lnTo>
                  <a:pt x="282929" y="1141917"/>
                </a:lnTo>
                <a:lnTo>
                  <a:pt x="306396" y="1184945"/>
                </a:lnTo>
                <a:lnTo>
                  <a:pt x="330747" y="1227476"/>
                </a:lnTo>
                <a:lnTo>
                  <a:pt x="355977" y="1269494"/>
                </a:lnTo>
                <a:lnTo>
                  <a:pt x="382079" y="1310984"/>
                </a:lnTo>
                <a:lnTo>
                  <a:pt x="409048" y="1351931"/>
                </a:lnTo>
                <a:lnTo>
                  <a:pt x="436878" y="1392320"/>
                </a:lnTo>
                <a:lnTo>
                  <a:pt x="465564" y="1432134"/>
                </a:lnTo>
                <a:lnTo>
                  <a:pt x="495099" y="1471360"/>
                </a:lnTo>
                <a:lnTo>
                  <a:pt x="525478" y="1509981"/>
                </a:lnTo>
                <a:lnTo>
                  <a:pt x="556695" y="1547982"/>
                </a:lnTo>
                <a:lnTo>
                  <a:pt x="588745" y="1585347"/>
                </a:lnTo>
                <a:lnTo>
                  <a:pt x="621620" y="1622062"/>
                </a:lnTo>
                <a:lnTo>
                  <a:pt x="655317" y="1658111"/>
                </a:lnTo>
                <a:lnTo>
                  <a:pt x="2237228" y="0"/>
                </a:lnTo>
                <a:lnTo>
                  <a:pt x="0" y="0"/>
                </a:lnTo>
                <a:close/>
              </a:path>
            </a:pathLst>
          </a:custGeom>
          <a:ln w="132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702052" y="2769108"/>
            <a:ext cx="2237740" cy="1659889"/>
          </a:xfrm>
          <a:custGeom>
            <a:avLst/>
            <a:gdLst/>
            <a:ahLst/>
            <a:cxnLst/>
            <a:rect l="l" t="t" r="r" b="b"/>
            <a:pathLst>
              <a:path w="2237740" h="1659889">
                <a:moveTo>
                  <a:pt x="2237232" y="1659636"/>
                </a:moveTo>
                <a:lnTo>
                  <a:pt x="655320" y="0"/>
                </a:lnTo>
                <a:lnTo>
                  <a:pt x="621623" y="36049"/>
                </a:lnTo>
                <a:lnTo>
                  <a:pt x="588748" y="72764"/>
                </a:lnTo>
                <a:lnTo>
                  <a:pt x="556699" y="110130"/>
                </a:lnTo>
                <a:lnTo>
                  <a:pt x="525482" y="148132"/>
                </a:lnTo>
                <a:lnTo>
                  <a:pt x="495103" y="186755"/>
                </a:lnTo>
                <a:lnTo>
                  <a:pt x="465567" y="225983"/>
                </a:lnTo>
                <a:lnTo>
                  <a:pt x="436882" y="265801"/>
                </a:lnTo>
                <a:lnTo>
                  <a:pt x="409051" y="306195"/>
                </a:lnTo>
                <a:lnTo>
                  <a:pt x="382082" y="347149"/>
                </a:lnTo>
                <a:lnTo>
                  <a:pt x="355980" y="388647"/>
                </a:lnTo>
                <a:lnTo>
                  <a:pt x="330750" y="430675"/>
                </a:lnTo>
                <a:lnTo>
                  <a:pt x="306399" y="473218"/>
                </a:lnTo>
                <a:lnTo>
                  <a:pt x="282932" y="516259"/>
                </a:lnTo>
                <a:lnTo>
                  <a:pt x="260354" y="559786"/>
                </a:lnTo>
                <a:lnTo>
                  <a:pt x="238673" y="603781"/>
                </a:lnTo>
                <a:lnTo>
                  <a:pt x="217893" y="648229"/>
                </a:lnTo>
                <a:lnTo>
                  <a:pt x="198021" y="693117"/>
                </a:lnTo>
                <a:lnTo>
                  <a:pt x="179061" y="738428"/>
                </a:lnTo>
                <a:lnTo>
                  <a:pt x="161020" y="784147"/>
                </a:lnTo>
                <a:lnTo>
                  <a:pt x="143904" y="830260"/>
                </a:lnTo>
                <a:lnTo>
                  <a:pt x="127719" y="876750"/>
                </a:lnTo>
                <a:lnTo>
                  <a:pt x="112469" y="923604"/>
                </a:lnTo>
                <a:lnTo>
                  <a:pt x="98162" y="970805"/>
                </a:lnTo>
                <a:lnTo>
                  <a:pt x="84802" y="1018339"/>
                </a:lnTo>
                <a:lnTo>
                  <a:pt x="72396" y="1066190"/>
                </a:lnTo>
                <a:lnTo>
                  <a:pt x="60949" y="1114343"/>
                </a:lnTo>
                <a:lnTo>
                  <a:pt x="50468" y="1162783"/>
                </a:lnTo>
                <a:lnTo>
                  <a:pt x="40957" y="1211495"/>
                </a:lnTo>
                <a:lnTo>
                  <a:pt x="32422" y="1260464"/>
                </a:lnTo>
                <a:lnTo>
                  <a:pt x="24870" y="1309674"/>
                </a:lnTo>
                <a:lnTo>
                  <a:pt x="18307" y="1359111"/>
                </a:lnTo>
                <a:lnTo>
                  <a:pt x="12737" y="1408759"/>
                </a:lnTo>
                <a:lnTo>
                  <a:pt x="8167" y="1458603"/>
                </a:lnTo>
                <a:lnTo>
                  <a:pt x="4602" y="1508627"/>
                </a:lnTo>
                <a:lnTo>
                  <a:pt x="2049" y="1558818"/>
                </a:lnTo>
                <a:lnTo>
                  <a:pt x="513" y="1609159"/>
                </a:lnTo>
                <a:lnTo>
                  <a:pt x="0" y="1659636"/>
                </a:lnTo>
                <a:lnTo>
                  <a:pt x="2237232" y="1659636"/>
                </a:lnTo>
                <a:close/>
              </a:path>
            </a:pathLst>
          </a:custGeom>
          <a:solidFill>
            <a:srgbClr val="0065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702043" y="2769104"/>
            <a:ext cx="2237740" cy="1659889"/>
          </a:xfrm>
          <a:custGeom>
            <a:avLst/>
            <a:gdLst/>
            <a:ahLst/>
            <a:cxnLst/>
            <a:rect l="l" t="t" r="r" b="b"/>
            <a:pathLst>
              <a:path w="2237740" h="1659889">
                <a:moveTo>
                  <a:pt x="655317" y="0"/>
                </a:moveTo>
                <a:lnTo>
                  <a:pt x="621620" y="36049"/>
                </a:lnTo>
                <a:lnTo>
                  <a:pt x="588745" y="72764"/>
                </a:lnTo>
                <a:lnTo>
                  <a:pt x="556695" y="110130"/>
                </a:lnTo>
                <a:lnTo>
                  <a:pt x="525478" y="148132"/>
                </a:lnTo>
                <a:lnTo>
                  <a:pt x="495099" y="186755"/>
                </a:lnTo>
                <a:lnTo>
                  <a:pt x="465564" y="225983"/>
                </a:lnTo>
                <a:lnTo>
                  <a:pt x="436878" y="265801"/>
                </a:lnTo>
                <a:lnTo>
                  <a:pt x="409048" y="306195"/>
                </a:lnTo>
                <a:lnTo>
                  <a:pt x="382079" y="347149"/>
                </a:lnTo>
                <a:lnTo>
                  <a:pt x="355977" y="388647"/>
                </a:lnTo>
                <a:lnTo>
                  <a:pt x="330747" y="430675"/>
                </a:lnTo>
                <a:lnTo>
                  <a:pt x="306396" y="473218"/>
                </a:lnTo>
                <a:lnTo>
                  <a:pt x="282929" y="516260"/>
                </a:lnTo>
                <a:lnTo>
                  <a:pt x="260352" y="559786"/>
                </a:lnTo>
                <a:lnTo>
                  <a:pt x="238670" y="603781"/>
                </a:lnTo>
                <a:lnTo>
                  <a:pt x="217891" y="648230"/>
                </a:lnTo>
                <a:lnTo>
                  <a:pt x="198018" y="693118"/>
                </a:lnTo>
                <a:lnTo>
                  <a:pt x="179059" y="738429"/>
                </a:lnTo>
                <a:lnTo>
                  <a:pt x="161018" y="784149"/>
                </a:lnTo>
                <a:lnTo>
                  <a:pt x="143902" y="830262"/>
                </a:lnTo>
                <a:lnTo>
                  <a:pt x="127717" y="876752"/>
                </a:lnTo>
                <a:lnTo>
                  <a:pt x="112468" y="923606"/>
                </a:lnTo>
                <a:lnTo>
                  <a:pt x="98161" y="970807"/>
                </a:lnTo>
                <a:lnTo>
                  <a:pt x="84801" y="1018341"/>
                </a:lnTo>
                <a:lnTo>
                  <a:pt x="72395" y="1066192"/>
                </a:lnTo>
                <a:lnTo>
                  <a:pt x="60948" y="1114346"/>
                </a:lnTo>
                <a:lnTo>
                  <a:pt x="50467" y="1162786"/>
                </a:lnTo>
                <a:lnTo>
                  <a:pt x="40956" y="1211498"/>
                </a:lnTo>
                <a:lnTo>
                  <a:pt x="32422" y="1260467"/>
                </a:lnTo>
                <a:lnTo>
                  <a:pt x="24870" y="1309678"/>
                </a:lnTo>
                <a:lnTo>
                  <a:pt x="18306" y="1359115"/>
                </a:lnTo>
                <a:lnTo>
                  <a:pt x="12737" y="1408763"/>
                </a:lnTo>
                <a:lnTo>
                  <a:pt x="8167" y="1458607"/>
                </a:lnTo>
                <a:lnTo>
                  <a:pt x="4602" y="1508632"/>
                </a:lnTo>
                <a:lnTo>
                  <a:pt x="2049" y="1558822"/>
                </a:lnTo>
                <a:lnTo>
                  <a:pt x="513" y="1609164"/>
                </a:lnTo>
                <a:lnTo>
                  <a:pt x="0" y="1659640"/>
                </a:lnTo>
                <a:lnTo>
                  <a:pt x="2237228" y="1659640"/>
                </a:lnTo>
                <a:lnTo>
                  <a:pt x="655317" y="0"/>
                </a:lnTo>
                <a:close/>
              </a:path>
            </a:pathLst>
          </a:custGeom>
          <a:ln w="132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357372" y="2083308"/>
            <a:ext cx="1582420" cy="2345690"/>
          </a:xfrm>
          <a:custGeom>
            <a:avLst/>
            <a:gdLst/>
            <a:ahLst/>
            <a:cxnLst/>
            <a:rect l="l" t="t" r="r" b="b"/>
            <a:pathLst>
              <a:path w="1582420" h="2345690">
                <a:moveTo>
                  <a:pt x="1581912" y="2345436"/>
                </a:moveTo>
                <a:lnTo>
                  <a:pt x="1581912" y="0"/>
                </a:lnTo>
                <a:lnTo>
                  <a:pt x="1532444" y="570"/>
                </a:lnTo>
                <a:lnTo>
                  <a:pt x="1483113" y="2276"/>
                </a:lnTo>
                <a:lnTo>
                  <a:pt x="1433933" y="5111"/>
                </a:lnTo>
                <a:lnTo>
                  <a:pt x="1384920" y="9068"/>
                </a:lnTo>
                <a:lnTo>
                  <a:pt x="1336092" y="14140"/>
                </a:lnTo>
                <a:lnTo>
                  <a:pt x="1287462" y="20320"/>
                </a:lnTo>
                <a:lnTo>
                  <a:pt x="1239048" y="27600"/>
                </a:lnTo>
                <a:lnTo>
                  <a:pt x="1190864" y="35973"/>
                </a:lnTo>
                <a:lnTo>
                  <a:pt x="1142928" y="45434"/>
                </a:lnTo>
                <a:lnTo>
                  <a:pt x="1095255" y="55974"/>
                </a:lnTo>
                <a:lnTo>
                  <a:pt x="1047860" y="67586"/>
                </a:lnTo>
                <a:lnTo>
                  <a:pt x="1000760" y="80264"/>
                </a:lnTo>
                <a:lnTo>
                  <a:pt x="953970" y="93999"/>
                </a:lnTo>
                <a:lnTo>
                  <a:pt x="907506" y="108787"/>
                </a:lnTo>
                <a:lnTo>
                  <a:pt x="861385" y="124618"/>
                </a:lnTo>
                <a:lnTo>
                  <a:pt x="815622" y="141487"/>
                </a:lnTo>
                <a:lnTo>
                  <a:pt x="770232" y="159386"/>
                </a:lnTo>
                <a:lnTo>
                  <a:pt x="725233" y="178308"/>
                </a:lnTo>
                <a:lnTo>
                  <a:pt x="680639" y="198245"/>
                </a:lnTo>
                <a:lnTo>
                  <a:pt x="636467" y="219192"/>
                </a:lnTo>
                <a:lnTo>
                  <a:pt x="592732" y="241141"/>
                </a:lnTo>
                <a:lnTo>
                  <a:pt x="549451" y="264084"/>
                </a:lnTo>
                <a:lnTo>
                  <a:pt x="506639" y="288016"/>
                </a:lnTo>
                <a:lnTo>
                  <a:pt x="464312" y="312928"/>
                </a:lnTo>
                <a:lnTo>
                  <a:pt x="422485" y="338813"/>
                </a:lnTo>
                <a:lnTo>
                  <a:pt x="381176" y="365665"/>
                </a:lnTo>
                <a:lnTo>
                  <a:pt x="340399" y="393477"/>
                </a:lnTo>
                <a:lnTo>
                  <a:pt x="300171" y="422242"/>
                </a:lnTo>
                <a:lnTo>
                  <a:pt x="260507" y="451951"/>
                </a:lnTo>
                <a:lnTo>
                  <a:pt x="221424" y="482600"/>
                </a:lnTo>
                <a:lnTo>
                  <a:pt x="182937" y="514179"/>
                </a:lnTo>
                <a:lnTo>
                  <a:pt x="145062" y="546683"/>
                </a:lnTo>
                <a:lnTo>
                  <a:pt x="107815" y="580104"/>
                </a:lnTo>
                <a:lnTo>
                  <a:pt x="71211" y="614435"/>
                </a:lnTo>
                <a:lnTo>
                  <a:pt x="35268" y="649669"/>
                </a:lnTo>
                <a:lnTo>
                  <a:pt x="0" y="685800"/>
                </a:lnTo>
                <a:lnTo>
                  <a:pt x="1581912" y="2345436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357360" y="2083303"/>
            <a:ext cx="1582420" cy="2345690"/>
          </a:xfrm>
          <a:custGeom>
            <a:avLst/>
            <a:gdLst/>
            <a:ahLst/>
            <a:cxnLst/>
            <a:rect l="l" t="t" r="r" b="b"/>
            <a:pathLst>
              <a:path w="1582420" h="2345690">
                <a:moveTo>
                  <a:pt x="1581911" y="0"/>
                </a:moveTo>
                <a:lnTo>
                  <a:pt x="1532443" y="570"/>
                </a:lnTo>
                <a:lnTo>
                  <a:pt x="1483112" y="2276"/>
                </a:lnTo>
                <a:lnTo>
                  <a:pt x="1433932" y="5111"/>
                </a:lnTo>
                <a:lnTo>
                  <a:pt x="1384920" y="9068"/>
                </a:lnTo>
                <a:lnTo>
                  <a:pt x="1336091" y="14140"/>
                </a:lnTo>
                <a:lnTo>
                  <a:pt x="1287462" y="20319"/>
                </a:lnTo>
                <a:lnTo>
                  <a:pt x="1239048" y="27599"/>
                </a:lnTo>
                <a:lnTo>
                  <a:pt x="1190865" y="35973"/>
                </a:lnTo>
                <a:lnTo>
                  <a:pt x="1142928" y="45433"/>
                </a:lnTo>
                <a:lnTo>
                  <a:pt x="1095255" y="55972"/>
                </a:lnTo>
                <a:lnTo>
                  <a:pt x="1047861" y="67584"/>
                </a:lnTo>
                <a:lnTo>
                  <a:pt x="1000761" y="80262"/>
                </a:lnTo>
                <a:lnTo>
                  <a:pt x="953971" y="93998"/>
                </a:lnTo>
                <a:lnTo>
                  <a:pt x="907508" y="108785"/>
                </a:lnTo>
                <a:lnTo>
                  <a:pt x="861387" y="124616"/>
                </a:lnTo>
                <a:lnTo>
                  <a:pt x="815624" y="141485"/>
                </a:lnTo>
                <a:lnTo>
                  <a:pt x="770235" y="159383"/>
                </a:lnTo>
                <a:lnTo>
                  <a:pt x="725236" y="178305"/>
                </a:lnTo>
                <a:lnTo>
                  <a:pt x="680642" y="198243"/>
                </a:lnTo>
                <a:lnTo>
                  <a:pt x="636470" y="219189"/>
                </a:lnTo>
                <a:lnTo>
                  <a:pt x="592735" y="241138"/>
                </a:lnTo>
                <a:lnTo>
                  <a:pt x="549454" y="264081"/>
                </a:lnTo>
                <a:lnTo>
                  <a:pt x="506642" y="288013"/>
                </a:lnTo>
                <a:lnTo>
                  <a:pt x="464315" y="312925"/>
                </a:lnTo>
                <a:lnTo>
                  <a:pt x="422489" y="338810"/>
                </a:lnTo>
                <a:lnTo>
                  <a:pt x="381179" y="365663"/>
                </a:lnTo>
                <a:lnTo>
                  <a:pt x="340403" y="393475"/>
                </a:lnTo>
                <a:lnTo>
                  <a:pt x="300174" y="422239"/>
                </a:lnTo>
                <a:lnTo>
                  <a:pt x="260510" y="451949"/>
                </a:lnTo>
                <a:lnTo>
                  <a:pt x="221427" y="482598"/>
                </a:lnTo>
                <a:lnTo>
                  <a:pt x="182939" y="514178"/>
                </a:lnTo>
                <a:lnTo>
                  <a:pt x="145064" y="546682"/>
                </a:lnTo>
                <a:lnTo>
                  <a:pt x="107816" y="580103"/>
                </a:lnTo>
                <a:lnTo>
                  <a:pt x="71212" y="614435"/>
                </a:lnTo>
                <a:lnTo>
                  <a:pt x="35268" y="649670"/>
                </a:lnTo>
                <a:lnTo>
                  <a:pt x="0" y="685801"/>
                </a:lnTo>
                <a:lnTo>
                  <a:pt x="1581911" y="2345442"/>
                </a:lnTo>
                <a:lnTo>
                  <a:pt x="1581911" y="0"/>
                </a:lnTo>
                <a:close/>
              </a:path>
            </a:pathLst>
          </a:custGeom>
          <a:ln w="130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766818" y="2518663"/>
            <a:ext cx="999490" cy="576580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12700" marR="5080" indent="99060">
              <a:lnSpc>
                <a:spcPts val="1930"/>
              </a:lnSpc>
              <a:spcBef>
                <a:spcPts val="560"/>
              </a:spcBef>
            </a:pPr>
            <a:r>
              <a:rPr sz="2000" b="1" spc="-5" dirty="0">
                <a:latin typeface="Times New Roman"/>
                <a:cs typeface="Times New Roman"/>
              </a:rPr>
              <a:t>System  </a:t>
            </a:r>
            <a:r>
              <a:rPr sz="2000" b="1" dirty="0">
                <a:latin typeface="Times New Roman"/>
                <a:cs typeface="Times New Roman"/>
              </a:rPr>
              <a:t>S</a:t>
            </a:r>
            <a:r>
              <a:rPr sz="2000" b="1" spc="-10" dirty="0">
                <a:latin typeface="Times New Roman"/>
                <a:cs typeface="Times New Roman"/>
              </a:rPr>
              <a:t>of</a:t>
            </a:r>
            <a:r>
              <a:rPr sz="2000" b="1" dirty="0">
                <a:latin typeface="Times New Roman"/>
                <a:cs typeface="Times New Roman"/>
              </a:rPr>
              <a:t>t</a:t>
            </a:r>
            <a:r>
              <a:rPr sz="2000" b="1" spc="-10" dirty="0">
                <a:latin typeface="Times New Roman"/>
                <a:cs typeface="Times New Roman"/>
              </a:rPr>
              <a:t>w</a:t>
            </a:r>
            <a:r>
              <a:rPr sz="2000" b="1" spc="5" dirty="0">
                <a:latin typeface="Times New Roman"/>
                <a:cs typeface="Times New Roman"/>
              </a:rPr>
              <a:t>a</a:t>
            </a:r>
            <a:r>
              <a:rPr sz="2000" b="1" spc="-5" dirty="0">
                <a:latin typeface="Times New Roman"/>
                <a:cs typeface="Times New Roman"/>
              </a:rPr>
              <a:t>r</a:t>
            </a:r>
            <a:r>
              <a:rPr sz="2000" b="1" dirty="0">
                <a:latin typeface="Times New Roman"/>
                <a:cs typeface="Times New Roman"/>
              </a:rPr>
              <a:t>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082030" y="2518663"/>
            <a:ext cx="999490" cy="820419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 marR="5080" algn="ctr">
              <a:lnSpc>
                <a:spcPct val="80200"/>
              </a:lnSpc>
              <a:spcBef>
                <a:spcPts val="580"/>
              </a:spcBef>
            </a:pPr>
            <a:r>
              <a:rPr sz="2000" b="1" dirty="0">
                <a:latin typeface="Times New Roman"/>
                <a:cs typeface="Times New Roman"/>
              </a:rPr>
              <a:t>Real  </a:t>
            </a:r>
            <a:r>
              <a:rPr sz="2000" b="1" spc="-5" dirty="0">
                <a:latin typeface="Times New Roman"/>
                <a:cs typeface="Times New Roman"/>
              </a:rPr>
              <a:t>Time  </a:t>
            </a:r>
            <a:r>
              <a:rPr sz="2000" b="1" dirty="0">
                <a:latin typeface="Times New Roman"/>
                <a:cs typeface="Times New Roman"/>
              </a:rPr>
              <a:t>S</a:t>
            </a:r>
            <a:r>
              <a:rPr sz="2000" b="1" spc="-10" dirty="0">
                <a:latin typeface="Times New Roman"/>
                <a:cs typeface="Times New Roman"/>
              </a:rPr>
              <a:t>of</a:t>
            </a:r>
            <a:r>
              <a:rPr sz="2000" b="1" dirty="0">
                <a:latin typeface="Times New Roman"/>
                <a:cs typeface="Times New Roman"/>
              </a:rPr>
              <a:t>t</a:t>
            </a:r>
            <a:r>
              <a:rPr sz="2000" b="1" spc="-10" dirty="0">
                <a:latin typeface="Times New Roman"/>
                <a:cs typeface="Times New Roman"/>
              </a:rPr>
              <a:t>w</a:t>
            </a:r>
            <a:r>
              <a:rPr sz="2000" b="1" spc="5" dirty="0">
                <a:latin typeface="Times New Roman"/>
                <a:cs typeface="Times New Roman"/>
              </a:rPr>
              <a:t>a</a:t>
            </a:r>
            <a:r>
              <a:rPr sz="2000" b="1" spc="-5" dirty="0">
                <a:latin typeface="Times New Roman"/>
                <a:cs typeface="Times New Roman"/>
              </a:rPr>
              <a:t>r</a:t>
            </a:r>
            <a:r>
              <a:rPr sz="2000" b="1" dirty="0">
                <a:latin typeface="Times New Roman"/>
                <a:cs typeface="Times New Roman"/>
              </a:rPr>
              <a:t>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648957" y="3649470"/>
            <a:ext cx="1198880" cy="576580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111125" marR="5080" indent="-99060">
              <a:lnSpc>
                <a:spcPts val="1930"/>
              </a:lnSpc>
              <a:spcBef>
                <a:spcPts val="560"/>
              </a:spcBef>
            </a:pP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Em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dd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d  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Software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837178" y="3522978"/>
            <a:ext cx="1499870" cy="820419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 marR="5080" indent="1905" algn="ctr">
              <a:lnSpc>
                <a:spcPct val="80200"/>
              </a:lnSpc>
              <a:spcBef>
                <a:spcPts val="580"/>
              </a:spcBef>
            </a:pP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Engineering 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000" b="1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Scientific  Software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882898" y="4618734"/>
            <a:ext cx="1218565" cy="57467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1920" marR="5080" indent="-109855">
              <a:lnSpc>
                <a:spcPct val="80000"/>
              </a:lnSpc>
              <a:spcBef>
                <a:spcPts val="580"/>
              </a:spcBef>
            </a:pP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Web</a:t>
            </a:r>
            <a:r>
              <a:rPr sz="2000" b="1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based  Software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684522" y="5414261"/>
            <a:ext cx="1280160" cy="820419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 marR="5080" indent="3175" algn="ctr">
              <a:lnSpc>
                <a:spcPct val="80200"/>
              </a:lnSpc>
              <a:spcBef>
                <a:spcPts val="580"/>
              </a:spcBef>
            </a:pPr>
            <a:r>
              <a:rPr sz="2000" b="1" spc="-5" dirty="0">
                <a:latin typeface="Times New Roman"/>
                <a:cs typeface="Times New Roman"/>
              </a:rPr>
              <a:t>Artificial  </a:t>
            </a:r>
            <a:r>
              <a:rPr sz="2000" b="1" dirty="0">
                <a:latin typeface="Times New Roman"/>
                <a:cs typeface="Times New Roman"/>
              </a:rPr>
              <a:t>I</a:t>
            </a:r>
            <a:r>
              <a:rPr sz="2000" b="1" spc="-15" dirty="0">
                <a:latin typeface="Times New Roman"/>
                <a:cs typeface="Times New Roman"/>
              </a:rPr>
              <a:t>n</a:t>
            </a:r>
            <a:r>
              <a:rPr sz="2000" b="1" dirty="0">
                <a:latin typeface="Times New Roman"/>
                <a:cs typeface="Times New Roman"/>
              </a:rPr>
              <a:t>t</a:t>
            </a:r>
            <a:r>
              <a:rPr sz="2000" b="1" spc="-5" dirty="0">
                <a:latin typeface="Times New Roman"/>
                <a:cs typeface="Times New Roman"/>
              </a:rPr>
              <a:t>e</a:t>
            </a:r>
            <a:r>
              <a:rPr sz="2000" b="1" spc="-10" dirty="0">
                <a:latin typeface="Times New Roman"/>
                <a:cs typeface="Times New Roman"/>
              </a:rPr>
              <a:t>ll</a:t>
            </a:r>
            <a:r>
              <a:rPr sz="2000" b="1" spc="-20" dirty="0">
                <a:latin typeface="Times New Roman"/>
                <a:cs typeface="Times New Roman"/>
              </a:rPr>
              <a:t>i</a:t>
            </a:r>
            <a:r>
              <a:rPr sz="2000" b="1" spc="5" dirty="0">
                <a:latin typeface="Times New Roman"/>
                <a:cs typeface="Times New Roman"/>
              </a:rPr>
              <a:t>g</a:t>
            </a:r>
            <a:r>
              <a:rPr sz="2000" b="1" spc="-5" dirty="0">
                <a:latin typeface="Times New Roman"/>
                <a:cs typeface="Times New Roman"/>
              </a:rPr>
              <a:t>e</a:t>
            </a:r>
            <a:r>
              <a:rPr sz="2000" b="1" dirty="0">
                <a:latin typeface="Times New Roman"/>
                <a:cs typeface="Times New Roman"/>
              </a:rPr>
              <a:t>n</a:t>
            </a:r>
            <a:r>
              <a:rPr sz="2000" b="1" spc="-5" dirty="0">
                <a:latin typeface="Times New Roman"/>
                <a:cs typeface="Times New Roman"/>
              </a:rPr>
              <a:t>c</a:t>
            </a:r>
            <a:r>
              <a:rPr sz="2000" b="1" dirty="0">
                <a:latin typeface="Times New Roman"/>
                <a:cs typeface="Times New Roman"/>
              </a:rPr>
              <a:t>e  </a:t>
            </a:r>
            <a:r>
              <a:rPr sz="2000" b="1" spc="-5" dirty="0">
                <a:latin typeface="Times New Roman"/>
                <a:cs typeface="Times New Roman"/>
              </a:rPr>
              <a:t>Software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092698" y="5626097"/>
            <a:ext cx="1085215" cy="777875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12700" marR="5080" indent="635" algn="ctr">
              <a:lnSpc>
                <a:spcPct val="80000"/>
              </a:lnSpc>
              <a:spcBef>
                <a:spcPts val="550"/>
              </a:spcBef>
            </a:pPr>
            <a:r>
              <a:rPr sz="1900" b="1" spc="-5" dirty="0">
                <a:latin typeface="Times New Roman"/>
                <a:cs typeface="Times New Roman"/>
              </a:rPr>
              <a:t>Personal  </a:t>
            </a:r>
            <a:r>
              <a:rPr sz="1900" b="1" spc="-10" dirty="0">
                <a:latin typeface="Times New Roman"/>
                <a:cs typeface="Times New Roman"/>
              </a:rPr>
              <a:t>C</a:t>
            </a:r>
            <a:r>
              <a:rPr sz="1900" b="1" spc="-5" dirty="0">
                <a:latin typeface="Times New Roman"/>
                <a:cs typeface="Times New Roman"/>
              </a:rPr>
              <a:t>o</a:t>
            </a:r>
            <a:r>
              <a:rPr sz="1900" b="1" spc="10" dirty="0">
                <a:latin typeface="Times New Roman"/>
                <a:cs typeface="Times New Roman"/>
              </a:rPr>
              <a:t>m</a:t>
            </a:r>
            <a:r>
              <a:rPr sz="1900" b="1" spc="-5" dirty="0">
                <a:latin typeface="Times New Roman"/>
                <a:cs typeface="Times New Roman"/>
              </a:rPr>
              <a:t>put</a:t>
            </a:r>
            <a:r>
              <a:rPr sz="1900" b="1" spc="-10" dirty="0">
                <a:latin typeface="Times New Roman"/>
                <a:cs typeface="Times New Roman"/>
              </a:rPr>
              <a:t>e</a:t>
            </a:r>
            <a:r>
              <a:rPr sz="1900" b="1" spc="-5" dirty="0">
                <a:latin typeface="Times New Roman"/>
                <a:cs typeface="Times New Roman"/>
              </a:rPr>
              <a:t>r  Software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801357" y="4728462"/>
            <a:ext cx="999490" cy="576580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12700" marR="5080" indent="20955">
              <a:lnSpc>
                <a:spcPts val="1930"/>
              </a:lnSpc>
              <a:spcBef>
                <a:spcPts val="560"/>
              </a:spcBef>
            </a:pPr>
            <a:r>
              <a:rPr sz="2000" b="1" spc="-5" dirty="0">
                <a:latin typeface="Times New Roman"/>
                <a:cs typeface="Times New Roman"/>
              </a:rPr>
              <a:t>Business  </a:t>
            </a:r>
            <a:r>
              <a:rPr sz="2000" b="1" dirty="0">
                <a:latin typeface="Times New Roman"/>
                <a:cs typeface="Times New Roman"/>
              </a:rPr>
              <a:t>S</a:t>
            </a:r>
            <a:r>
              <a:rPr sz="2000" b="1" spc="-10" dirty="0">
                <a:latin typeface="Times New Roman"/>
                <a:cs typeface="Times New Roman"/>
              </a:rPr>
              <a:t>of</a:t>
            </a:r>
            <a:r>
              <a:rPr sz="2000" b="1" dirty="0">
                <a:latin typeface="Times New Roman"/>
                <a:cs typeface="Times New Roman"/>
              </a:rPr>
              <a:t>t</a:t>
            </a:r>
            <a:r>
              <a:rPr sz="2000" b="1" spc="-10" dirty="0">
                <a:latin typeface="Times New Roman"/>
                <a:cs typeface="Times New Roman"/>
              </a:rPr>
              <a:t>w</a:t>
            </a:r>
            <a:r>
              <a:rPr sz="2000" b="1" spc="5" dirty="0">
                <a:latin typeface="Times New Roman"/>
                <a:cs typeface="Times New Roman"/>
              </a:rPr>
              <a:t>a</a:t>
            </a:r>
            <a:r>
              <a:rPr sz="2000" b="1" spc="-5" dirty="0">
                <a:latin typeface="Times New Roman"/>
                <a:cs typeface="Times New Roman"/>
              </a:rPr>
              <a:t>r</a:t>
            </a:r>
            <a:r>
              <a:rPr sz="2000" b="1" dirty="0">
                <a:latin typeface="Times New Roman"/>
                <a:cs typeface="Times New Roman"/>
              </a:rPr>
              <a:t>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887720" y="805687"/>
            <a:ext cx="612838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95" dirty="0"/>
              <a:t>The </a:t>
            </a:r>
            <a:r>
              <a:rPr spc="-305" dirty="0"/>
              <a:t>Changing </a:t>
            </a:r>
            <a:r>
              <a:rPr spc="-160" dirty="0"/>
              <a:t>Nature </a:t>
            </a:r>
            <a:r>
              <a:rPr spc="-120" dirty="0"/>
              <a:t>of</a:t>
            </a:r>
            <a:r>
              <a:rPr spc="229" dirty="0"/>
              <a:t> </a:t>
            </a:r>
            <a:r>
              <a:rPr spc="-160" dirty="0"/>
              <a:t>Software</a:t>
            </a:r>
          </a:p>
        </p:txBody>
      </p:sp>
      <p:sp>
        <p:nvSpPr>
          <p:cNvPr id="27" name="object 27"/>
          <p:cNvSpPr/>
          <p:nvPr/>
        </p:nvSpPr>
        <p:spPr>
          <a:xfrm>
            <a:off x="761993" y="1752600"/>
            <a:ext cx="8610600" cy="0"/>
          </a:xfrm>
          <a:custGeom>
            <a:avLst/>
            <a:gdLst/>
            <a:ahLst/>
            <a:cxnLst/>
            <a:rect l="l" t="t" r="r" b="b"/>
            <a:pathLst>
              <a:path w="8610600">
                <a:moveTo>
                  <a:pt x="0" y="0"/>
                </a:moveTo>
                <a:lnTo>
                  <a:pt x="8610605" y="0"/>
                </a:lnTo>
              </a:path>
            </a:pathLst>
          </a:custGeom>
          <a:ln w="571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9"/>
              </a:lnSpc>
            </a:pPr>
            <a:r>
              <a:rPr spc="-5" dirty="0"/>
              <a:t>Software Engineering </a:t>
            </a:r>
            <a:r>
              <a:rPr spc="-10" dirty="0"/>
              <a:t>(3</a:t>
            </a:r>
            <a:r>
              <a:rPr sz="750" spc="-15" baseline="22222" dirty="0"/>
              <a:t>rd </a:t>
            </a:r>
            <a:r>
              <a:rPr sz="800" spc="-5" dirty="0"/>
              <a:t>ed.), </a:t>
            </a:r>
            <a:r>
              <a:rPr sz="800" dirty="0"/>
              <a:t>By K.K </a:t>
            </a:r>
            <a:r>
              <a:rPr sz="800" spc="-5" dirty="0"/>
              <a:t>Aggarwal </a:t>
            </a:r>
            <a:r>
              <a:rPr sz="800" dirty="0"/>
              <a:t>&amp; </a:t>
            </a:r>
            <a:r>
              <a:rPr sz="800" spc="-5" dirty="0"/>
              <a:t>Yogesh </a:t>
            </a:r>
            <a:r>
              <a:rPr sz="800" dirty="0"/>
              <a:t>Singh, </a:t>
            </a:r>
            <a:r>
              <a:rPr sz="800" spc="-5" dirty="0"/>
              <a:t>Copyright </a:t>
            </a:r>
            <a:r>
              <a:rPr sz="800" dirty="0"/>
              <a:t>© </a:t>
            </a:r>
            <a:r>
              <a:rPr sz="800" spc="-5" dirty="0"/>
              <a:t>New </a:t>
            </a:r>
            <a:r>
              <a:rPr sz="800" spc="-10" dirty="0"/>
              <a:t>Age </a:t>
            </a:r>
            <a:r>
              <a:rPr sz="800" spc="-5" dirty="0"/>
              <a:t>International Publishers,</a:t>
            </a:r>
            <a:r>
              <a:rPr sz="800" spc="75" dirty="0"/>
              <a:t> </a:t>
            </a:r>
            <a:r>
              <a:rPr sz="800" spc="-5" dirty="0"/>
              <a:t>2007</a:t>
            </a:r>
            <a:endParaRPr sz="800"/>
          </a:p>
        </p:txBody>
      </p:sp>
      <p:sp>
        <p:nvSpPr>
          <p:cNvPr id="29" name="object 2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45"/>
              </a:lnSpc>
            </a:pPr>
            <a:fld id="{81D60167-4931-47E6-BA6A-407CBD079E47}" type="slidenum">
              <a:rPr dirty="0"/>
              <a:pPr marL="25400">
                <a:lnSpc>
                  <a:spcPts val="1445"/>
                </a:lnSpc>
              </a:pPr>
              <a:t>34</a:t>
            </a:fld>
            <a:endParaRPr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87720" y="805687"/>
            <a:ext cx="612838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95" dirty="0"/>
              <a:t>The </a:t>
            </a:r>
            <a:r>
              <a:rPr spc="-305" dirty="0"/>
              <a:t>Changing </a:t>
            </a:r>
            <a:r>
              <a:rPr spc="-160" dirty="0"/>
              <a:t>Nature </a:t>
            </a:r>
            <a:r>
              <a:rPr spc="-120" dirty="0"/>
              <a:t>of</a:t>
            </a:r>
            <a:r>
              <a:rPr spc="229" dirty="0"/>
              <a:t> </a:t>
            </a:r>
            <a:r>
              <a:rPr spc="-160" dirty="0"/>
              <a:t>Software</a:t>
            </a:r>
          </a:p>
        </p:txBody>
      </p:sp>
      <p:sp>
        <p:nvSpPr>
          <p:cNvPr id="3" name="object 3"/>
          <p:cNvSpPr/>
          <p:nvPr/>
        </p:nvSpPr>
        <p:spPr>
          <a:xfrm>
            <a:off x="761993" y="1752600"/>
            <a:ext cx="8610600" cy="0"/>
          </a:xfrm>
          <a:custGeom>
            <a:avLst/>
            <a:gdLst/>
            <a:ahLst/>
            <a:cxnLst/>
            <a:rect l="l" t="t" r="r" b="b"/>
            <a:pathLst>
              <a:path w="8610600">
                <a:moveTo>
                  <a:pt x="0" y="0"/>
                </a:moveTo>
                <a:lnTo>
                  <a:pt x="8610605" y="0"/>
                </a:lnTo>
              </a:path>
            </a:pathLst>
          </a:custGeom>
          <a:ln w="571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16933" y="2613150"/>
            <a:ext cx="7649209" cy="351409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702945">
              <a:lnSpc>
                <a:spcPct val="100400"/>
              </a:lnSpc>
              <a:spcBef>
                <a:spcPts val="80"/>
              </a:spcBef>
            </a:pPr>
            <a:r>
              <a:rPr sz="2800" spc="-5" dirty="0">
                <a:solidFill>
                  <a:srgbClr val="990000"/>
                </a:solidFill>
                <a:latin typeface="Times New Roman"/>
                <a:cs typeface="Times New Roman"/>
              </a:rPr>
              <a:t>Trend has </a:t>
            </a:r>
            <a:r>
              <a:rPr sz="2800" spc="-10" dirty="0">
                <a:solidFill>
                  <a:srgbClr val="990000"/>
                </a:solidFill>
                <a:latin typeface="Times New Roman"/>
                <a:cs typeface="Times New Roman"/>
              </a:rPr>
              <a:t>emerged </a:t>
            </a:r>
            <a:r>
              <a:rPr sz="2800" spc="-5" dirty="0">
                <a:solidFill>
                  <a:srgbClr val="990000"/>
                </a:solidFill>
                <a:latin typeface="Times New Roman"/>
                <a:cs typeface="Times New Roman"/>
              </a:rPr>
              <a:t>to provide source </a:t>
            </a:r>
            <a:r>
              <a:rPr sz="2800" spc="-10" dirty="0">
                <a:solidFill>
                  <a:srgbClr val="990000"/>
                </a:solidFill>
                <a:latin typeface="Times New Roman"/>
                <a:cs typeface="Times New Roman"/>
              </a:rPr>
              <a:t>code </a:t>
            </a:r>
            <a:r>
              <a:rPr sz="2800" spc="-5" dirty="0">
                <a:solidFill>
                  <a:srgbClr val="990000"/>
                </a:solidFill>
                <a:latin typeface="Times New Roman"/>
                <a:cs typeface="Times New Roman"/>
              </a:rPr>
              <a:t>to </a:t>
            </a:r>
            <a:r>
              <a:rPr sz="2800" dirty="0">
                <a:solidFill>
                  <a:srgbClr val="990000"/>
                </a:solidFill>
                <a:latin typeface="Times New Roman"/>
                <a:cs typeface="Times New Roman"/>
              </a:rPr>
              <a:t>the  </a:t>
            </a:r>
            <a:r>
              <a:rPr sz="2800" spc="-10" dirty="0">
                <a:solidFill>
                  <a:srgbClr val="990000"/>
                </a:solidFill>
                <a:latin typeface="Times New Roman"/>
                <a:cs typeface="Times New Roman"/>
              </a:rPr>
              <a:t>customer </a:t>
            </a:r>
            <a:r>
              <a:rPr sz="2800" dirty="0">
                <a:solidFill>
                  <a:srgbClr val="990000"/>
                </a:solidFill>
                <a:latin typeface="Times New Roman"/>
                <a:cs typeface="Times New Roman"/>
              </a:rPr>
              <a:t>and</a:t>
            </a:r>
            <a:r>
              <a:rPr sz="2800" spc="5" dirty="0">
                <a:solidFill>
                  <a:srgbClr val="99000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990000"/>
                </a:solidFill>
                <a:latin typeface="Times New Roman"/>
                <a:cs typeface="Times New Roman"/>
              </a:rPr>
              <a:t>organizations.</a:t>
            </a:r>
            <a:endParaRPr sz="2800">
              <a:latin typeface="Times New Roman"/>
              <a:cs typeface="Times New Roman"/>
            </a:endParaRPr>
          </a:p>
          <a:p>
            <a:pPr marL="12700" marR="5080">
              <a:lnSpc>
                <a:spcPct val="100400"/>
              </a:lnSpc>
              <a:spcBef>
                <a:spcPts val="2255"/>
              </a:spcBef>
            </a:pPr>
            <a:r>
              <a:rPr sz="2800" spc="-5" dirty="0">
                <a:latin typeface="Times New Roman"/>
                <a:cs typeface="Times New Roman"/>
              </a:rPr>
              <a:t>Software where source codes are available are known  </a:t>
            </a:r>
            <a:r>
              <a:rPr sz="2800" spc="-10" dirty="0">
                <a:latin typeface="Times New Roman"/>
                <a:cs typeface="Times New Roman"/>
              </a:rPr>
              <a:t>as </a:t>
            </a:r>
            <a:r>
              <a:rPr sz="2800" spc="-5" dirty="0">
                <a:latin typeface="Times New Roman"/>
                <a:cs typeface="Times New Roman"/>
              </a:rPr>
              <a:t>open source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software.</a:t>
            </a:r>
            <a:endParaRPr sz="2800">
              <a:latin typeface="Times New Roman"/>
              <a:cs typeface="Times New Roman"/>
            </a:endParaRPr>
          </a:p>
          <a:p>
            <a:pPr marL="88265">
              <a:lnSpc>
                <a:spcPct val="100000"/>
              </a:lnSpc>
              <a:spcBef>
                <a:spcPts val="1675"/>
              </a:spcBef>
            </a:pPr>
            <a:r>
              <a:rPr sz="2400" spc="-5" dirty="0">
                <a:solidFill>
                  <a:srgbClr val="FF00FF"/>
                </a:solidFill>
                <a:latin typeface="Times New Roman"/>
                <a:cs typeface="Times New Roman"/>
              </a:rPr>
              <a:t>Examples</a:t>
            </a:r>
            <a:endParaRPr sz="2400">
              <a:latin typeface="Times New Roman"/>
              <a:cs typeface="Times New Roman"/>
            </a:endParaRPr>
          </a:p>
          <a:p>
            <a:pPr marL="88265" marR="243204">
              <a:lnSpc>
                <a:spcPct val="100000"/>
              </a:lnSpc>
              <a:spcBef>
                <a:spcPts val="1425"/>
              </a:spcBef>
            </a:pPr>
            <a:r>
              <a:rPr sz="2400" spc="-5" dirty="0">
                <a:solidFill>
                  <a:srgbClr val="FF00FF"/>
                </a:solidFill>
                <a:latin typeface="Times New Roman"/>
                <a:cs typeface="Times New Roman"/>
              </a:rPr>
              <a:t>Open </a:t>
            </a:r>
            <a:r>
              <a:rPr sz="2400" dirty="0">
                <a:solidFill>
                  <a:srgbClr val="FF00FF"/>
                </a:solidFill>
                <a:latin typeface="Times New Roman"/>
                <a:cs typeface="Times New Roman"/>
              </a:rPr>
              <a:t>source </a:t>
            </a:r>
            <a:r>
              <a:rPr sz="2400" spc="-5" dirty="0">
                <a:solidFill>
                  <a:srgbClr val="FF00FF"/>
                </a:solidFill>
                <a:latin typeface="Times New Roman"/>
                <a:cs typeface="Times New Roman"/>
              </a:rPr>
              <a:t>software: LINUX, </a:t>
            </a:r>
            <a:r>
              <a:rPr sz="2400" dirty="0">
                <a:solidFill>
                  <a:srgbClr val="FF00FF"/>
                </a:solidFill>
                <a:latin typeface="Times New Roman"/>
                <a:cs typeface="Times New Roman"/>
              </a:rPr>
              <a:t>MySQL, </a:t>
            </a:r>
            <a:r>
              <a:rPr sz="2400" spc="-5" dirty="0">
                <a:solidFill>
                  <a:srgbClr val="FF00FF"/>
                </a:solidFill>
                <a:latin typeface="Times New Roman"/>
                <a:cs typeface="Times New Roman"/>
              </a:rPr>
              <a:t>PHP, </a:t>
            </a:r>
            <a:r>
              <a:rPr sz="2400" dirty="0">
                <a:solidFill>
                  <a:srgbClr val="FF00FF"/>
                </a:solidFill>
                <a:latin typeface="Times New Roman"/>
                <a:cs typeface="Times New Roman"/>
              </a:rPr>
              <a:t>Open </a:t>
            </a:r>
            <a:r>
              <a:rPr sz="2400" spc="-5" dirty="0">
                <a:solidFill>
                  <a:srgbClr val="FF00FF"/>
                </a:solidFill>
                <a:latin typeface="Times New Roman"/>
                <a:cs typeface="Times New Roman"/>
              </a:rPr>
              <a:t>office,  Apache webserver</a:t>
            </a:r>
            <a:r>
              <a:rPr sz="2400" spc="-10" dirty="0">
                <a:solidFill>
                  <a:srgbClr val="FF00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00FF"/>
                </a:solidFill>
                <a:latin typeface="Times New Roman"/>
                <a:cs typeface="Times New Roman"/>
              </a:rPr>
              <a:t>etc.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9"/>
              </a:lnSpc>
            </a:pPr>
            <a:r>
              <a:rPr spc="-5" dirty="0"/>
              <a:t>Software Engineering </a:t>
            </a:r>
            <a:r>
              <a:rPr spc="-10" dirty="0"/>
              <a:t>(3</a:t>
            </a:r>
            <a:r>
              <a:rPr sz="750" spc="-15" baseline="22222" dirty="0"/>
              <a:t>rd </a:t>
            </a:r>
            <a:r>
              <a:rPr sz="800" spc="-5" dirty="0"/>
              <a:t>ed.), </a:t>
            </a:r>
            <a:r>
              <a:rPr sz="800" dirty="0"/>
              <a:t>By K.K </a:t>
            </a:r>
            <a:r>
              <a:rPr sz="800" spc="-5" dirty="0"/>
              <a:t>Aggarwal </a:t>
            </a:r>
            <a:r>
              <a:rPr sz="800" dirty="0"/>
              <a:t>&amp; </a:t>
            </a:r>
            <a:r>
              <a:rPr sz="800" spc="-5" dirty="0"/>
              <a:t>Yogesh </a:t>
            </a:r>
            <a:r>
              <a:rPr sz="800" dirty="0"/>
              <a:t>Singh, </a:t>
            </a:r>
            <a:r>
              <a:rPr sz="800" spc="-5" dirty="0"/>
              <a:t>Copyright </a:t>
            </a:r>
            <a:r>
              <a:rPr sz="800" dirty="0"/>
              <a:t>© </a:t>
            </a:r>
            <a:r>
              <a:rPr sz="800" spc="-5" dirty="0"/>
              <a:t>New </a:t>
            </a:r>
            <a:r>
              <a:rPr sz="800" spc="-10" dirty="0"/>
              <a:t>Age </a:t>
            </a:r>
            <a:r>
              <a:rPr sz="800" spc="-5" dirty="0"/>
              <a:t>International Publishers,</a:t>
            </a:r>
            <a:r>
              <a:rPr sz="800" spc="75" dirty="0"/>
              <a:t> </a:t>
            </a:r>
            <a:r>
              <a:rPr sz="800" spc="-5" dirty="0"/>
              <a:t>2007</a:t>
            </a:r>
            <a:endParaRPr sz="80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45"/>
              </a:lnSpc>
            </a:pPr>
            <a:fld id="{81D60167-4931-47E6-BA6A-407CBD079E47}" type="slidenum">
              <a:rPr dirty="0"/>
              <a:pPr marL="25400">
                <a:lnSpc>
                  <a:spcPts val="1445"/>
                </a:lnSpc>
              </a:pPr>
              <a:t>35</a:t>
            </a:fld>
            <a:endParaRPr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25289" y="3892296"/>
            <a:ext cx="4940935" cy="1664335"/>
          </a:xfrm>
          <a:custGeom>
            <a:avLst/>
            <a:gdLst/>
            <a:ahLst/>
            <a:cxnLst/>
            <a:rect l="l" t="t" r="r" b="b"/>
            <a:pathLst>
              <a:path w="4940935" h="1664335">
                <a:moveTo>
                  <a:pt x="4529334" y="0"/>
                </a:moveTo>
                <a:lnTo>
                  <a:pt x="3704850" y="277368"/>
                </a:lnTo>
                <a:lnTo>
                  <a:pt x="822966" y="277368"/>
                </a:lnTo>
                <a:lnTo>
                  <a:pt x="755518" y="278293"/>
                </a:lnTo>
                <a:lnTo>
                  <a:pt x="689564" y="281019"/>
                </a:lnTo>
                <a:lnTo>
                  <a:pt x="625314" y="285474"/>
                </a:lnTo>
                <a:lnTo>
                  <a:pt x="562983" y="291583"/>
                </a:lnTo>
                <a:lnTo>
                  <a:pt x="502782" y="299275"/>
                </a:lnTo>
                <a:lnTo>
                  <a:pt x="444924" y="308475"/>
                </a:lnTo>
                <a:lnTo>
                  <a:pt x="389622" y="319111"/>
                </a:lnTo>
                <a:lnTo>
                  <a:pt x="337088" y="331110"/>
                </a:lnTo>
                <a:lnTo>
                  <a:pt x="287535" y="344398"/>
                </a:lnTo>
                <a:lnTo>
                  <a:pt x="241176" y="358902"/>
                </a:lnTo>
                <a:lnTo>
                  <a:pt x="198222" y="374548"/>
                </a:lnTo>
                <a:lnTo>
                  <a:pt x="158888" y="391265"/>
                </a:lnTo>
                <a:lnTo>
                  <a:pt x="123385" y="408979"/>
                </a:lnTo>
                <a:lnTo>
                  <a:pt x="64723" y="447103"/>
                </a:lnTo>
                <a:lnTo>
                  <a:pt x="23938" y="488336"/>
                </a:lnTo>
                <a:lnTo>
                  <a:pt x="2730" y="532093"/>
                </a:lnTo>
                <a:lnTo>
                  <a:pt x="0" y="554736"/>
                </a:lnTo>
                <a:lnTo>
                  <a:pt x="0" y="1386840"/>
                </a:lnTo>
                <a:lnTo>
                  <a:pt x="10780" y="1431639"/>
                </a:lnTo>
                <a:lnTo>
                  <a:pt x="41989" y="1474207"/>
                </a:lnTo>
                <a:lnTo>
                  <a:pt x="91925" y="1513959"/>
                </a:lnTo>
                <a:lnTo>
                  <a:pt x="158888" y="1550310"/>
                </a:lnTo>
                <a:lnTo>
                  <a:pt x="198222" y="1567027"/>
                </a:lnTo>
                <a:lnTo>
                  <a:pt x="241176" y="1582674"/>
                </a:lnTo>
                <a:lnTo>
                  <a:pt x="287535" y="1597177"/>
                </a:lnTo>
                <a:lnTo>
                  <a:pt x="337088" y="1610465"/>
                </a:lnTo>
                <a:lnTo>
                  <a:pt x="389622" y="1622464"/>
                </a:lnTo>
                <a:lnTo>
                  <a:pt x="444924" y="1633100"/>
                </a:lnTo>
                <a:lnTo>
                  <a:pt x="502782" y="1642300"/>
                </a:lnTo>
                <a:lnTo>
                  <a:pt x="562983" y="1649992"/>
                </a:lnTo>
                <a:lnTo>
                  <a:pt x="625314" y="1656101"/>
                </a:lnTo>
                <a:lnTo>
                  <a:pt x="689564" y="1660556"/>
                </a:lnTo>
                <a:lnTo>
                  <a:pt x="755518" y="1663282"/>
                </a:lnTo>
                <a:lnTo>
                  <a:pt x="822966" y="1664208"/>
                </a:lnTo>
                <a:lnTo>
                  <a:pt x="4117854" y="1664208"/>
                </a:lnTo>
                <a:lnTo>
                  <a:pt x="4117854" y="277368"/>
                </a:lnTo>
                <a:lnTo>
                  <a:pt x="4529334" y="0"/>
                </a:lnTo>
                <a:close/>
              </a:path>
              <a:path w="4940935" h="1664335">
                <a:moveTo>
                  <a:pt x="4940814" y="1386840"/>
                </a:moveTo>
                <a:lnTo>
                  <a:pt x="4940814" y="554736"/>
                </a:lnTo>
                <a:lnTo>
                  <a:pt x="4938083" y="532093"/>
                </a:lnTo>
                <a:lnTo>
                  <a:pt x="4916876" y="488336"/>
                </a:lnTo>
                <a:lnTo>
                  <a:pt x="4876091" y="447103"/>
                </a:lnTo>
                <a:lnTo>
                  <a:pt x="4817430" y="408979"/>
                </a:lnTo>
                <a:lnTo>
                  <a:pt x="4781928" y="391265"/>
                </a:lnTo>
                <a:lnTo>
                  <a:pt x="4742594" y="374548"/>
                </a:lnTo>
                <a:lnTo>
                  <a:pt x="4699641" y="358902"/>
                </a:lnTo>
                <a:lnTo>
                  <a:pt x="4653282" y="344398"/>
                </a:lnTo>
                <a:lnTo>
                  <a:pt x="4603729" y="331110"/>
                </a:lnTo>
                <a:lnTo>
                  <a:pt x="4551196" y="319111"/>
                </a:lnTo>
                <a:lnTo>
                  <a:pt x="4495894" y="308475"/>
                </a:lnTo>
                <a:lnTo>
                  <a:pt x="4438037" y="299275"/>
                </a:lnTo>
                <a:lnTo>
                  <a:pt x="4377836" y="291583"/>
                </a:lnTo>
                <a:lnTo>
                  <a:pt x="4315505" y="285474"/>
                </a:lnTo>
                <a:lnTo>
                  <a:pt x="4251256" y="281019"/>
                </a:lnTo>
                <a:lnTo>
                  <a:pt x="4185301" y="278293"/>
                </a:lnTo>
                <a:lnTo>
                  <a:pt x="4117854" y="277368"/>
                </a:lnTo>
                <a:lnTo>
                  <a:pt x="4117854" y="1664208"/>
                </a:lnTo>
                <a:lnTo>
                  <a:pt x="4185301" y="1663282"/>
                </a:lnTo>
                <a:lnTo>
                  <a:pt x="4251256" y="1660556"/>
                </a:lnTo>
                <a:lnTo>
                  <a:pt x="4315505" y="1656101"/>
                </a:lnTo>
                <a:lnTo>
                  <a:pt x="4377836" y="1649992"/>
                </a:lnTo>
                <a:lnTo>
                  <a:pt x="4438037" y="1642300"/>
                </a:lnTo>
                <a:lnTo>
                  <a:pt x="4495894" y="1633100"/>
                </a:lnTo>
                <a:lnTo>
                  <a:pt x="4551196" y="1622464"/>
                </a:lnTo>
                <a:lnTo>
                  <a:pt x="4603729" y="1610465"/>
                </a:lnTo>
                <a:lnTo>
                  <a:pt x="4653282" y="1597177"/>
                </a:lnTo>
                <a:lnTo>
                  <a:pt x="4699641" y="1582674"/>
                </a:lnTo>
                <a:lnTo>
                  <a:pt x="4742594" y="1567027"/>
                </a:lnTo>
                <a:lnTo>
                  <a:pt x="4781928" y="1550310"/>
                </a:lnTo>
                <a:lnTo>
                  <a:pt x="4817430" y="1532596"/>
                </a:lnTo>
                <a:lnTo>
                  <a:pt x="4876091" y="1494472"/>
                </a:lnTo>
                <a:lnTo>
                  <a:pt x="4916876" y="1453239"/>
                </a:lnTo>
                <a:lnTo>
                  <a:pt x="4938083" y="1409482"/>
                </a:lnTo>
                <a:lnTo>
                  <a:pt x="4940814" y="13868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25289" y="3892295"/>
            <a:ext cx="4940935" cy="1664335"/>
          </a:xfrm>
          <a:custGeom>
            <a:avLst/>
            <a:gdLst/>
            <a:ahLst/>
            <a:cxnLst/>
            <a:rect l="l" t="t" r="r" b="b"/>
            <a:pathLst>
              <a:path w="4940935" h="1664335">
                <a:moveTo>
                  <a:pt x="822966" y="277367"/>
                </a:moveTo>
                <a:lnTo>
                  <a:pt x="755518" y="278293"/>
                </a:lnTo>
                <a:lnTo>
                  <a:pt x="689564" y="281019"/>
                </a:lnTo>
                <a:lnTo>
                  <a:pt x="625314" y="285474"/>
                </a:lnTo>
                <a:lnTo>
                  <a:pt x="562983" y="291583"/>
                </a:lnTo>
                <a:lnTo>
                  <a:pt x="502782" y="299275"/>
                </a:lnTo>
                <a:lnTo>
                  <a:pt x="444924" y="308475"/>
                </a:lnTo>
                <a:lnTo>
                  <a:pt x="389622" y="319111"/>
                </a:lnTo>
                <a:lnTo>
                  <a:pt x="337088" y="331110"/>
                </a:lnTo>
                <a:lnTo>
                  <a:pt x="287535" y="344398"/>
                </a:lnTo>
                <a:lnTo>
                  <a:pt x="241176" y="358901"/>
                </a:lnTo>
                <a:lnTo>
                  <a:pt x="198222" y="374548"/>
                </a:lnTo>
                <a:lnTo>
                  <a:pt x="158888" y="391265"/>
                </a:lnTo>
                <a:lnTo>
                  <a:pt x="123385" y="408979"/>
                </a:lnTo>
                <a:lnTo>
                  <a:pt x="64723" y="447103"/>
                </a:lnTo>
                <a:lnTo>
                  <a:pt x="23938" y="488336"/>
                </a:lnTo>
                <a:lnTo>
                  <a:pt x="2730" y="532093"/>
                </a:lnTo>
                <a:lnTo>
                  <a:pt x="0" y="554735"/>
                </a:lnTo>
                <a:lnTo>
                  <a:pt x="0" y="1386839"/>
                </a:lnTo>
                <a:lnTo>
                  <a:pt x="10780" y="1431639"/>
                </a:lnTo>
                <a:lnTo>
                  <a:pt x="41989" y="1474207"/>
                </a:lnTo>
                <a:lnTo>
                  <a:pt x="91925" y="1513959"/>
                </a:lnTo>
                <a:lnTo>
                  <a:pt x="158888" y="1550310"/>
                </a:lnTo>
                <a:lnTo>
                  <a:pt x="198222" y="1567027"/>
                </a:lnTo>
                <a:lnTo>
                  <a:pt x="241176" y="1582673"/>
                </a:lnTo>
                <a:lnTo>
                  <a:pt x="287535" y="1597177"/>
                </a:lnTo>
                <a:lnTo>
                  <a:pt x="337088" y="1610465"/>
                </a:lnTo>
                <a:lnTo>
                  <a:pt x="389622" y="1622464"/>
                </a:lnTo>
                <a:lnTo>
                  <a:pt x="444924" y="1633100"/>
                </a:lnTo>
                <a:lnTo>
                  <a:pt x="502782" y="1642300"/>
                </a:lnTo>
                <a:lnTo>
                  <a:pt x="562983" y="1649992"/>
                </a:lnTo>
                <a:lnTo>
                  <a:pt x="625314" y="1656101"/>
                </a:lnTo>
                <a:lnTo>
                  <a:pt x="689564" y="1660556"/>
                </a:lnTo>
                <a:lnTo>
                  <a:pt x="755518" y="1663282"/>
                </a:lnTo>
                <a:lnTo>
                  <a:pt x="822966" y="1664207"/>
                </a:lnTo>
                <a:lnTo>
                  <a:pt x="4117854" y="1664207"/>
                </a:lnTo>
                <a:lnTo>
                  <a:pt x="4185301" y="1663282"/>
                </a:lnTo>
                <a:lnTo>
                  <a:pt x="4251255" y="1660556"/>
                </a:lnTo>
                <a:lnTo>
                  <a:pt x="4315504" y="1656101"/>
                </a:lnTo>
                <a:lnTo>
                  <a:pt x="4377836" y="1649992"/>
                </a:lnTo>
                <a:lnTo>
                  <a:pt x="4438036" y="1642300"/>
                </a:lnTo>
                <a:lnTo>
                  <a:pt x="4495894" y="1633100"/>
                </a:lnTo>
                <a:lnTo>
                  <a:pt x="4551196" y="1622464"/>
                </a:lnTo>
                <a:lnTo>
                  <a:pt x="4603729" y="1610465"/>
                </a:lnTo>
                <a:lnTo>
                  <a:pt x="4653282" y="1597177"/>
                </a:lnTo>
                <a:lnTo>
                  <a:pt x="4699640" y="1582673"/>
                </a:lnTo>
                <a:lnTo>
                  <a:pt x="4742593" y="1567027"/>
                </a:lnTo>
                <a:lnTo>
                  <a:pt x="4781927" y="1550310"/>
                </a:lnTo>
                <a:lnTo>
                  <a:pt x="4817430" y="1532596"/>
                </a:lnTo>
                <a:lnTo>
                  <a:pt x="4876091" y="1494472"/>
                </a:lnTo>
                <a:lnTo>
                  <a:pt x="4916876" y="1453239"/>
                </a:lnTo>
                <a:lnTo>
                  <a:pt x="4938083" y="1409482"/>
                </a:lnTo>
                <a:lnTo>
                  <a:pt x="4940813" y="1386839"/>
                </a:lnTo>
                <a:lnTo>
                  <a:pt x="4940813" y="554735"/>
                </a:lnTo>
                <a:lnTo>
                  <a:pt x="4930033" y="509936"/>
                </a:lnTo>
                <a:lnTo>
                  <a:pt x="4898824" y="467368"/>
                </a:lnTo>
                <a:lnTo>
                  <a:pt x="4848889" y="427616"/>
                </a:lnTo>
                <a:lnTo>
                  <a:pt x="4781927" y="391265"/>
                </a:lnTo>
                <a:lnTo>
                  <a:pt x="4742593" y="374548"/>
                </a:lnTo>
                <a:lnTo>
                  <a:pt x="4699640" y="358901"/>
                </a:lnTo>
                <a:lnTo>
                  <a:pt x="4653282" y="344398"/>
                </a:lnTo>
                <a:lnTo>
                  <a:pt x="4603729" y="331110"/>
                </a:lnTo>
                <a:lnTo>
                  <a:pt x="4551196" y="319111"/>
                </a:lnTo>
                <a:lnTo>
                  <a:pt x="4495894" y="308475"/>
                </a:lnTo>
                <a:lnTo>
                  <a:pt x="4438036" y="299275"/>
                </a:lnTo>
                <a:lnTo>
                  <a:pt x="4377836" y="291583"/>
                </a:lnTo>
                <a:lnTo>
                  <a:pt x="4315504" y="285474"/>
                </a:lnTo>
                <a:lnTo>
                  <a:pt x="4251255" y="281019"/>
                </a:lnTo>
                <a:lnTo>
                  <a:pt x="4185301" y="278293"/>
                </a:lnTo>
                <a:lnTo>
                  <a:pt x="4117854" y="277367"/>
                </a:lnTo>
                <a:lnTo>
                  <a:pt x="4529333" y="0"/>
                </a:lnTo>
                <a:lnTo>
                  <a:pt x="3704850" y="277367"/>
                </a:lnTo>
                <a:lnTo>
                  <a:pt x="822966" y="277367"/>
                </a:lnTo>
                <a:close/>
              </a:path>
            </a:pathLst>
          </a:custGeom>
          <a:ln w="12699">
            <a:solidFill>
              <a:srgbClr val="CC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93133" y="2456178"/>
            <a:ext cx="7762875" cy="3021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653200"/>
                </a:solidFill>
                <a:latin typeface="Times New Roman"/>
                <a:cs typeface="Times New Roman"/>
              </a:rPr>
              <a:t>Management </a:t>
            </a:r>
            <a:r>
              <a:rPr sz="3200" spc="-5" dirty="0">
                <a:solidFill>
                  <a:srgbClr val="653200"/>
                </a:solidFill>
                <a:latin typeface="Times New Roman"/>
                <a:cs typeface="Times New Roman"/>
              </a:rPr>
              <a:t>may </a:t>
            </a:r>
            <a:r>
              <a:rPr sz="3200" dirty="0">
                <a:solidFill>
                  <a:srgbClr val="653200"/>
                </a:solidFill>
                <a:latin typeface="Times New Roman"/>
                <a:cs typeface="Times New Roman"/>
              </a:rPr>
              <a:t>be </a:t>
            </a:r>
            <a:r>
              <a:rPr sz="3200" spc="-5" dirty="0">
                <a:solidFill>
                  <a:srgbClr val="653200"/>
                </a:solidFill>
                <a:latin typeface="Times New Roman"/>
                <a:cs typeface="Times New Roman"/>
              </a:rPr>
              <a:t>confident about good  </a:t>
            </a:r>
            <a:r>
              <a:rPr sz="3200" dirty="0">
                <a:solidFill>
                  <a:srgbClr val="653200"/>
                </a:solidFill>
                <a:latin typeface="Times New Roman"/>
                <a:cs typeface="Times New Roman"/>
              </a:rPr>
              <a:t>standards and clear </a:t>
            </a:r>
            <a:r>
              <a:rPr sz="3200" spc="-5" dirty="0">
                <a:solidFill>
                  <a:srgbClr val="653200"/>
                </a:solidFill>
                <a:latin typeface="Times New Roman"/>
                <a:cs typeface="Times New Roman"/>
              </a:rPr>
              <a:t>procedures </a:t>
            </a:r>
            <a:r>
              <a:rPr sz="3200" dirty="0">
                <a:solidFill>
                  <a:srgbClr val="653200"/>
                </a:solidFill>
                <a:latin typeface="Times New Roman"/>
                <a:cs typeface="Times New Roman"/>
              </a:rPr>
              <a:t>of </a:t>
            </a:r>
            <a:r>
              <a:rPr sz="3200" spc="-5" dirty="0">
                <a:solidFill>
                  <a:srgbClr val="653200"/>
                </a:solidFill>
                <a:latin typeface="Times New Roman"/>
                <a:cs typeface="Times New Roman"/>
              </a:rPr>
              <a:t>the</a:t>
            </a:r>
            <a:r>
              <a:rPr sz="3200" spc="-10" dirty="0">
                <a:solidFill>
                  <a:srgbClr val="653200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653200"/>
                </a:solidFill>
                <a:latin typeface="Times New Roman"/>
                <a:cs typeface="Times New Roman"/>
              </a:rPr>
              <a:t>company.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200">
              <a:latin typeface="Times New Roman"/>
              <a:cs typeface="Times New Roman"/>
            </a:endParaRPr>
          </a:p>
          <a:p>
            <a:pPr marL="292735" marR="2737485" algn="ctr">
              <a:lnSpc>
                <a:spcPct val="100000"/>
              </a:lnSpc>
              <a:spcBef>
                <a:spcPts val="2145"/>
              </a:spcBef>
            </a:pPr>
            <a:r>
              <a:rPr sz="2800" i="1" spc="25" dirty="0">
                <a:solidFill>
                  <a:srgbClr val="00CC99"/>
                </a:solidFill>
                <a:latin typeface="Georgia"/>
                <a:cs typeface="Georgia"/>
              </a:rPr>
              <a:t>But </a:t>
            </a:r>
            <a:r>
              <a:rPr sz="2800" i="1" spc="5" dirty="0">
                <a:solidFill>
                  <a:srgbClr val="00CC99"/>
                </a:solidFill>
                <a:latin typeface="Georgia"/>
                <a:cs typeface="Georgia"/>
              </a:rPr>
              <a:t>the </a:t>
            </a:r>
            <a:r>
              <a:rPr sz="2800" i="1" spc="25" dirty="0">
                <a:solidFill>
                  <a:srgbClr val="00CC99"/>
                </a:solidFill>
                <a:latin typeface="Georgia"/>
                <a:cs typeface="Georgia"/>
              </a:rPr>
              <a:t>taste </a:t>
            </a:r>
            <a:r>
              <a:rPr sz="2800" i="1" spc="30" dirty="0">
                <a:solidFill>
                  <a:srgbClr val="00CC99"/>
                </a:solidFill>
                <a:latin typeface="Georgia"/>
                <a:cs typeface="Georgia"/>
              </a:rPr>
              <a:t>of </a:t>
            </a:r>
            <a:r>
              <a:rPr sz="2800" i="1" spc="-50" dirty="0">
                <a:solidFill>
                  <a:srgbClr val="00CC99"/>
                </a:solidFill>
                <a:latin typeface="Georgia"/>
                <a:cs typeface="Georgia"/>
              </a:rPr>
              <a:t>any </a:t>
            </a:r>
            <a:r>
              <a:rPr sz="2800" i="1" spc="10" dirty="0">
                <a:solidFill>
                  <a:srgbClr val="00CC99"/>
                </a:solidFill>
                <a:latin typeface="Georgia"/>
                <a:cs typeface="Georgia"/>
              </a:rPr>
              <a:t>food </a:t>
            </a:r>
            <a:r>
              <a:rPr sz="2800" i="1" spc="-5" dirty="0">
                <a:solidFill>
                  <a:srgbClr val="00CC99"/>
                </a:solidFill>
                <a:latin typeface="Georgia"/>
                <a:cs typeface="Georgia"/>
              </a:rPr>
              <a:t>item  </a:t>
            </a:r>
            <a:r>
              <a:rPr sz="2800" i="1" spc="65" dirty="0">
                <a:solidFill>
                  <a:srgbClr val="00CC99"/>
                </a:solidFill>
                <a:latin typeface="Georgia"/>
                <a:cs typeface="Georgia"/>
              </a:rPr>
              <a:t>is </a:t>
            </a:r>
            <a:r>
              <a:rPr sz="2800" i="1" dirty="0">
                <a:solidFill>
                  <a:srgbClr val="00CC99"/>
                </a:solidFill>
                <a:latin typeface="Georgia"/>
                <a:cs typeface="Georgia"/>
              </a:rPr>
              <a:t>in </a:t>
            </a:r>
            <a:r>
              <a:rPr sz="2800" i="1" spc="5" dirty="0">
                <a:solidFill>
                  <a:srgbClr val="00CC99"/>
                </a:solidFill>
                <a:latin typeface="Georgia"/>
                <a:cs typeface="Georgia"/>
              </a:rPr>
              <a:t>the</a:t>
            </a:r>
            <a:r>
              <a:rPr sz="2800" i="1" spc="-15" dirty="0">
                <a:solidFill>
                  <a:srgbClr val="00CC99"/>
                </a:solidFill>
                <a:latin typeface="Georgia"/>
                <a:cs typeface="Georgia"/>
              </a:rPr>
              <a:t> </a:t>
            </a:r>
            <a:r>
              <a:rPr sz="2800" i="1" spc="-85" dirty="0">
                <a:solidFill>
                  <a:srgbClr val="00CC99"/>
                </a:solidFill>
                <a:latin typeface="Georgia"/>
                <a:cs typeface="Georgia"/>
              </a:rPr>
              <a:t>eating;</a:t>
            </a:r>
            <a:endParaRPr sz="2800">
              <a:latin typeface="Georgia"/>
              <a:cs typeface="Georgia"/>
            </a:endParaRPr>
          </a:p>
          <a:p>
            <a:pPr marR="2355850" algn="ctr">
              <a:lnSpc>
                <a:spcPct val="100000"/>
              </a:lnSpc>
            </a:pPr>
            <a:r>
              <a:rPr sz="2800" i="1" spc="20" dirty="0">
                <a:solidFill>
                  <a:srgbClr val="00CC99"/>
                </a:solidFill>
                <a:latin typeface="Georgia"/>
                <a:cs typeface="Georgia"/>
              </a:rPr>
              <a:t>not </a:t>
            </a:r>
            <a:r>
              <a:rPr sz="2800" i="1" dirty="0">
                <a:solidFill>
                  <a:srgbClr val="00CC99"/>
                </a:solidFill>
                <a:latin typeface="Georgia"/>
                <a:cs typeface="Georgia"/>
              </a:rPr>
              <a:t>in </a:t>
            </a:r>
            <a:r>
              <a:rPr sz="2800" i="1" spc="5" dirty="0">
                <a:solidFill>
                  <a:srgbClr val="00CC99"/>
                </a:solidFill>
                <a:latin typeface="Georgia"/>
                <a:cs typeface="Georgia"/>
              </a:rPr>
              <a:t>the </a:t>
            </a:r>
            <a:r>
              <a:rPr sz="2800" i="1" spc="-20" dirty="0">
                <a:solidFill>
                  <a:srgbClr val="00CC99"/>
                </a:solidFill>
                <a:latin typeface="Georgia"/>
                <a:cs typeface="Georgia"/>
              </a:rPr>
              <a:t>Recipe</a:t>
            </a:r>
            <a:r>
              <a:rPr sz="2800" i="1" spc="45" dirty="0">
                <a:solidFill>
                  <a:srgbClr val="00CC99"/>
                </a:solidFill>
                <a:latin typeface="Georgia"/>
                <a:cs typeface="Georgia"/>
              </a:rPr>
              <a:t> </a:t>
            </a:r>
            <a:r>
              <a:rPr sz="2800" i="1" dirty="0">
                <a:solidFill>
                  <a:srgbClr val="7F0000"/>
                </a:solidFill>
                <a:latin typeface="Georgia"/>
                <a:cs typeface="Georgia"/>
              </a:rPr>
              <a:t>!</a:t>
            </a:r>
            <a:endParaRPr sz="2800">
              <a:latin typeface="Georgia"/>
              <a:cs typeface="Georg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260335" y="3950208"/>
            <a:ext cx="657225" cy="623570"/>
          </a:xfrm>
          <a:custGeom>
            <a:avLst/>
            <a:gdLst/>
            <a:ahLst/>
            <a:cxnLst/>
            <a:rect l="l" t="t" r="r" b="b"/>
            <a:pathLst>
              <a:path w="657225" h="623570">
                <a:moveTo>
                  <a:pt x="656844" y="124968"/>
                </a:moveTo>
                <a:lnTo>
                  <a:pt x="624840" y="28956"/>
                </a:lnTo>
                <a:lnTo>
                  <a:pt x="583692" y="4572"/>
                </a:lnTo>
                <a:lnTo>
                  <a:pt x="533400" y="0"/>
                </a:lnTo>
                <a:lnTo>
                  <a:pt x="472440" y="13716"/>
                </a:lnTo>
                <a:lnTo>
                  <a:pt x="394716" y="64008"/>
                </a:lnTo>
                <a:lnTo>
                  <a:pt x="310896" y="117348"/>
                </a:lnTo>
                <a:lnTo>
                  <a:pt x="242316" y="199644"/>
                </a:lnTo>
                <a:lnTo>
                  <a:pt x="185928" y="291084"/>
                </a:lnTo>
                <a:lnTo>
                  <a:pt x="33528" y="199644"/>
                </a:lnTo>
                <a:lnTo>
                  <a:pt x="0" y="228600"/>
                </a:lnTo>
                <a:lnTo>
                  <a:pt x="195072" y="362712"/>
                </a:lnTo>
                <a:lnTo>
                  <a:pt x="195072" y="556768"/>
                </a:lnTo>
                <a:lnTo>
                  <a:pt x="213360" y="597408"/>
                </a:lnTo>
                <a:lnTo>
                  <a:pt x="277368" y="623316"/>
                </a:lnTo>
                <a:lnTo>
                  <a:pt x="352044" y="623316"/>
                </a:lnTo>
                <a:lnTo>
                  <a:pt x="408432" y="589788"/>
                </a:lnTo>
                <a:lnTo>
                  <a:pt x="504444" y="498348"/>
                </a:lnTo>
                <a:lnTo>
                  <a:pt x="597408" y="373380"/>
                </a:lnTo>
                <a:lnTo>
                  <a:pt x="652272" y="266700"/>
                </a:lnTo>
                <a:lnTo>
                  <a:pt x="656844" y="124968"/>
                </a:lnTo>
                <a:close/>
              </a:path>
              <a:path w="657225" h="623570">
                <a:moveTo>
                  <a:pt x="195072" y="556768"/>
                </a:moveTo>
                <a:lnTo>
                  <a:pt x="195072" y="362712"/>
                </a:lnTo>
                <a:lnTo>
                  <a:pt x="172212" y="391668"/>
                </a:lnTo>
                <a:lnTo>
                  <a:pt x="167640" y="452628"/>
                </a:lnTo>
                <a:lnTo>
                  <a:pt x="185928" y="536448"/>
                </a:lnTo>
                <a:lnTo>
                  <a:pt x="195072" y="556768"/>
                </a:lnTo>
                <a:close/>
              </a:path>
            </a:pathLst>
          </a:custGeom>
          <a:solidFill>
            <a:srgbClr val="CCE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888223" y="3499104"/>
            <a:ext cx="207645" cy="299085"/>
          </a:xfrm>
          <a:custGeom>
            <a:avLst/>
            <a:gdLst/>
            <a:ahLst/>
            <a:cxnLst/>
            <a:rect l="l" t="t" r="r" b="b"/>
            <a:pathLst>
              <a:path w="207645" h="299085">
                <a:moveTo>
                  <a:pt x="207264" y="24384"/>
                </a:moveTo>
                <a:lnTo>
                  <a:pt x="182880" y="0"/>
                </a:lnTo>
                <a:lnTo>
                  <a:pt x="109728" y="62484"/>
                </a:lnTo>
                <a:lnTo>
                  <a:pt x="27432" y="178308"/>
                </a:lnTo>
                <a:lnTo>
                  <a:pt x="0" y="291084"/>
                </a:lnTo>
                <a:lnTo>
                  <a:pt x="32004" y="298704"/>
                </a:lnTo>
                <a:lnTo>
                  <a:pt x="53340" y="202692"/>
                </a:lnTo>
                <a:lnTo>
                  <a:pt x="96012" y="128016"/>
                </a:lnTo>
                <a:lnTo>
                  <a:pt x="128016" y="86868"/>
                </a:lnTo>
                <a:lnTo>
                  <a:pt x="207264" y="24384"/>
                </a:lnTo>
                <a:close/>
              </a:path>
            </a:pathLst>
          </a:custGeom>
          <a:solidFill>
            <a:srgbClr val="CCE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171688" y="3750564"/>
            <a:ext cx="340360" cy="189230"/>
          </a:xfrm>
          <a:custGeom>
            <a:avLst/>
            <a:gdLst/>
            <a:ahLst/>
            <a:cxnLst/>
            <a:rect l="l" t="t" r="r" b="b"/>
            <a:pathLst>
              <a:path w="340359" h="189229">
                <a:moveTo>
                  <a:pt x="339852" y="50292"/>
                </a:moveTo>
                <a:lnTo>
                  <a:pt x="326136" y="0"/>
                </a:lnTo>
                <a:lnTo>
                  <a:pt x="220980" y="30480"/>
                </a:lnTo>
                <a:lnTo>
                  <a:pt x="96012" y="88392"/>
                </a:lnTo>
                <a:lnTo>
                  <a:pt x="0" y="164592"/>
                </a:lnTo>
                <a:lnTo>
                  <a:pt x="9144" y="188976"/>
                </a:lnTo>
                <a:lnTo>
                  <a:pt x="188976" y="79248"/>
                </a:lnTo>
                <a:lnTo>
                  <a:pt x="339852" y="50292"/>
                </a:lnTo>
                <a:close/>
              </a:path>
            </a:pathLst>
          </a:custGeom>
          <a:solidFill>
            <a:srgbClr val="CCE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28076" y="4238244"/>
            <a:ext cx="387350" cy="125095"/>
          </a:xfrm>
          <a:custGeom>
            <a:avLst/>
            <a:gdLst/>
            <a:ahLst/>
            <a:cxnLst/>
            <a:rect l="l" t="t" r="r" b="b"/>
            <a:pathLst>
              <a:path w="387350" h="125095">
                <a:moveTo>
                  <a:pt x="387096" y="54864"/>
                </a:moveTo>
                <a:lnTo>
                  <a:pt x="303276" y="24384"/>
                </a:lnTo>
                <a:lnTo>
                  <a:pt x="173736" y="4572"/>
                </a:lnTo>
                <a:lnTo>
                  <a:pt x="21336" y="0"/>
                </a:lnTo>
                <a:lnTo>
                  <a:pt x="0" y="28956"/>
                </a:lnTo>
                <a:lnTo>
                  <a:pt x="118872" y="41148"/>
                </a:lnTo>
                <a:lnTo>
                  <a:pt x="248412" y="54864"/>
                </a:lnTo>
                <a:lnTo>
                  <a:pt x="355092" y="124968"/>
                </a:lnTo>
                <a:lnTo>
                  <a:pt x="387096" y="54864"/>
                </a:lnTo>
                <a:close/>
              </a:path>
            </a:pathLst>
          </a:custGeom>
          <a:solidFill>
            <a:srgbClr val="CCE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098792" y="4631436"/>
            <a:ext cx="506095" cy="980440"/>
          </a:xfrm>
          <a:custGeom>
            <a:avLst/>
            <a:gdLst/>
            <a:ahLst/>
            <a:cxnLst/>
            <a:rect l="l" t="t" r="r" b="b"/>
            <a:pathLst>
              <a:path w="506095" h="980439">
                <a:moveTo>
                  <a:pt x="413004" y="388620"/>
                </a:moveTo>
                <a:lnTo>
                  <a:pt x="413004" y="12192"/>
                </a:lnTo>
                <a:lnTo>
                  <a:pt x="330708" y="0"/>
                </a:lnTo>
                <a:lnTo>
                  <a:pt x="243840" y="0"/>
                </a:lnTo>
                <a:lnTo>
                  <a:pt x="146304" y="57912"/>
                </a:lnTo>
                <a:lnTo>
                  <a:pt x="82296" y="137160"/>
                </a:lnTo>
                <a:lnTo>
                  <a:pt x="42672" y="249936"/>
                </a:lnTo>
                <a:lnTo>
                  <a:pt x="9144" y="371856"/>
                </a:lnTo>
                <a:lnTo>
                  <a:pt x="0" y="502920"/>
                </a:lnTo>
                <a:lnTo>
                  <a:pt x="13716" y="652272"/>
                </a:lnTo>
                <a:lnTo>
                  <a:pt x="50292" y="841248"/>
                </a:lnTo>
                <a:lnTo>
                  <a:pt x="91440" y="903732"/>
                </a:lnTo>
                <a:lnTo>
                  <a:pt x="146304" y="966216"/>
                </a:lnTo>
                <a:lnTo>
                  <a:pt x="207264" y="979932"/>
                </a:lnTo>
                <a:lnTo>
                  <a:pt x="257556" y="966216"/>
                </a:lnTo>
                <a:lnTo>
                  <a:pt x="284988" y="951585"/>
                </a:lnTo>
                <a:lnTo>
                  <a:pt x="284988" y="637032"/>
                </a:lnTo>
                <a:lnTo>
                  <a:pt x="303276" y="553212"/>
                </a:lnTo>
                <a:lnTo>
                  <a:pt x="339852" y="452628"/>
                </a:lnTo>
                <a:lnTo>
                  <a:pt x="413004" y="388620"/>
                </a:lnTo>
                <a:close/>
              </a:path>
              <a:path w="506095" h="980439">
                <a:moveTo>
                  <a:pt x="330708" y="861060"/>
                </a:moveTo>
                <a:lnTo>
                  <a:pt x="326136" y="790956"/>
                </a:lnTo>
                <a:lnTo>
                  <a:pt x="284988" y="723900"/>
                </a:lnTo>
                <a:lnTo>
                  <a:pt x="284988" y="951585"/>
                </a:lnTo>
                <a:lnTo>
                  <a:pt x="303276" y="941832"/>
                </a:lnTo>
                <a:lnTo>
                  <a:pt x="330708" y="861060"/>
                </a:lnTo>
                <a:close/>
              </a:path>
              <a:path w="506095" h="980439">
                <a:moveTo>
                  <a:pt x="505968" y="158496"/>
                </a:moveTo>
                <a:lnTo>
                  <a:pt x="483108" y="70104"/>
                </a:lnTo>
                <a:lnTo>
                  <a:pt x="451104" y="12192"/>
                </a:lnTo>
                <a:lnTo>
                  <a:pt x="373380" y="0"/>
                </a:lnTo>
                <a:lnTo>
                  <a:pt x="413004" y="12192"/>
                </a:lnTo>
                <a:lnTo>
                  <a:pt x="413004" y="388620"/>
                </a:lnTo>
                <a:lnTo>
                  <a:pt x="463296" y="289560"/>
                </a:lnTo>
                <a:lnTo>
                  <a:pt x="505968" y="158496"/>
                </a:lnTo>
                <a:close/>
              </a:path>
            </a:pathLst>
          </a:custGeom>
          <a:solidFill>
            <a:srgbClr val="CCE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629400" y="4305300"/>
            <a:ext cx="661670" cy="408940"/>
          </a:xfrm>
          <a:custGeom>
            <a:avLst/>
            <a:gdLst/>
            <a:ahLst/>
            <a:cxnLst/>
            <a:rect l="l" t="t" r="r" b="b"/>
            <a:pathLst>
              <a:path w="661670" h="408939">
                <a:moveTo>
                  <a:pt x="181356" y="285804"/>
                </a:moveTo>
                <a:lnTo>
                  <a:pt x="181356" y="246888"/>
                </a:lnTo>
                <a:lnTo>
                  <a:pt x="56388" y="237744"/>
                </a:lnTo>
                <a:lnTo>
                  <a:pt x="0" y="246888"/>
                </a:lnTo>
                <a:lnTo>
                  <a:pt x="13716" y="275844"/>
                </a:lnTo>
                <a:lnTo>
                  <a:pt x="115824" y="283464"/>
                </a:lnTo>
                <a:lnTo>
                  <a:pt x="181356" y="285804"/>
                </a:lnTo>
                <a:close/>
              </a:path>
              <a:path w="661670" h="408939">
                <a:moveTo>
                  <a:pt x="201168" y="328459"/>
                </a:moveTo>
                <a:lnTo>
                  <a:pt x="201168" y="286512"/>
                </a:lnTo>
                <a:lnTo>
                  <a:pt x="102108" y="321564"/>
                </a:lnTo>
                <a:lnTo>
                  <a:pt x="27432" y="362712"/>
                </a:lnTo>
                <a:lnTo>
                  <a:pt x="18288" y="387096"/>
                </a:lnTo>
                <a:lnTo>
                  <a:pt x="42672" y="408432"/>
                </a:lnTo>
                <a:lnTo>
                  <a:pt x="88392" y="371856"/>
                </a:lnTo>
                <a:lnTo>
                  <a:pt x="158496" y="345948"/>
                </a:lnTo>
                <a:lnTo>
                  <a:pt x="201168" y="328459"/>
                </a:lnTo>
                <a:close/>
              </a:path>
              <a:path w="661670" h="408939">
                <a:moveTo>
                  <a:pt x="214884" y="322838"/>
                </a:moveTo>
                <a:lnTo>
                  <a:pt x="214884" y="211836"/>
                </a:lnTo>
                <a:lnTo>
                  <a:pt x="144780" y="150876"/>
                </a:lnTo>
                <a:lnTo>
                  <a:pt x="88392" y="74676"/>
                </a:lnTo>
                <a:lnTo>
                  <a:pt x="74676" y="100584"/>
                </a:lnTo>
                <a:lnTo>
                  <a:pt x="111252" y="161544"/>
                </a:lnTo>
                <a:lnTo>
                  <a:pt x="181356" y="246888"/>
                </a:lnTo>
                <a:lnTo>
                  <a:pt x="181356" y="285804"/>
                </a:lnTo>
                <a:lnTo>
                  <a:pt x="201168" y="286512"/>
                </a:lnTo>
                <a:lnTo>
                  <a:pt x="201168" y="328459"/>
                </a:lnTo>
                <a:lnTo>
                  <a:pt x="214884" y="322838"/>
                </a:lnTo>
                <a:close/>
              </a:path>
              <a:path w="661670" h="408939">
                <a:moveTo>
                  <a:pt x="661416" y="358140"/>
                </a:moveTo>
                <a:lnTo>
                  <a:pt x="521208" y="345948"/>
                </a:lnTo>
                <a:lnTo>
                  <a:pt x="409956" y="307848"/>
                </a:lnTo>
                <a:lnTo>
                  <a:pt x="321564" y="257556"/>
                </a:lnTo>
                <a:lnTo>
                  <a:pt x="265176" y="211836"/>
                </a:lnTo>
                <a:lnTo>
                  <a:pt x="237744" y="121920"/>
                </a:lnTo>
                <a:lnTo>
                  <a:pt x="237744" y="7620"/>
                </a:lnTo>
                <a:lnTo>
                  <a:pt x="210312" y="0"/>
                </a:lnTo>
                <a:lnTo>
                  <a:pt x="195072" y="100584"/>
                </a:lnTo>
                <a:lnTo>
                  <a:pt x="201168" y="158496"/>
                </a:lnTo>
                <a:lnTo>
                  <a:pt x="214884" y="211836"/>
                </a:lnTo>
                <a:lnTo>
                  <a:pt x="214884" y="322838"/>
                </a:lnTo>
                <a:lnTo>
                  <a:pt x="251460" y="307848"/>
                </a:lnTo>
                <a:lnTo>
                  <a:pt x="298704" y="312420"/>
                </a:lnTo>
                <a:lnTo>
                  <a:pt x="405384" y="350520"/>
                </a:lnTo>
                <a:lnTo>
                  <a:pt x="489204" y="387096"/>
                </a:lnTo>
                <a:lnTo>
                  <a:pt x="656844" y="408432"/>
                </a:lnTo>
                <a:lnTo>
                  <a:pt x="661416" y="358140"/>
                </a:lnTo>
                <a:close/>
              </a:path>
            </a:pathLst>
          </a:custGeom>
          <a:solidFill>
            <a:srgbClr val="CCE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554468" y="4716780"/>
            <a:ext cx="932815" cy="457200"/>
          </a:xfrm>
          <a:custGeom>
            <a:avLst/>
            <a:gdLst/>
            <a:ahLst/>
            <a:cxnLst/>
            <a:rect l="l" t="t" r="r" b="b"/>
            <a:pathLst>
              <a:path w="932815" h="457200">
                <a:moveTo>
                  <a:pt x="903732" y="167640"/>
                </a:moveTo>
                <a:lnTo>
                  <a:pt x="890016" y="137160"/>
                </a:lnTo>
                <a:lnTo>
                  <a:pt x="824484" y="178308"/>
                </a:lnTo>
                <a:lnTo>
                  <a:pt x="600456" y="237744"/>
                </a:lnTo>
                <a:lnTo>
                  <a:pt x="441960" y="213360"/>
                </a:lnTo>
                <a:lnTo>
                  <a:pt x="303276" y="178308"/>
                </a:lnTo>
                <a:lnTo>
                  <a:pt x="176784" y="99060"/>
                </a:lnTo>
                <a:lnTo>
                  <a:pt x="27432" y="0"/>
                </a:lnTo>
                <a:lnTo>
                  <a:pt x="0" y="41148"/>
                </a:lnTo>
                <a:lnTo>
                  <a:pt x="120396" y="141732"/>
                </a:lnTo>
                <a:lnTo>
                  <a:pt x="265176" y="237744"/>
                </a:lnTo>
                <a:lnTo>
                  <a:pt x="441960" y="280416"/>
                </a:lnTo>
                <a:lnTo>
                  <a:pt x="582168" y="292608"/>
                </a:lnTo>
                <a:lnTo>
                  <a:pt x="609600" y="330708"/>
                </a:lnTo>
                <a:lnTo>
                  <a:pt x="665988" y="414528"/>
                </a:lnTo>
                <a:lnTo>
                  <a:pt x="670560" y="416735"/>
                </a:lnTo>
                <a:lnTo>
                  <a:pt x="670560" y="301752"/>
                </a:lnTo>
                <a:lnTo>
                  <a:pt x="722376" y="332165"/>
                </a:lnTo>
                <a:lnTo>
                  <a:pt x="722376" y="280416"/>
                </a:lnTo>
                <a:lnTo>
                  <a:pt x="736092" y="281662"/>
                </a:lnTo>
                <a:lnTo>
                  <a:pt x="736092" y="242316"/>
                </a:lnTo>
                <a:lnTo>
                  <a:pt x="797052" y="225552"/>
                </a:lnTo>
                <a:lnTo>
                  <a:pt x="903732" y="167640"/>
                </a:lnTo>
                <a:close/>
              </a:path>
              <a:path w="932815" h="457200">
                <a:moveTo>
                  <a:pt x="778764" y="443484"/>
                </a:moveTo>
                <a:lnTo>
                  <a:pt x="699516" y="388620"/>
                </a:lnTo>
                <a:lnTo>
                  <a:pt x="670560" y="301752"/>
                </a:lnTo>
                <a:lnTo>
                  <a:pt x="670560" y="416735"/>
                </a:lnTo>
                <a:lnTo>
                  <a:pt x="754380" y="457200"/>
                </a:lnTo>
                <a:lnTo>
                  <a:pt x="778764" y="443484"/>
                </a:lnTo>
                <a:close/>
              </a:path>
              <a:path w="932815" h="457200">
                <a:moveTo>
                  <a:pt x="867156" y="355092"/>
                </a:moveTo>
                <a:lnTo>
                  <a:pt x="810768" y="338328"/>
                </a:lnTo>
                <a:lnTo>
                  <a:pt x="722376" y="280416"/>
                </a:lnTo>
                <a:lnTo>
                  <a:pt x="722376" y="332165"/>
                </a:lnTo>
                <a:lnTo>
                  <a:pt x="740664" y="342900"/>
                </a:lnTo>
                <a:lnTo>
                  <a:pt x="824484" y="393192"/>
                </a:lnTo>
                <a:lnTo>
                  <a:pt x="867156" y="355092"/>
                </a:lnTo>
                <a:close/>
              </a:path>
              <a:path w="932815" h="457200">
                <a:moveTo>
                  <a:pt x="932688" y="280416"/>
                </a:moveTo>
                <a:lnTo>
                  <a:pt x="932688" y="251460"/>
                </a:lnTo>
                <a:lnTo>
                  <a:pt x="862584" y="251460"/>
                </a:lnTo>
                <a:lnTo>
                  <a:pt x="736092" y="242316"/>
                </a:lnTo>
                <a:lnTo>
                  <a:pt x="736092" y="281662"/>
                </a:lnTo>
                <a:lnTo>
                  <a:pt x="806196" y="288036"/>
                </a:lnTo>
                <a:lnTo>
                  <a:pt x="932688" y="280416"/>
                </a:lnTo>
                <a:close/>
              </a:path>
            </a:pathLst>
          </a:custGeom>
          <a:solidFill>
            <a:srgbClr val="CCE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775704" y="5487924"/>
            <a:ext cx="498475" cy="721360"/>
          </a:xfrm>
          <a:custGeom>
            <a:avLst/>
            <a:gdLst/>
            <a:ahLst/>
            <a:cxnLst/>
            <a:rect l="l" t="t" r="r" b="b"/>
            <a:pathLst>
              <a:path w="498475" h="721360">
                <a:moveTo>
                  <a:pt x="400812" y="689585"/>
                </a:moveTo>
                <a:lnTo>
                  <a:pt x="400812" y="618744"/>
                </a:lnTo>
                <a:lnTo>
                  <a:pt x="315468" y="601980"/>
                </a:lnTo>
                <a:lnTo>
                  <a:pt x="190500" y="594360"/>
                </a:lnTo>
                <a:lnTo>
                  <a:pt x="68580" y="618744"/>
                </a:lnTo>
                <a:lnTo>
                  <a:pt x="0" y="656844"/>
                </a:lnTo>
                <a:lnTo>
                  <a:pt x="27432" y="702564"/>
                </a:lnTo>
                <a:lnTo>
                  <a:pt x="92964" y="720852"/>
                </a:lnTo>
                <a:lnTo>
                  <a:pt x="138684" y="678180"/>
                </a:lnTo>
                <a:lnTo>
                  <a:pt x="204216" y="652272"/>
                </a:lnTo>
                <a:lnTo>
                  <a:pt x="278892" y="652272"/>
                </a:lnTo>
                <a:lnTo>
                  <a:pt x="371856" y="669036"/>
                </a:lnTo>
                <a:lnTo>
                  <a:pt x="400812" y="689585"/>
                </a:lnTo>
                <a:close/>
              </a:path>
              <a:path w="498475" h="721360">
                <a:moveTo>
                  <a:pt x="489204" y="50292"/>
                </a:moveTo>
                <a:lnTo>
                  <a:pt x="441960" y="0"/>
                </a:lnTo>
                <a:lnTo>
                  <a:pt x="414528" y="12192"/>
                </a:lnTo>
                <a:lnTo>
                  <a:pt x="321564" y="112776"/>
                </a:lnTo>
                <a:lnTo>
                  <a:pt x="251460" y="193548"/>
                </a:lnTo>
                <a:lnTo>
                  <a:pt x="231648" y="263652"/>
                </a:lnTo>
                <a:lnTo>
                  <a:pt x="237744" y="330708"/>
                </a:lnTo>
                <a:lnTo>
                  <a:pt x="274320" y="405384"/>
                </a:lnTo>
                <a:lnTo>
                  <a:pt x="292608" y="431901"/>
                </a:lnTo>
                <a:lnTo>
                  <a:pt x="292608" y="251460"/>
                </a:lnTo>
                <a:lnTo>
                  <a:pt x="321564" y="201168"/>
                </a:lnTo>
                <a:lnTo>
                  <a:pt x="390144" y="138684"/>
                </a:lnTo>
                <a:lnTo>
                  <a:pt x="446532" y="91440"/>
                </a:lnTo>
                <a:lnTo>
                  <a:pt x="489204" y="50292"/>
                </a:lnTo>
                <a:close/>
              </a:path>
              <a:path w="498475" h="721360">
                <a:moveTo>
                  <a:pt x="498348" y="669036"/>
                </a:moveTo>
                <a:lnTo>
                  <a:pt x="498348" y="632460"/>
                </a:lnTo>
                <a:lnTo>
                  <a:pt x="455676" y="589788"/>
                </a:lnTo>
                <a:lnTo>
                  <a:pt x="400812" y="507492"/>
                </a:lnTo>
                <a:lnTo>
                  <a:pt x="344424" y="426720"/>
                </a:lnTo>
                <a:lnTo>
                  <a:pt x="292608" y="338328"/>
                </a:lnTo>
                <a:lnTo>
                  <a:pt x="292608" y="431901"/>
                </a:lnTo>
                <a:lnTo>
                  <a:pt x="335280" y="493776"/>
                </a:lnTo>
                <a:lnTo>
                  <a:pt x="385572" y="565404"/>
                </a:lnTo>
                <a:lnTo>
                  <a:pt x="400812" y="618744"/>
                </a:lnTo>
                <a:lnTo>
                  <a:pt x="400812" y="689585"/>
                </a:lnTo>
                <a:lnTo>
                  <a:pt x="419100" y="702564"/>
                </a:lnTo>
                <a:lnTo>
                  <a:pt x="473964" y="702564"/>
                </a:lnTo>
                <a:lnTo>
                  <a:pt x="498348" y="669036"/>
                </a:lnTo>
                <a:close/>
              </a:path>
            </a:pathLst>
          </a:custGeom>
          <a:solidFill>
            <a:srgbClr val="CCE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275576" y="5512308"/>
            <a:ext cx="538480" cy="920750"/>
          </a:xfrm>
          <a:custGeom>
            <a:avLst/>
            <a:gdLst/>
            <a:ahLst/>
            <a:cxnLst/>
            <a:rect l="l" t="t" r="r" b="b"/>
            <a:pathLst>
              <a:path w="538479" h="920750">
                <a:moveTo>
                  <a:pt x="126492" y="30480"/>
                </a:moveTo>
                <a:lnTo>
                  <a:pt x="108204" y="0"/>
                </a:lnTo>
                <a:lnTo>
                  <a:pt x="42672" y="4572"/>
                </a:lnTo>
                <a:lnTo>
                  <a:pt x="0" y="39624"/>
                </a:lnTo>
                <a:lnTo>
                  <a:pt x="0" y="131064"/>
                </a:lnTo>
                <a:lnTo>
                  <a:pt x="24384" y="239268"/>
                </a:lnTo>
                <a:lnTo>
                  <a:pt x="65532" y="353568"/>
                </a:lnTo>
                <a:lnTo>
                  <a:pt x="108204" y="452628"/>
                </a:lnTo>
                <a:lnTo>
                  <a:pt x="112776" y="458841"/>
                </a:lnTo>
                <a:lnTo>
                  <a:pt x="112776" y="181356"/>
                </a:lnTo>
                <a:lnTo>
                  <a:pt x="126492" y="30480"/>
                </a:lnTo>
                <a:close/>
              </a:path>
              <a:path w="538479" h="920750">
                <a:moveTo>
                  <a:pt x="537972" y="733044"/>
                </a:moveTo>
                <a:lnTo>
                  <a:pt x="537972" y="704088"/>
                </a:lnTo>
                <a:lnTo>
                  <a:pt x="510540" y="667512"/>
                </a:lnTo>
                <a:lnTo>
                  <a:pt x="431292" y="658368"/>
                </a:lnTo>
                <a:lnTo>
                  <a:pt x="362712" y="620268"/>
                </a:lnTo>
                <a:lnTo>
                  <a:pt x="274320" y="557784"/>
                </a:lnTo>
                <a:lnTo>
                  <a:pt x="190500" y="469392"/>
                </a:lnTo>
                <a:lnTo>
                  <a:pt x="135636" y="382524"/>
                </a:lnTo>
                <a:lnTo>
                  <a:pt x="112776" y="281940"/>
                </a:lnTo>
                <a:lnTo>
                  <a:pt x="112776" y="458841"/>
                </a:lnTo>
                <a:lnTo>
                  <a:pt x="167640" y="533400"/>
                </a:lnTo>
                <a:lnTo>
                  <a:pt x="236220" y="608076"/>
                </a:lnTo>
                <a:lnTo>
                  <a:pt x="335280" y="678180"/>
                </a:lnTo>
                <a:lnTo>
                  <a:pt x="469392" y="720852"/>
                </a:lnTo>
                <a:lnTo>
                  <a:pt x="469392" y="765871"/>
                </a:lnTo>
                <a:lnTo>
                  <a:pt x="487680" y="758952"/>
                </a:lnTo>
                <a:lnTo>
                  <a:pt x="537972" y="733044"/>
                </a:lnTo>
                <a:close/>
              </a:path>
              <a:path w="538479" h="920750">
                <a:moveTo>
                  <a:pt x="469392" y="765871"/>
                </a:moveTo>
                <a:lnTo>
                  <a:pt x="469392" y="720852"/>
                </a:lnTo>
                <a:lnTo>
                  <a:pt x="390144" y="742188"/>
                </a:lnTo>
                <a:lnTo>
                  <a:pt x="330708" y="758952"/>
                </a:lnTo>
                <a:lnTo>
                  <a:pt x="246888" y="792480"/>
                </a:lnTo>
                <a:lnTo>
                  <a:pt x="195072" y="830580"/>
                </a:lnTo>
                <a:lnTo>
                  <a:pt x="138684" y="880872"/>
                </a:lnTo>
                <a:lnTo>
                  <a:pt x="195072" y="917448"/>
                </a:lnTo>
                <a:lnTo>
                  <a:pt x="251460" y="920496"/>
                </a:lnTo>
                <a:lnTo>
                  <a:pt x="260604" y="880872"/>
                </a:lnTo>
                <a:lnTo>
                  <a:pt x="288036" y="841248"/>
                </a:lnTo>
                <a:lnTo>
                  <a:pt x="376428" y="792480"/>
                </a:lnTo>
                <a:lnTo>
                  <a:pt x="431292" y="780288"/>
                </a:lnTo>
                <a:lnTo>
                  <a:pt x="469392" y="765871"/>
                </a:lnTo>
                <a:close/>
              </a:path>
            </a:pathLst>
          </a:custGeom>
          <a:solidFill>
            <a:srgbClr val="CCE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933698" y="747775"/>
            <a:ext cx="803910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60" dirty="0">
                <a:solidFill>
                  <a:srgbClr val="0000CC"/>
                </a:solidFill>
              </a:rPr>
              <a:t>Software </a:t>
            </a:r>
            <a:r>
              <a:rPr spc="-100" dirty="0">
                <a:solidFill>
                  <a:srgbClr val="0000CC"/>
                </a:solidFill>
              </a:rPr>
              <a:t>Myths </a:t>
            </a:r>
            <a:r>
              <a:rPr spc="-245" dirty="0">
                <a:solidFill>
                  <a:srgbClr val="0000CC"/>
                </a:solidFill>
              </a:rPr>
              <a:t>(Management</a:t>
            </a:r>
            <a:r>
              <a:rPr spc="-120" dirty="0">
                <a:solidFill>
                  <a:srgbClr val="0000CC"/>
                </a:solidFill>
              </a:rPr>
              <a:t> </a:t>
            </a:r>
            <a:r>
              <a:rPr spc="-240" dirty="0">
                <a:solidFill>
                  <a:srgbClr val="0000CC"/>
                </a:solidFill>
              </a:rPr>
              <a:t>Perspectives</a:t>
            </a:r>
            <a:r>
              <a:rPr sz="4400" b="1" i="0" spc="-240" dirty="0">
                <a:solidFill>
                  <a:srgbClr val="0000CC"/>
                </a:solidFill>
                <a:latin typeface="Times New Roman"/>
                <a:cs typeface="Times New Roman"/>
              </a:rPr>
              <a:t>)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61993" y="1670304"/>
            <a:ext cx="8610600" cy="0"/>
          </a:xfrm>
          <a:custGeom>
            <a:avLst/>
            <a:gdLst/>
            <a:ahLst/>
            <a:cxnLst/>
            <a:rect l="l" t="t" r="r" b="b"/>
            <a:pathLst>
              <a:path w="8610600">
                <a:moveTo>
                  <a:pt x="0" y="0"/>
                </a:moveTo>
                <a:lnTo>
                  <a:pt x="8610605" y="0"/>
                </a:lnTo>
              </a:path>
            </a:pathLst>
          </a:custGeom>
          <a:ln w="571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9"/>
              </a:lnSpc>
            </a:pPr>
            <a:r>
              <a:rPr spc="-5" dirty="0"/>
              <a:t>Software Engineering </a:t>
            </a:r>
            <a:r>
              <a:rPr spc="-10" dirty="0"/>
              <a:t>(3</a:t>
            </a:r>
            <a:r>
              <a:rPr sz="750" spc="-15" baseline="22222" dirty="0"/>
              <a:t>rd </a:t>
            </a:r>
            <a:r>
              <a:rPr sz="800" spc="-5" dirty="0"/>
              <a:t>ed.), </a:t>
            </a:r>
            <a:r>
              <a:rPr sz="800" dirty="0"/>
              <a:t>By K.K </a:t>
            </a:r>
            <a:r>
              <a:rPr sz="800" spc="-5" dirty="0"/>
              <a:t>Aggarwal </a:t>
            </a:r>
            <a:r>
              <a:rPr sz="800" dirty="0"/>
              <a:t>&amp; </a:t>
            </a:r>
            <a:r>
              <a:rPr sz="800" spc="-5" dirty="0"/>
              <a:t>Yogesh </a:t>
            </a:r>
            <a:r>
              <a:rPr sz="800" dirty="0"/>
              <a:t>Singh, </a:t>
            </a:r>
            <a:r>
              <a:rPr sz="800" spc="-5" dirty="0"/>
              <a:t>Copyright </a:t>
            </a:r>
            <a:r>
              <a:rPr sz="800" dirty="0"/>
              <a:t>© </a:t>
            </a:r>
            <a:r>
              <a:rPr sz="800" spc="-5" dirty="0"/>
              <a:t>New </a:t>
            </a:r>
            <a:r>
              <a:rPr sz="800" spc="-10" dirty="0"/>
              <a:t>Age </a:t>
            </a:r>
            <a:r>
              <a:rPr sz="800" spc="-5" dirty="0"/>
              <a:t>International Publishers,</a:t>
            </a:r>
            <a:r>
              <a:rPr sz="800" spc="75" dirty="0"/>
              <a:t> </a:t>
            </a:r>
            <a:r>
              <a:rPr sz="800" spc="-5" dirty="0"/>
              <a:t>2007</a:t>
            </a:r>
            <a:endParaRPr sz="800"/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45"/>
              </a:lnSpc>
            </a:pPr>
            <a:fld id="{81D60167-4931-47E6-BA6A-407CBD079E47}" type="slidenum">
              <a:rPr dirty="0"/>
              <a:pPr marL="25400">
                <a:lnSpc>
                  <a:spcPts val="1445"/>
                </a:lnSpc>
              </a:pPr>
              <a:t>36</a:t>
            </a:fld>
            <a:endParaRPr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86249" y="4090416"/>
            <a:ext cx="5565775" cy="2428240"/>
          </a:xfrm>
          <a:custGeom>
            <a:avLst/>
            <a:gdLst/>
            <a:ahLst/>
            <a:cxnLst/>
            <a:rect l="l" t="t" r="r" b="b"/>
            <a:pathLst>
              <a:path w="5565775" h="2428240">
                <a:moveTo>
                  <a:pt x="5102358" y="0"/>
                </a:moveTo>
                <a:lnTo>
                  <a:pt x="4174242" y="405384"/>
                </a:lnTo>
                <a:lnTo>
                  <a:pt x="926598" y="405384"/>
                </a:lnTo>
                <a:lnTo>
                  <a:pt x="860386" y="406400"/>
                </a:lnTo>
                <a:lnTo>
                  <a:pt x="795437" y="409405"/>
                </a:lnTo>
                <a:lnTo>
                  <a:pt x="731906" y="414329"/>
                </a:lnTo>
                <a:lnTo>
                  <a:pt x="669951" y="421102"/>
                </a:lnTo>
                <a:lnTo>
                  <a:pt x="609727" y="429655"/>
                </a:lnTo>
                <a:lnTo>
                  <a:pt x="551391" y="439920"/>
                </a:lnTo>
                <a:lnTo>
                  <a:pt x="495099" y="451827"/>
                </a:lnTo>
                <a:lnTo>
                  <a:pt x="441008" y="465306"/>
                </a:lnTo>
                <a:lnTo>
                  <a:pt x="389274" y="480290"/>
                </a:lnTo>
                <a:lnTo>
                  <a:pt x="340052" y="496708"/>
                </a:lnTo>
                <a:lnTo>
                  <a:pt x="293501" y="514492"/>
                </a:lnTo>
                <a:lnTo>
                  <a:pt x="249775" y="533572"/>
                </a:lnTo>
                <a:lnTo>
                  <a:pt x="209031" y="553880"/>
                </a:lnTo>
                <a:lnTo>
                  <a:pt x="171425" y="575346"/>
                </a:lnTo>
                <a:lnTo>
                  <a:pt x="137114" y="597900"/>
                </a:lnTo>
                <a:lnTo>
                  <a:pt x="106255" y="621475"/>
                </a:lnTo>
                <a:lnTo>
                  <a:pt x="55514" y="671407"/>
                </a:lnTo>
                <a:lnTo>
                  <a:pt x="20454" y="724588"/>
                </a:lnTo>
                <a:lnTo>
                  <a:pt x="2324" y="780466"/>
                </a:lnTo>
                <a:lnTo>
                  <a:pt x="0" y="809244"/>
                </a:lnTo>
                <a:lnTo>
                  <a:pt x="0" y="2023872"/>
                </a:lnTo>
                <a:lnTo>
                  <a:pt x="9194" y="2080890"/>
                </a:lnTo>
                <a:lnTo>
                  <a:pt x="35946" y="2135489"/>
                </a:lnTo>
                <a:lnTo>
                  <a:pt x="79003" y="2187115"/>
                </a:lnTo>
                <a:lnTo>
                  <a:pt x="137114" y="2235215"/>
                </a:lnTo>
                <a:lnTo>
                  <a:pt x="171425" y="2257770"/>
                </a:lnTo>
                <a:lnTo>
                  <a:pt x="209031" y="2279235"/>
                </a:lnTo>
                <a:lnTo>
                  <a:pt x="249775" y="2299543"/>
                </a:lnTo>
                <a:lnTo>
                  <a:pt x="293501" y="2318623"/>
                </a:lnTo>
                <a:lnTo>
                  <a:pt x="340052" y="2336407"/>
                </a:lnTo>
                <a:lnTo>
                  <a:pt x="389274" y="2352825"/>
                </a:lnTo>
                <a:lnTo>
                  <a:pt x="441008" y="2367809"/>
                </a:lnTo>
                <a:lnTo>
                  <a:pt x="495099" y="2381288"/>
                </a:lnTo>
                <a:lnTo>
                  <a:pt x="551391" y="2393195"/>
                </a:lnTo>
                <a:lnTo>
                  <a:pt x="609727" y="2403460"/>
                </a:lnTo>
                <a:lnTo>
                  <a:pt x="669951" y="2412013"/>
                </a:lnTo>
                <a:lnTo>
                  <a:pt x="731906" y="2418786"/>
                </a:lnTo>
                <a:lnTo>
                  <a:pt x="795437" y="2423710"/>
                </a:lnTo>
                <a:lnTo>
                  <a:pt x="860386" y="2426715"/>
                </a:lnTo>
                <a:lnTo>
                  <a:pt x="926598" y="2427732"/>
                </a:lnTo>
                <a:lnTo>
                  <a:pt x="4637538" y="2427732"/>
                </a:lnTo>
                <a:lnTo>
                  <a:pt x="4637538" y="405384"/>
                </a:lnTo>
                <a:lnTo>
                  <a:pt x="5102358" y="0"/>
                </a:lnTo>
                <a:close/>
              </a:path>
              <a:path w="5565775" h="2428240">
                <a:moveTo>
                  <a:pt x="5565654" y="2023872"/>
                </a:moveTo>
                <a:lnTo>
                  <a:pt x="5565654" y="809244"/>
                </a:lnTo>
                <a:lnTo>
                  <a:pt x="5563321" y="780466"/>
                </a:lnTo>
                <a:lnTo>
                  <a:pt x="5545129" y="724588"/>
                </a:lnTo>
                <a:lnTo>
                  <a:pt x="5509955" y="671407"/>
                </a:lnTo>
                <a:lnTo>
                  <a:pt x="5459062" y="621475"/>
                </a:lnTo>
                <a:lnTo>
                  <a:pt x="5428116" y="597900"/>
                </a:lnTo>
                <a:lnTo>
                  <a:pt x="5393713" y="575346"/>
                </a:lnTo>
                <a:lnTo>
                  <a:pt x="5356011" y="553880"/>
                </a:lnTo>
                <a:lnTo>
                  <a:pt x="5315169" y="533572"/>
                </a:lnTo>
                <a:lnTo>
                  <a:pt x="5271344" y="514492"/>
                </a:lnTo>
                <a:lnTo>
                  <a:pt x="5224694" y="496708"/>
                </a:lnTo>
                <a:lnTo>
                  <a:pt x="5175377" y="480290"/>
                </a:lnTo>
                <a:lnTo>
                  <a:pt x="5123550" y="465306"/>
                </a:lnTo>
                <a:lnTo>
                  <a:pt x="5069372" y="451827"/>
                </a:lnTo>
                <a:lnTo>
                  <a:pt x="5013000" y="439920"/>
                </a:lnTo>
                <a:lnTo>
                  <a:pt x="4954592" y="429655"/>
                </a:lnTo>
                <a:lnTo>
                  <a:pt x="4894306" y="421102"/>
                </a:lnTo>
                <a:lnTo>
                  <a:pt x="4832300" y="414329"/>
                </a:lnTo>
                <a:lnTo>
                  <a:pt x="4768731" y="409405"/>
                </a:lnTo>
                <a:lnTo>
                  <a:pt x="4703758" y="406400"/>
                </a:lnTo>
                <a:lnTo>
                  <a:pt x="4637538" y="405384"/>
                </a:lnTo>
                <a:lnTo>
                  <a:pt x="4637538" y="2427732"/>
                </a:lnTo>
                <a:lnTo>
                  <a:pt x="4703758" y="2426715"/>
                </a:lnTo>
                <a:lnTo>
                  <a:pt x="4768731" y="2423710"/>
                </a:lnTo>
                <a:lnTo>
                  <a:pt x="4832300" y="2418786"/>
                </a:lnTo>
                <a:lnTo>
                  <a:pt x="4894306" y="2412013"/>
                </a:lnTo>
                <a:lnTo>
                  <a:pt x="4954592" y="2403460"/>
                </a:lnTo>
                <a:lnTo>
                  <a:pt x="5013000" y="2393195"/>
                </a:lnTo>
                <a:lnTo>
                  <a:pt x="5069372" y="2381288"/>
                </a:lnTo>
                <a:lnTo>
                  <a:pt x="5123550" y="2367809"/>
                </a:lnTo>
                <a:lnTo>
                  <a:pt x="5175377" y="2352825"/>
                </a:lnTo>
                <a:lnTo>
                  <a:pt x="5224694" y="2336407"/>
                </a:lnTo>
                <a:lnTo>
                  <a:pt x="5271344" y="2318623"/>
                </a:lnTo>
                <a:lnTo>
                  <a:pt x="5315169" y="2299543"/>
                </a:lnTo>
                <a:lnTo>
                  <a:pt x="5356011" y="2279235"/>
                </a:lnTo>
                <a:lnTo>
                  <a:pt x="5393713" y="2257770"/>
                </a:lnTo>
                <a:lnTo>
                  <a:pt x="5428116" y="2235215"/>
                </a:lnTo>
                <a:lnTo>
                  <a:pt x="5459062" y="2211640"/>
                </a:lnTo>
                <a:lnTo>
                  <a:pt x="5509955" y="2161709"/>
                </a:lnTo>
                <a:lnTo>
                  <a:pt x="5545129" y="2108527"/>
                </a:lnTo>
                <a:lnTo>
                  <a:pt x="5563321" y="2052649"/>
                </a:lnTo>
                <a:lnTo>
                  <a:pt x="5565654" y="20238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86249" y="4090415"/>
            <a:ext cx="5565775" cy="2428240"/>
          </a:xfrm>
          <a:custGeom>
            <a:avLst/>
            <a:gdLst/>
            <a:ahLst/>
            <a:cxnLst/>
            <a:rect l="l" t="t" r="r" b="b"/>
            <a:pathLst>
              <a:path w="5565775" h="2428240">
                <a:moveTo>
                  <a:pt x="926598" y="405383"/>
                </a:moveTo>
                <a:lnTo>
                  <a:pt x="860386" y="406400"/>
                </a:lnTo>
                <a:lnTo>
                  <a:pt x="795436" y="409405"/>
                </a:lnTo>
                <a:lnTo>
                  <a:pt x="731906" y="414329"/>
                </a:lnTo>
                <a:lnTo>
                  <a:pt x="669951" y="421102"/>
                </a:lnTo>
                <a:lnTo>
                  <a:pt x="609727" y="429655"/>
                </a:lnTo>
                <a:lnTo>
                  <a:pt x="551391" y="439920"/>
                </a:lnTo>
                <a:lnTo>
                  <a:pt x="495099" y="451827"/>
                </a:lnTo>
                <a:lnTo>
                  <a:pt x="441008" y="465306"/>
                </a:lnTo>
                <a:lnTo>
                  <a:pt x="389274" y="480290"/>
                </a:lnTo>
                <a:lnTo>
                  <a:pt x="340052" y="496708"/>
                </a:lnTo>
                <a:lnTo>
                  <a:pt x="293501" y="514492"/>
                </a:lnTo>
                <a:lnTo>
                  <a:pt x="249775" y="533572"/>
                </a:lnTo>
                <a:lnTo>
                  <a:pt x="209031" y="553880"/>
                </a:lnTo>
                <a:lnTo>
                  <a:pt x="171425" y="575345"/>
                </a:lnTo>
                <a:lnTo>
                  <a:pt x="137114" y="597900"/>
                </a:lnTo>
                <a:lnTo>
                  <a:pt x="106255" y="621475"/>
                </a:lnTo>
                <a:lnTo>
                  <a:pt x="55514" y="671406"/>
                </a:lnTo>
                <a:lnTo>
                  <a:pt x="20454" y="724588"/>
                </a:lnTo>
                <a:lnTo>
                  <a:pt x="2324" y="780466"/>
                </a:lnTo>
                <a:lnTo>
                  <a:pt x="0" y="809243"/>
                </a:lnTo>
                <a:lnTo>
                  <a:pt x="0" y="2023871"/>
                </a:lnTo>
                <a:lnTo>
                  <a:pt x="9194" y="2080890"/>
                </a:lnTo>
                <a:lnTo>
                  <a:pt x="35946" y="2135489"/>
                </a:lnTo>
                <a:lnTo>
                  <a:pt x="79003" y="2187115"/>
                </a:lnTo>
                <a:lnTo>
                  <a:pt x="137114" y="2235215"/>
                </a:lnTo>
                <a:lnTo>
                  <a:pt x="171425" y="2257769"/>
                </a:lnTo>
                <a:lnTo>
                  <a:pt x="209031" y="2279235"/>
                </a:lnTo>
                <a:lnTo>
                  <a:pt x="249775" y="2299543"/>
                </a:lnTo>
                <a:lnTo>
                  <a:pt x="293501" y="2318623"/>
                </a:lnTo>
                <a:lnTo>
                  <a:pt x="340052" y="2336407"/>
                </a:lnTo>
                <a:lnTo>
                  <a:pt x="389274" y="2352825"/>
                </a:lnTo>
                <a:lnTo>
                  <a:pt x="441008" y="2367809"/>
                </a:lnTo>
                <a:lnTo>
                  <a:pt x="495099" y="2381288"/>
                </a:lnTo>
                <a:lnTo>
                  <a:pt x="551391" y="2393195"/>
                </a:lnTo>
                <a:lnTo>
                  <a:pt x="609727" y="2403460"/>
                </a:lnTo>
                <a:lnTo>
                  <a:pt x="669951" y="2412013"/>
                </a:lnTo>
                <a:lnTo>
                  <a:pt x="731906" y="2418786"/>
                </a:lnTo>
                <a:lnTo>
                  <a:pt x="795436" y="2423710"/>
                </a:lnTo>
                <a:lnTo>
                  <a:pt x="860386" y="2426714"/>
                </a:lnTo>
                <a:lnTo>
                  <a:pt x="926598" y="2427731"/>
                </a:lnTo>
                <a:lnTo>
                  <a:pt x="4637537" y="2427731"/>
                </a:lnTo>
                <a:lnTo>
                  <a:pt x="4703758" y="2426714"/>
                </a:lnTo>
                <a:lnTo>
                  <a:pt x="4768731" y="2423710"/>
                </a:lnTo>
                <a:lnTo>
                  <a:pt x="4832300" y="2418786"/>
                </a:lnTo>
                <a:lnTo>
                  <a:pt x="4894306" y="2412013"/>
                </a:lnTo>
                <a:lnTo>
                  <a:pt x="4954592" y="2403460"/>
                </a:lnTo>
                <a:lnTo>
                  <a:pt x="5013000" y="2393195"/>
                </a:lnTo>
                <a:lnTo>
                  <a:pt x="5069372" y="2381288"/>
                </a:lnTo>
                <a:lnTo>
                  <a:pt x="5123550" y="2367809"/>
                </a:lnTo>
                <a:lnTo>
                  <a:pt x="5175377" y="2352825"/>
                </a:lnTo>
                <a:lnTo>
                  <a:pt x="5224694" y="2336407"/>
                </a:lnTo>
                <a:lnTo>
                  <a:pt x="5271344" y="2318623"/>
                </a:lnTo>
                <a:lnTo>
                  <a:pt x="5315169" y="2299543"/>
                </a:lnTo>
                <a:lnTo>
                  <a:pt x="5356011" y="2279235"/>
                </a:lnTo>
                <a:lnTo>
                  <a:pt x="5393713" y="2257769"/>
                </a:lnTo>
                <a:lnTo>
                  <a:pt x="5428115" y="2235215"/>
                </a:lnTo>
                <a:lnTo>
                  <a:pt x="5459062" y="2211640"/>
                </a:lnTo>
                <a:lnTo>
                  <a:pt x="5509955" y="2161708"/>
                </a:lnTo>
                <a:lnTo>
                  <a:pt x="5545129" y="2108527"/>
                </a:lnTo>
                <a:lnTo>
                  <a:pt x="5563320" y="2052649"/>
                </a:lnTo>
                <a:lnTo>
                  <a:pt x="5565653" y="2023871"/>
                </a:lnTo>
                <a:lnTo>
                  <a:pt x="5565653" y="809243"/>
                </a:lnTo>
                <a:lnTo>
                  <a:pt x="5556426" y="752225"/>
                </a:lnTo>
                <a:lnTo>
                  <a:pt x="5529586" y="697626"/>
                </a:lnTo>
                <a:lnTo>
                  <a:pt x="5486394" y="646000"/>
                </a:lnTo>
                <a:lnTo>
                  <a:pt x="5428115" y="597900"/>
                </a:lnTo>
                <a:lnTo>
                  <a:pt x="5393713" y="575345"/>
                </a:lnTo>
                <a:lnTo>
                  <a:pt x="5356011" y="553880"/>
                </a:lnTo>
                <a:lnTo>
                  <a:pt x="5315169" y="533572"/>
                </a:lnTo>
                <a:lnTo>
                  <a:pt x="5271344" y="514492"/>
                </a:lnTo>
                <a:lnTo>
                  <a:pt x="5224694" y="496708"/>
                </a:lnTo>
                <a:lnTo>
                  <a:pt x="5175377" y="480290"/>
                </a:lnTo>
                <a:lnTo>
                  <a:pt x="5123550" y="465306"/>
                </a:lnTo>
                <a:lnTo>
                  <a:pt x="5069372" y="451827"/>
                </a:lnTo>
                <a:lnTo>
                  <a:pt x="5013000" y="439920"/>
                </a:lnTo>
                <a:lnTo>
                  <a:pt x="4954592" y="429655"/>
                </a:lnTo>
                <a:lnTo>
                  <a:pt x="4894306" y="421102"/>
                </a:lnTo>
                <a:lnTo>
                  <a:pt x="4832300" y="414329"/>
                </a:lnTo>
                <a:lnTo>
                  <a:pt x="4768731" y="409405"/>
                </a:lnTo>
                <a:lnTo>
                  <a:pt x="4703758" y="406400"/>
                </a:lnTo>
                <a:lnTo>
                  <a:pt x="4637537" y="405383"/>
                </a:lnTo>
                <a:lnTo>
                  <a:pt x="5102357" y="0"/>
                </a:lnTo>
                <a:lnTo>
                  <a:pt x="4174242" y="405383"/>
                </a:lnTo>
                <a:lnTo>
                  <a:pt x="926598" y="405383"/>
                </a:lnTo>
                <a:close/>
              </a:path>
            </a:pathLst>
          </a:custGeom>
          <a:ln w="12699">
            <a:solidFill>
              <a:srgbClr val="CC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45533" y="2227578"/>
            <a:ext cx="7767320" cy="410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990000"/>
                </a:solidFill>
                <a:latin typeface="Times New Roman"/>
                <a:cs typeface="Times New Roman"/>
              </a:rPr>
              <a:t>Company </a:t>
            </a:r>
            <a:r>
              <a:rPr sz="3200" dirty="0">
                <a:solidFill>
                  <a:srgbClr val="990000"/>
                </a:solidFill>
                <a:latin typeface="Times New Roman"/>
                <a:cs typeface="Times New Roman"/>
              </a:rPr>
              <a:t>has </a:t>
            </a:r>
            <a:r>
              <a:rPr sz="3200" spc="-5" dirty="0">
                <a:solidFill>
                  <a:srgbClr val="990000"/>
                </a:solidFill>
                <a:latin typeface="Times New Roman"/>
                <a:cs typeface="Times New Roman"/>
              </a:rPr>
              <a:t>latest </a:t>
            </a:r>
            <a:r>
              <a:rPr sz="3200" dirty="0">
                <a:solidFill>
                  <a:srgbClr val="990000"/>
                </a:solidFill>
                <a:latin typeface="Times New Roman"/>
                <a:cs typeface="Times New Roman"/>
              </a:rPr>
              <a:t>computers and </a:t>
            </a:r>
            <a:r>
              <a:rPr sz="3200" spc="-5" dirty="0">
                <a:solidFill>
                  <a:srgbClr val="990000"/>
                </a:solidFill>
                <a:latin typeface="Times New Roman"/>
                <a:cs typeface="Times New Roman"/>
              </a:rPr>
              <a:t>state-of-  </a:t>
            </a:r>
            <a:r>
              <a:rPr sz="3200" dirty="0">
                <a:solidFill>
                  <a:srgbClr val="990000"/>
                </a:solidFill>
                <a:latin typeface="Times New Roman"/>
                <a:cs typeface="Times New Roman"/>
              </a:rPr>
              <a:t>the-art software </a:t>
            </a:r>
            <a:r>
              <a:rPr sz="3200" spc="-5" dirty="0">
                <a:solidFill>
                  <a:srgbClr val="990000"/>
                </a:solidFill>
                <a:latin typeface="Times New Roman"/>
                <a:cs typeface="Times New Roman"/>
              </a:rPr>
              <a:t>tools, </a:t>
            </a:r>
            <a:r>
              <a:rPr sz="3200" dirty="0">
                <a:solidFill>
                  <a:srgbClr val="990000"/>
                </a:solidFill>
                <a:latin typeface="Times New Roman"/>
                <a:cs typeface="Times New Roman"/>
              </a:rPr>
              <a:t>so we </a:t>
            </a:r>
            <a:r>
              <a:rPr sz="3200" spc="-5" dirty="0">
                <a:solidFill>
                  <a:srgbClr val="990000"/>
                </a:solidFill>
                <a:latin typeface="Times New Roman"/>
                <a:cs typeface="Times New Roman"/>
              </a:rPr>
              <a:t>shouldn’t worry  </a:t>
            </a:r>
            <a:r>
              <a:rPr sz="3200" dirty="0">
                <a:solidFill>
                  <a:srgbClr val="990000"/>
                </a:solidFill>
                <a:latin typeface="Times New Roman"/>
                <a:cs typeface="Times New Roman"/>
              </a:rPr>
              <a:t>about </a:t>
            </a:r>
            <a:r>
              <a:rPr sz="3200" spc="-5" dirty="0">
                <a:solidFill>
                  <a:srgbClr val="990000"/>
                </a:solidFill>
                <a:latin typeface="Times New Roman"/>
                <a:cs typeface="Times New Roman"/>
              </a:rPr>
              <a:t>the quality of the</a:t>
            </a:r>
            <a:r>
              <a:rPr sz="3200" spc="-15" dirty="0">
                <a:solidFill>
                  <a:srgbClr val="990000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990000"/>
                </a:solidFill>
                <a:latin typeface="Times New Roman"/>
                <a:cs typeface="Times New Roman"/>
              </a:rPr>
              <a:t>product.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000">
              <a:latin typeface="Times New Roman"/>
              <a:cs typeface="Times New Roman"/>
            </a:endParaRPr>
          </a:p>
          <a:p>
            <a:pPr marL="498475" marR="2503805" indent="721995">
              <a:lnSpc>
                <a:spcPct val="100000"/>
              </a:lnSpc>
              <a:spcBef>
                <a:spcPts val="5"/>
              </a:spcBef>
              <a:tabLst>
                <a:tab pos="4255135" algn="l"/>
              </a:tabLst>
            </a:pPr>
            <a:r>
              <a:rPr sz="2800" i="1" spc="-45" dirty="0">
                <a:solidFill>
                  <a:srgbClr val="00CC99"/>
                </a:solidFill>
                <a:latin typeface="Georgia"/>
                <a:cs typeface="Georgia"/>
              </a:rPr>
              <a:t>The</a:t>
            </a:r>
            <a:r>
              <a:rPr sz="2800" i="1" spc="30" dirty="0">
                <a:solidFill>
                  <a:srgbClr val="00CC99"/>
                </a:solidFill>
                <a:latin typeface="Georgia"/>
                <a:cs typeface="Georgia"/>
              </a:rPr>
              <a:t> </a:t>
            </a:r>
            <a:r>
              <a:rPr sz="2800" i="1" spc="-45" dirty="0">
                <a:solidFill>
                  <a:srgbClr val="00CC99"/>
                </a:solidFill>
                <a:latin typeface="Georgia"/>
                <a:cs typeface="Georgia"/>
              </a:rPr>
              <a:t>infrastructure	</a:t>
            </a:r>
            <a:r>
              <a:rPr sz="2800" i="1" spc="65" dirty="0">
                <a:solidFill>
                  <a:srgbClr val="00CC99"/>
                </a:solidFill>
                <a:latin typeface="Georgia"/>
                <a:cs typeface="Georgia"/>
              </a:rPr>
              <a:t>is  </a:t>
            </a:r>
            <a:r>
              <a:rPr sz="2800" i="1" spc="15" dirty="0">
                <a:solidFill>
                  <a:srgbClr val="00CC99"/>
                </a:solidFill>
                <a:latin typeface="Georgia"/>
                <a:cs typeface="Georgia"/>
              </a:rPr>
              <a:t>only </a:t>
            </a:r>
            <a:r>
              <a:rPr sz="2800" i="1" spc="-40" dirty="0">
                <a:solidFill>
                  <a:srgbClr val="00CC99"/>
                </a:solidFill>
                <a:latin typeface="Georgia"/>
                <a:cs typeface="Georgia"/>
              </a:rPr>
              <a:t>one </a:t>
            </a:r>
            <a:r>
              <a:rPr sz="2800" i="1" spc="30" dirty="0">
                <a:solidFill>
                  <a:srgbClr val="00CC99"/>
                </a:solidFill>
                <a:latin typeface="Georgia"/>
                <a:cs typeface="Georgia"/>
              </a:rPr>
              <a:t>of </a:t>
            </a:r>
            <a:r>
              <a:rPr sz="2800" i="1" spc="5" dirty="0">
                <a:solidFill>
                  <a:srgbClr val="00CC99"/>
                </a:solidFill>
                <a:latin typeface="Georgia"/>
                <a:cs typeface="Georgia"/>
              </a:rPr>
              <a:t>the </a:t>
            </a:r>
            <a:r>
              <a:rPr sz="2800" i="1" spc="-30" dirty="0">
                <a:solidFill>
                  <a:srgbClr val="00CC99"/>
                </a:solidFill>
                <a:latin typeface="Georgia"/>
                <a:cs typeface="Georgia"/>
              </a:rPr>
              <a:t>several</a:t>
            </a:r>
            <a:r>
              <a:rPr sz="2800" i="1" spc="55" dirty="0">
                <a:solidFill>
                  <a:srgbClr val="00CC99"/>
                </a:solidFill>
                <a:latin typeface="Georgia"/>
                <a:cs typeface="Georgia"/>
              </a:rPr>
              <a:t> </a:t>
            </a:r>
            <a:r>
              <a:rPr sz="2800" i="1" spc="-10" dirty="0">
                <a:solidFill>
                  <a:srgbClr val="00CC99"/>
                </a:solidFill>
                <a:latin typeface="Georgia"/>
                <a:cs typeface="Georgia"/>
              </a:rPr>
              <a:t>factors</a:t>
            </a:r>
            <a:endParaRPr sz="2800">
              <a:latin typeface="Georgia"/>
              <a:cs typeface="Georgia"/>
            </a:endParaRPr>
          </a:p>
          <a:p>
            <a:pPr marL="1752600" marR="2805430" indent="-954405">
              <a:lnSpc>
                <a:spcPct val="100000"/>
              </a:lnSpc>
              <a:spcBef>
                <a:spcPts val="10"/>
              </a:spcBef>
            </a:pPr>
            <a:r>
              <a:rPr sz="2800" i="1" spc="40" dirty="0">
                <a:solidFill>
                  <a:srgbClr val="00CC99"/>
                </a:solidFill>
                <a:latin typeface="Georgia"/>
                <a:cs typeface="Georgia"/>
              </a:rPr>
              <a:t>that </a:t>
            </a:r>
            <a:r>
              <a:rPr sz="2800" i="1" spc="-60" dirty="0">
                <a:solidFill>
                  <a:srgbClr val="00CC99"/>
                </a:solidFill>
                <a:latin typeface="Georgia"/>
                <a:cs typeface="Georgia"/>
              </a:rPr>
              <a:t>determine </a:t>
            </a:r>
            <a:r>
              <a:rPr sz="2800" i="1" spc="5" dirty="0">
                <a:solidFill>
                  <a:srgbClr val="00CC99"/>
                </a:solidFill>
                <a:latin typeface="Georgia"/>
                <a:cs typeface="Georgia"/>
              </a:rPr>
              <a:t>the </a:t>
            </a:r>
            <a:r>
              <a:rPr sz="2800" i="1" spc="20" dirty="0">
                <a:solidFill>
                  <a:srgbClr val="00CC99"/>
                </a:solidFill>
                <a:latin typeface="Georgia"/>
                <a:cs typeface="Georgia"/>
              </a:rPr>
              <a:t>quality  </a:t>
            </a:r>
            <a:r>
              <a:rPr sz="2800" i="1" spc="30" dirty="0">
                <a:solidFill>
                  <a:srgbClr val="00CC99"/>
                </a:solidFill>
                <a:latin typeface="Georgia"/>
                <a:cs typeface="Georgia"/>
              </a:rPr>
              <a:t>of </a:t>
            </a:r>
            <a:r>
              <a:rPr sz="2800" i="1" spc="5" dirty="0">
                <a:solidFill>
                  <a:srgbClr val="00CC99"/>
                </a:solidFill>
                <a:latin typeface="Georgia"/>
                <a:cs typeface="Georgia"/>
              </a:rPr>
              <a:t>the</a:t>
            </a:r>
            <a:r>
              <a:rPr sz="2800" i="1" spc="-10" dirty="0">
                <a:solidFill>
                  <a:srgbClr val="00CC99"/>
                </a:solidFill>
                <a:latin typeface="Georgia"/>
                <a:cs typeface="Georgia"/>
              </a:rPr>
              <a:t> </a:t>
            </a:r>
            <a:r>
              <a:rPr sz="2800" i="1" spc="-30" dirty="0">
                <a:solidFill>
                  <a:srgbClr val="00CC99"/>
                </a:solidFill>
                <a:latin typeface="Georgia"/>
                <a:cs typeface="Georgia"/>
              </a:rPr>
              <a:t>product!</a:t>
            </a:r>
            <a:endParaRPr sz="2800">
              <a:latin typeface="Georgia"/>
              <a:cs typeface="Georg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793735" y="4407408"/>
            <a:ext cx="657225" cy="623570"/>
          </a:xfrm>
          <a:custGeom>
            <a:avLst/>
            <a:gdLst/>
            <a:ahLst/>
            <a:cxnLst/>
            <a:rect l="l" t="t" r="r" b="b"/>
            <a:pathLst>
              <a:path w="657225" h="623570">
                <a:moveTo>
                  <a:pt x="656844" y="124968"/>
                </a:moveTo>
                <a:lnTo>
                  <a:pt x="624840" y="28956"/>
                </a:lnTo>
                <a:lnTo>
                  <a:pt x="583692" y="4572"/>
                </a:lnTo>
                <a:lnTo>
                  <a:pt x="533400" y="0"/>
                </a:lnTo>
                <a:lnTo>
                  <a:pt x="472440" y="13716"/>
                </a:lnTo>
                <a:lnTo>
                  <a:pt x="394716" y="64008"/>
                </a:lnTo>
                <a:lnTo>
                  <a:pt x="310896" y="117348"/>
                </a:lnTo>
                <a:lnTo>
                  <a:pt x="242316" y="199644"/>
                </a:lnTo>
                <a:lnTo>
                  <a:pt x="185928" y="291084"/>
                </a:lnTo>
                <a:lnTo>
                  <a:pt x="33528" y="199644"/>
                </a:lnTo>
                <a:lnTo>
                  <a:pt x="0" y="228600"/>
                </a:lnTo>
                <a:lnTo>
                  <a:pt x="195072" y="362712"/>
                </a:lnTo>
                <a:lnTo>
                  <a:pt x="195072" y="556768"/>
                </a:lnTo>
                <a:lnTo>
                  <a:pt x="213360" y="597408"/>
                </a:lnTo>
                <a:lnTo>
                  <a:pt x="277368" y="623316"/>
                </a:lnTo>
                <a:lnTo>
                  <a:pt x="352044" y="623316"/>
                </a:lnTo>
                <a:lnTo>
                  <a:pt x="408432" y="589788"/>
                </a:lnTo>
                <a:lnTo>
                  <a:pt x="504444" y="498348"/>
                </a:lnTo>
                <a:lnTo>
                  <a:pt x="597408" y="373380"/>
                </a:lnTo>
                <a:lnTo>
                  <a:pt x="652272" y="266700"/>
                </a:lnTo>
                <a:lnTo>
                  <a:pt x="656844" y="124968"/>
                </a:lnTo>
                <a:close/>
              </a:path>
              <a:path w="657225" h="623570">
                <a:moveTo>
                  <a:pt x="195072" y="556768"/>
                </a:moveTo>
                <a:lnTo>
                  <a:pt x="195072" y="362712"/>
                </a:lnTo>
                <a:lnTo>
                  <a:pt x="172212" y="391668"/>
                </a:lnTo>
                <a:lnTo>
                  <a:pt x="167640" y="452628"/>
                </a:lnTo>
                <a:lnTo>
                  <a:pt x="185928" y="536448"/>
                </a:lnTo>
                <a:lnTo>
                  <a:pt x="195072" y="556768"/>
                </a:lnTo>
                <a:close/>
              </a:path>
            </a:pathLst>
          </a:custGeom>
          <a:solidFill>
            <a:srgbClr val="CCE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421623" y="3956304"/>
            <a:ext cx="207645" cy="299085"/>
          </a:xfrm>
          <a:custGeom>
            <a:avLst/>
            <a:gdLst/>
            <a:ahLst/>
            <a:cxnLst/>
            <a:rect l="l" t="t" r="r" b="b"/>
            <a:pathLst>
              <a:path w="207645" h="299085">
                <a:moveTo>
                  <a:pt x="207264" y="24384"/>
                </a:moveTo>
                <a:lnTo>
                  <a:pt x="182880" y="0"/>
                </a:lnTo>
                <a:lnTo>
                  <a:pt x="109728" y="62484"/>
                </a:lnTo>
                <a:lnTo>
                  <a:pt x="27432" y="178308"/>
                </a:lnTo>
                <a:lnTo>
                  <a:pt x="0" y="291084"/>
                </a:lnTo>
                <a:lnTo>
                  <a:pt x="32004" y="298704"/>
                </a:lnTo>
                <a:lnTo>
                  <a:pt x="53340" y="202692"/>
                </a:lnTo>
                <a:lnTo>
                  <a:pt x="96012" y="128016"/>
                </a:lnTo>
                <a:lnTo>
                  <a:pt x="128016" y="86868"/>
                </a:lnTo>
                <a:lnTo>
                  <a:pt x="207264" y="24384"/>
                </a:lnTo>
                <a:close/>
              </a:path>
            </a:pathLst>
          </a:custGeom>
          <a:solidFill>
            <a:srgbClr val="CCE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705088" y="4207764"/>
            <a:ext cx="340360" cy="189230"/>
          </a:xfrm>
          <a:custGeom>
            <a:avLst/>
            <a:gdLst/>
            <a:ahLst/>
            <a:cxnLst/>
            <a:rect l="l" t="t" r="r" b="b"/>
            <a:pathLst>
              <a:path w="340359" h="189229">
                <a:moveTo>
                  <a:pt x="339852" y="50292"/>
                </a:moveTo>
                <a:lnTo>
                  <a:pt x="326136" y="0"/>
                </a:lnTo>
                <a:lnTo>
                  <a:pt x="220980" y="30480"/>
                </a:lnTo>
                <a:lnTo>
                  <a:pt x="96012" y="88392"/>
                </a:lnTo>
                <a:lnTo>
                  <a:pt x="0" y="164592"/>
                </a:lnTo>
                <a:lnTo>
                  <a:pt x="9144" y="188976"/>
                </a:lnTo>
                <a:lnTo>
                  <a:pt x="188976" y="79248"/>
                </a:lnTo>
                <a:lnTo>
                  <a:pt x="339852" y="50292"/>
                </a:lnTo>
                <a:close/>
              </a:path>
            </a:pathLst>
          </a:custGeom>
          <a:solidFill>
            <a:srgbClr val="CCE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761476" y="4695444"/>
            <a:ext cx="387350" cy="125095"/>
          </a:xfrm>
          <a:custGeom>
            <a:avLst/>
            <a:gdLst/>
            <a:ahLst/>
            <a:cxnLst/>
            <a:rect l="l" t="t" r="r" b="b"/>
            <a:pathLst>
              <a:path w="387350" h="125095">
                <a:moveTo>
                  <a:pt x="387096" y="54864"/>
                </a:moveTo>
                <a:lnTo>
                  <a:pt x="303276" y="24384"/>
                </a:lnTo>
                <a:lnTo>
                  <a:pt x="173736" y="4572"/>
                </a:lnTo>
                <a:lnTo>
                  <a:pt x="21336" y="0"/>
                </a:lnTo>
                <a:lnTo>
                  <a:pt x="0" y="28956"/>
                </a:lnTo>
                <a:lnTo>
                  <a:pt x="118872" y="41148"/>
                </a:lnTo>
                <a:lnTo>
                  <a:pt x="248412" y="54864"/>
                </a:lnTo>
                <a:lnTo>
                  <a:pt x="355092" y="124968"/>
                </a:lnTo>
                <a:lnTo>
                  <a:pt x="387096" y="54864"/>
                </a:lnTo>
                <a:close/>
              </a:path>
            </a:pathLst>
          </a:custGeom>
          <a:solidFill>
            <a:srgbClr val="CCE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32192" y="5088636"/>
            <a:ext cx="506095" cy="980440"/>
          </a:xfrm>
          <a:custGeom>
            <a:avLst/>
            <a:gdLst/>
            <a:ahLst/>
            <a:cxnLst/>
            <a:rect l="l" t="t" r="r" b="b"/>
            <a:pathLst>
              <a:path w="506095" h="980439">
                <a:moveTo>
                  <a:pt x="413004" y="388620"/>
                </a:moveTo>
                <a:lnTo>
                  <a:pt x="413004" y="12192"/>
                </a:lnTo>
                <a:lnTo>
                  <a:pt x="330708" y="0"/>
                </a:lnTo>
                <a:lnTo>
                  <a:pt x="243840" y="0"/>
                </a:lnTo>
                <a:lnTo>
                  <a:pt x="146304" y="57912"/>
                </a:lnTo>
                <a:lnTo>
                  <a:pt x="82296" y="137160"/>
                </a:lnTo>
                <a:lnTo>
                  <a:pt x="42672" y="249936"/>
                </a:lnTo>
                <a:lnTo>
                  <a:pt x="9144" y="371856"/>
                </a:lnTo>
                <a:lnTo>
                  <a:pt x="0" y="502920"/>
                </a:lnTo>
                <a:lnTo>
                  <a:pt x="13716" y="652272"/>
                </a:lnTo>
                <a:lnTo>
                  <a:pt x="50292" y="841248"/>
                </a:lnTo>
                <a:lnTo>
                  <a:pt x="91440" y="903732"/>
                </a:lnTo>
                <a:lnTo>
                  <a:pt x="146304" y="966216"/>
                </a:lnTo>
                <a:lnTo>
                  <a:pt x="207264" y="979932"/>
                </a:lnTo>
                <a:lnTo>
                  <a:pt x="257556" y="966216"/>
                </a:lnTo>
                <a:lnTo>
                  <a:pt x="284988" y="951585"/>
                </a:lnTo>
                <a:lnTo>
                  <a:pt x="284988" y="637032"/>
                </a:lnTo>
                <a:lnTo>
                  <a:pt x="303276" y="553212"/>
                </a:lnTo>
                <a:lnTo>
                  <a:pt x="339852" y="452628"/>
                </a:lnTo>
                <a:lnTo>
                  <a:pt x="413004" y="388620"/>
                </a:lnTo>
                <a:close/>
              </a:path>
              <a:path w="506095" h="980439">
                <a:moveTo>
                  <a:pt x="330708" y="861060"/>
                </a:moveTo>
                <a:lnTo>
                  <a:pt x="326136" y="790956"/>
                </a:lnTo>
                <a:lnTo>
                  <a:pt x="284988" y="723900"/>
                </a:lnTo>
                <a:lnTo>
                  <a:pt x="284988" y="951585"/>
                </a:lnTo>
                <a:lnTo>
                  <a:pt x="303276" y="941832"/>
                </a:lnTo>
                <a:lnTo>
                  <a:pt x="330708" y="861060"/>
                </a:lnTo>
                <a:close/>
              </a:path>
              <a:path w="506095" h="980439">
                <a:moveTo>
                  <a:pt x="505968" y="158496"/>
                </a:moveTo>
                <a:lnTo>
                  <a:pt x="483108" y="70104"/>
                </a:lnTo>
                <a:lnTo>
                  <a:pt x="451104" y="12192"/>
                </a:lnTo>
                <a:lnTo>
                  <a:pt x="373380" y="0"/>
                </a:lnTo>
                <a:lnTo>
                  <a:pt x="413004" y="12192"/>
                </a:lnTo>
                <a:lnTo>
                  <a:pt x="413004" y="388620"/>
                </a:lnTo>
                <a:lnTo>
                  <a:pt x="463296" y="289560"/>
                </a:lnTo>
                <a:lnTo>
                  <a:pt x="505968" y="158496"/>
                </a:lnTo>
                <a:close/>
              </a:path>
            </a:pathLst>
          </a:custGeom>
          <a:solidFill>
            <a:srgbClr val="CCE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162800" y="4762500"/>
            <a:ext cx="661670" cy="408940"/>
          </a:xfrm>
          <a:custGeom>
            <a:avLst/>
            <a:gdLst/>
            <a:ahLst/>
            <a:cxnLst/>
            <a:rect l="l" t="t" r="r" b="b"/>
            <a:pathLst>
              <a:path w="661670" h="408939">
                <a:moveTo>
                  <a:pt x="181356" y="285804"/>
                </a:moveTo>
                <a:lnTo>
                  <a:pt x="181356" y="246888"/>
                </a:lnTo>
                <a:lnTo>
                  <a:pt x="56388" y="237744"/>
                </a:lnTo>
                <a:lnTo>
                  <a:pt x="0" y="246888"/>
                </a:lnTo>
                <a:lnTo>
                  <a:pt x="13716" y="275844"/>
                </a:lnTo>
                <a:lnTo>
                  <a:pt x="115824" y="283464"/>
                </a:lnTo>
                <a:lnTo>
                  <a:pt x="181356" y="285804"/>
                </a:lnTo>
                <a:close/>
              </a:path>
              <a:path w="661670" h="408939">
                <a:moveTo>
                  <a:pt x="201168" y="328459"/>
                </a:moveTo>
                <a:lnTo>
                  <a:pt x="201168" y="286512"/>
                </a:lnTo>
                <a:lnTo>
                  <a:pt x="102108" y="321564"/>
                </a:lnTo>
                <a:lnTo>
                  <a:pt x="27432" y="362712"/>
                </a:lnTo>
                <a:lnTo>
                  <a:pt x="18288" y="387096"/>
                </a:lnTo>
                <a:lnTo>
                  <a:pt x="42672" y="408432"/>
                </a:lnTo>
                <a:lnTo>
                  <a:pt x="88392" y="371856"/>
                </a:lnTo>
                <a:lnTo>
                  <a:pt x="158496" y="345948"/>
                </a:lnTo>
                <a:lnTo>
                  <a:pt x="201168" y="328459"/>
                </a:lnTo>
                <a:close/>
              </a:path>
              <a:path w="661670" h="408939">
                <a:moveTo>
                  <a:pt x="214884" y="322838"/>
                </a:moveTo>
                <a:lnTo>
                  <a:pt x="214884" y="211836"/>
                </a:lnTo>
                <a:lnTo>
                  <a:pt x="144780" y="150876"/>
                </a:lnTo>
                <a:lnTo>
                  <a:pt x="88392" y="74676"/>
                </a:lnTo>
                <a:lnTo>
                  <a:pt x="74676" y="100584"/>
                </a:lnTo>
                <a:lnTo>
                  <a:pt x="111252" y="161544"/>
                </a:lnTo>
                <a:lnTo>
                  <a:pt x="181356" y="246888"/>
                </a:lnTo>
                <a:lnTo>
                  <a:pt x="181356" y="285804"/>
                </a:lnTo>
                <a:lnTo>
                  <a:pt x="201168" y="286512"/>
                </a:lnTo>
                <a:lnTo>
                  <a:pt x="201168" y="328459"/>
                </a:lnTo>
                <a:lnTo>
                  <a:pt x="214884" y="322838"/>
                </a:lnTo>
                <a:close/>
              </a:path>
              <a:path w="661670" h="408939">
                <a:moveTo>
                  <a:pt x="661416" y="358140"/>
                </a:moveTo>
                <a:lnTo>
                  <a:pt x="521208" y="345948"/>
                </a:lnTo>
                <a:lnTo>
                  <a:pt x="409956" y="307848"/>
                </a:lnTo>
                <a:lnTo>
                  <a:pt x="321564" y="257556"/>
                </a:lnTo>
                <a:lnTo>
                  <a:pt x="265176" y="211836"/>
                </a:lnTo>
                <a:lnTo>
                  <a:pt x="237744" y="121920"/>
                </a:lnTo>
                <a:lnTo>
                  <a:pt x="237744" y="7620"/>
                </a:lnTo>
                <a:lnTo>
                  <a:pt x="210312" y="0"/>
                </a:lnTo>
                <a:lnTo>
                  <a:pt x="195072" y="100584"/>
                </a:lnTo>
                <a:lnTo>
                  <a:pt x="201168" y="158496"/>
                </a:lnTo>
                <a:lnTo>
                  <a:pt x="214884" y="211836"/>
                </a:lnTo>
                <a:lnTo>
                  <a:pt x="214884" y="322838"/>
                </a:lnTo>
                <a:lnTo>
                  <a:pt x="251460" y="307848"/>
                </a:lnTo>
                <a:lnTo>
                  <a:pt x="298704" y="312420"/>
                </a:lnTo>
                <a:lnTo>
                  <a:pt x="405384" y="350520"/>
                </a:lnTo>
                <a:lnTo>
                  <a:pt x="489204" y="387096"/>
                </a:lnTo>
                <a:lnTo>
                  <a:pt x="656844" y="408432"/>
                </a:lnTo>
                <a:lnTo>
                  <a:pt x="661416" y="358140"/>
                </a:lnTo>
                <a:close/>
              </a:path>
            </a:pathLst>
          </a:custGeom>
          <a:solidFill>
            <a:srgbClr val="CCE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087868" y="5173980"/>
            <a:ext cx="932815" cy="457200"/>
          </a:xfrm>
          <a:custGeom>
            <a:avLst/>
            <a:gdLst/>
            <a:ahLst/>
            <a:cxnLst/>
            <a:rect l="l" t="t" r="r" b="b"/>
            <a:pathLst>
              <a:path w="932815" h="457200">
                <a:moveTo>
                  <a:pt x="903732" y="167640"/>
                </a:moveTo>
                <a:lnTo>
                  <a:pt x="890016" y="137160"/>
                </a:lnTo>
                <a:lnTo>
                  <a:pt x="824484" y="178308"/>
                </a:lnTo>
                <a:lnTo>
                  <a:pt x="600456" y="237744"/>
                </a:lnTo>
                <a:lnTo>
                  <a:pt x="441960" y="213360"/>
                </a:lnTo>
                <a:lnTo>
                  <a:pt x="303276" y="178308"/>
                </a:lnTo>
                <a:lnTo>
                  <a:pt x="176784" y="99060"/>
                </a:lnTo>
                <a:lnTo>
                  <a:pt x="27432" y="0"/>
                </a:lnTo>
                <a:lnTo>
                  <a:pt x="0" y="41148"/>
                </a:lnTo>
                <a:lnTo>
                  <a:pt x="120396" y="141732"/>
                </a:lnTo>
                <a:lnTo>
                  <a:pt x="265176" y="237744"/>
                </a:lnTo>
                <a:lnTo>
                  <a:pt x="441960" y="280416"/>
                </a:lnTo>
                <a:lnTo>
                  <a:pt x="582168" y="292608"/>
                </a:lnTo>
                <a:lnTo>
                  <a:pt x="609600" y="330708"/>
                </a:lnTo>
                <a:lnTo>
                  <a:pt x="665988" y="414528"/>
                </a:lnTo>
                <a:lnTo>
                  <a:pt x="670560" y="416735"/>
                </a:lnTo>
                <a:lnTo>
                  <a:pt x="670560" y="301752"/>
                </a:lnTo>
                <a:lnTo>
                  <a:pt x="722376" y="332165"/>
                </a:lnTo>
                <a:lnTo>
                  <a:pt x="722376" y="280416"/>
                </a:lnTo>
                <a:lnTo>
                  <a:pt x="736092" y="281662"/>
                </a:lnTo>
                <a:lnTo>
                  <a:pt x="736092" y="242316"/>
                </a:lnTo>
                <a:lnTo>
                  <a:pt x="797052" y="225552"/>
                </a:lnTo>
                <a:lnTo>
                  <a:pt x="903732" y="167640"/>
                </a:lnTo>
                <a:close/>
              </a:path>
              <a:path w="932815" h="457200">
                <a:moveTo>
                  <a:pt x="778764" y="443484"/>
                </a:moveTo>
                <a:lnTo>
                  <a:pt x="699516" y="388620"/>
                </a:lnTo>
                <a:lnTo>
                  <a:pt x="670560" y="301752"/>
                </a:lnTo>
                <a:lnTo>
                  <a:pt x="670560" y="416735"/>
                </a:lnTo>
                <a:lnTo>
                  <a:pt x="754380" y="457200"/>
                </a:lnTo>
                <a:lnTo>
                  <a:pt x="778764" y="443484"/>
                </a:lnTo>
                <a:close/>
              </a:path>
              <a:path w="932815" h="457200">
                <a:moveTo>
                  <a:pt x="867156" y="355092"/>
                </a:moveTo>
                <a:lnTo>
                  <a:pt x="810768" y="338328"/>
                </a:lnTo>
                <a:lnTo>
                  <a:pt x="722376" y="280416"/>
                </a:lnTo>
                <a:lnTo>
                  <a:pt x="722376" y="332165"/>
                </a:lnTo>
                <a:lnTo>
                  <a:pt x="740664" y="342900"/>
                </a:lnTo>
                <a:lnTo>
                  <a:pt x="824484" y="393192"/>
                </a:lnTo>
                <a:lnTo>
                  <a:pt x="867156" y="355092"/>
                </a:lnTo>
                <a:close/>
              </a:path>
              <a:path w="932815" h="457200">
                <a:moveTo>
                  <a:pt x="932688" y="280416"/>
                </a:moveTo>
                <a:lnTo>
                  <a:pt x="932688" y="251460"/>
                </a:lnTo>
                <a:lnTo>
                  <a:pt x="862584" y="251460"/>
                </a:lnTo>
                <a:lnTo>
                  <a:pt x="736092" y="242316"/>
                </a:lnTo>
                <a:lnTo>
                  <a:pt x="736092" y="281662"/>
                </a:lnTo>
                <a:lnTo>
                  <a:pt x="806196" y="288036"/>
                </a:lnTo>
                <a:lnTo>
                  <a:pt x="932688" y="280416"/>
                </a:lnTo>
                <a:close/>
              </a:path>
            </a:pathLst>
          </a:custGeom>
          <a:solidFill>
            <a:srgbClr val="CCE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309104" y="5945124"/>
            <a:ext cx="498475" cy="721360"/>
          </a:xfrm>
          <a:custGeom>
            <a:avLst/>
            <a:gdLst/>
            <a:ahLst/>
            <a:cxnLst/>
            <a:rect l="l" t="t" r="r" b="b"/>
            <a:pathLst>
              <a:path w="498475" h="721359">
                <a:moveTo>
                  <a:pt x="400812" y="689585"/>
                </a:moveTo>
                <a:lnTo>
                  <a:pt x="400812" y="618744"/>
                </a:lnTo>
                <a:lnTo>
                  <a:pt x="315468" y="601980"/>
                </a:lnTo>
                <a:lnTo>
                  <a:pt x="190500" y="594360"/>
                </a:lnTo>
                <a:lnTo>
                  <a:pt x="68580" y="618744"/>
                </a:lnTo>
                <a:lnTo>
                  <a:pt x="0" y="656844"/>
                </a:lnTo>
                <a:lnTo>
                  <a:pt x="27432" y="702564"/>
                </a:lnTo>
                <a:lnTo>
                  <a:pt x="92964" y="720852"/>
                </a:lnTo>
                <a:lnTo>
                  <a:pt x="138684" y="678180"/>
                </a:lnTo>
                <a:lnTo>
                  <a:pt x="204216" y="652272"/>
                </a:lnTo>
                <a:lnTo>
                  <a:pt x="278892" y="652272"/>
                </a:lnTo>
                <a:lnTo>
                  <a:pt x="371856" y="669036"/>
                </a:lnTo>
                <a:lnTo>
                  <a:pt x="400812" y="689585"/>
                </a:lnTo>
                <a:close/>
              </a:path>
              <a:path w="498475" h="721359">
                <a:moveTo>
                  <a:pt x="489204" y="50292"/>
                </a:moveTo>
                <a:lnTo>
                  <a:pt x="441960" y="0"/>
                </a:lnTo>
                <a:lnTo>
                  <a:pt x="414528" y="12192"/>
                </a:lnTo>
                <a:lnTo>
                  <a:pt x="321564" y="112776"/>
                </a:lnTo>
                <a:lnTo>
                  <a:pt x="251460" y="193548"/>
                </a:lnTo>
                <a:lnTo>
                  <a:pt x="231648" y="263652"/>
                </a:lnTo>
                <a:lnTo>
                  <a:pt x="237744" y="330708"/>
                </a:lnTo>
                <a:lnTo>
                  <a:pt x="274320" y="405384"/>
                </a:lnTo>
                <a:lnTo>
                  <a:pt x="292608" y="431901"/>
                </a:lnTo>
                <a:lnTo>
                  <a:pt x="292608" y="251460"/>
                </a:lnTo>
                <a:lnTo>
                  <a:pt x="321564" y="201168"/>
                </a:lnTo>
                <a:lnTo>
                  <a:pt x="390144" y="138684"/>
                </a:lnTo>
                <a:lnTo>
                  <a:pt x="446532" y="91440"/>
                </a:lnTo>
                <a:lnTo>
                  <a:pt x="489204" y="50292"/>
                </a:lnTo>
                <a:close/>
              </a:path>
              <a:path w="498475" h="721359">
                <a:moveTo>
                  <a:pt x="498348" y="669036"/>
                </a:moveTo>
                <a:lnTo>
                  <a:pt x="498348" y="632460"/>
                </a:lnTo>
                <a:lnTo>
                  <a:pt x="455676" y="589788"/>
                </a:lnTo>
                <a:lnTo>
                  <a:pt x="400812" y="507492"/>
                </a:lnTo>
                <a:lnTo>
                  <a:pt x="344424" y="426720"/>
                </a:lnTo>
                <a:lnTo>
                  <a:pt x="292608" y="338328"/>
                </a:lnTo>
                <a:lnTo>
                  <a:pt x="292608" y="431901"/>
                </a:lnTo>
                <a:lnTo>
                  <a:pt x="335280" y="493776"/>
                </a:lnTo>
                <a:lnTo>
                  <a:pt x="385572" y="565404"/>
                </a:lnTo>
                <a:lnTo>
                  <a:pt x="400812" y="618744"/>
                </a:lnTo>
                <a:lnTo>
                  <a:pt x="400812" y="689585"/>
                </a:lnTo>
                <a:lnTo>
                  <a:pt x="419100" y="702564"/>
                </a:lnTo>
                <a:lnTo>
                  <a:pt x="473964" y="702564"/>
                </a:lnTo>
                <a:lnTo>
                  <a:pt x="498348" y="669036"/>
                </a:lnTo>
                <a:close/>
              </a:path>
            </a:pathLst>
          </a:custGeom>
          <a:solidFill>
            <a:srgbClr val="CCE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808976" y="5969508"/>
            <a:ext cx="538480" cy="920750"/>
          </a:xfrm>
          <a:custGeom>
            <a:avLst/>
            <a:gdLst/>
            <a:ahLst/>
            <a:cxnLst/>
            <a:rect l="l" t="t" r="r" b="b"/>
            <a:pathLst>
              <a:path w="538479" h="920750">
                <a:moveTo>
                  <a:pt x="126492" y="30480"/>
                </a:moveTo>
                <a:lnTo>
                  <a:pt x="108204" y="0"/>
                </a:lnTo>
                <a:lnTo>
                  <a:pt x="42672" y="4572"/>
                </a:lnTo>
                <a:lnTo>
                  <a:pt x="0" y="39624"/>
                </a:lnTo>
                <a:lnTo>
                  <a:pt x="0" y="131064"/>
                </a:lnTo>
                <a:lnTo>
                  <a:pt x="24384" y="239268"/>
                </a:lnTo>
                <a:lnTo>
                  <a:pt x="65532" y="353568"/>
                </a:lnTo>
                <a:lnTo>
                  <a:pt x="108204" y="452628"/>
                </a:lnTo>
                <a:lnTo>
                  <a:pt x="112776" y="458841"/>
                </a:lnTo>
                <a:lnTo>
                  <a:pt x="112776" y="181356"/>
                </a:lnTo>
                <a:lnTo>
                  <a:pt x="126492" y="30480"/>
                </a:lnTo>
                <a:close/>
              </a:path>
              <a:path w="538479" h="920750">
                <a:moveTo>
                  <a:pt x="537972" y="733044"/>
                </a:moveTo>
                <a:lnTo>
                  <a:pt x="537972" y="704088"/>
                </a:lnTo>
                <a:lnTo>
                  <a:pt x="510540" y="667512"/>
                </a:lnTo>
                <a:lnTo>
                  <a:pt x="431292" y="658368"/>
                </a:lnTo>
                <a:lnTo>
                  <a:pt x="362712" y="620268"/>
                </a:lnTo>
                <a:lnTo>
                  <a:pt x="274320" y="557784"/>
                </a:lnTo>
                <a:lnTo>
                  <a:pt x="190500" y="469392"/>
                </a:lnTo>
                <a:lnTo>
                  <a:pt x="135636" y="382524"/>
                </a:lnTo>
                <a:lnTo>
                  <a:pt x="112776" y="281940"/>
                </a:lnTo>
                <a:lnTo>
                  <a:pt x="112776" y="458841"/>
                </a:lnTo>
                <a:lnTo>
                  <a:pt x="167640" y="533400"/>
                </a:lnTo>
                <a:lnTo>
                  <a:pt x="236220" y="608076"/>
                </a:lnTo>
                <a:lnTo>
                  <a:pt x="335280" y="678180"/>
                </a:lnTo>
                <a:lnTo>
                  <a:pt x="469392" y="720852"/>
                </a:lnTo>
                <a:lnTo>
                  <a:pt x="469392" y="765871"/>
                </a:lnTo>
                <a:lnTo>
                  <a:pt x="487680" y="758952"/>
                </a:lnTo>
                <a:lnTo>
                  <a:pt x="537972" y="733044"/>
                </a:lnTo>
                <a:close/>
              </a:path>
              <a:path w="538479" h="920750">
                <a:moveTo>
                  <a:pt x="469392" y="765871"/>
                </a:moveTo>
                <a:lnTo>
                  <a:pt x="469392" y="720852"/>
                </a:lnTo>
                <a:lnTo>
                  <a:pt x="390144" y="742188"/>
                </a:lnTo>
                <a:lnTo>
                  <a:pt x="330708" y="758952"/>
                </a:lnTo>
                <a:lnTo>
                  <a:pt x="246888" y="792480"/>
                </a:lnTo>
                <a:lnTo>
                  <a:pt x="195072" y="830580"/>
                </a:lnTo>
                <a:lnTo>
                  <a:pt x="138684" y="880872"/>
                </a:lnTo>
                <a:lnTo>
                  <a:pt x="195072" y="917448"/>
                </a:lnTo>
                <a:lnTo>
                  <a:pt x="251460" y="920496"/>
                </a:lnTo>
                <a:lnTo>
                  <a:pt x="260604" y="880872"/>
                </a:lnTo>
                <a:lnTo>
                  <a:pt x="288036" y="841248"/>
                </a:lnTo>
                <a:lnTo>
                  <a:pt x="376428" y="792480"/>
                </a:lnTo>
                <a:lnTo>
                  <a:pt x="431292" y="780288"/>
                </a:lnTo>
                <a:lnTo>
                  <a:pt x="469392" y="765871"/>
                </a:lnTo>
                <a:close/>
              </a:path>
            </a:pathLst>
          </a:custGeom>
          <a:solidFill>
            <a:srgbClr val="CCE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003802" y="721867"/>
            <a:ext cx="803910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60" dirty="0">
                <a:solidFill>
                  <a:srgbClr val="0000CC"/>
                </a:solidFill>
              </a:rPr>
              <a:t>Software </a:t>
            </a:r>
            <a:r>
              <a:rPr spc="-100" dirty="0">
                <a:solidFill>
                  <a:srgbClr val="0000CC"/>
                </a:solidFill>
              </a:rPr>
              <a:t>Myths </a:t>
            </a:r>
            <a:r>
              <a:rPr spc="-245" dirty="0">
                <a:solidFill>
                  <a:srgbClr val="0000CC"/>
                </a:solidFill>
              </a:rPr>
              <a:t>(Management</a:t>
            </a:r>
            <a:r>
              <a:rPr spc="-120" dirty="0">
                <a:solidFill>
                  <a:srgbClr val="0000CC"/>
                </a:solidFill>
              </a:rPr>
              <a:t> </a:t>
            </a:r>
            <a:r>
              <a:rPr spc="-240" dirty="0">
                <a:solidFill>
                  <a:srgbClr val="0000CC"/>
                </a:solidFill>
              </a:rPr>
              <a:t>Perspectives</a:t>
            </a:r>
            <a:r>
              <a:rPr sz="4400" b="1" i="0" spc="-240" dirty="0">
                <a:solidFill>
                  <a:srgbClr val="0000CC"/>
                </a:solidFill>
                <a:latin typeface="Times New Roman"/>
                <a:cs typeface="Times New Roman"/>
              </a:rPr>
              <a:t>)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61993" y="1670304"/>
            <a:ext cx="8610600" cy="0"/>
          </a:xfrm>
          <a:custGeom>
            <a:avLst/>
            <a:gdLst/>
            <a:ahLst/>
            <a:cxnLst/>
            <a:rect l="l" t="t" r="r" b="b"/>
            <a:pathLst>
              <a:path w="8610600">
                <a:moveTo>
                  <a:pt x="0" y="0"/>
                </a:moveTo>
                <a:lnTo>
                  <a:pt x="8610605" y="0"/>
                </a:lnTo>
              </a:path>
            </a:pathLst>
          </a:custGeom>
          <a:ln w="571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9"/>
              </a:lnSpc>
            </a:pPr>
            <a:r>
              <a:rPr spc="-5" dirty="0"/>
              <a:t>Software Engineering </a:t>
            </a:r>
            <a:r>
              <a:rPr spc="-10" dirty="0"/>
              <a:t>(3</a:t>
            </a:r>
            <a:r>
              <a:rPr sz="750" spc="-15" baseline="22222" dirty="0"/>
              <a:t>rd </a:t>
            </a:r>
            <a:r>
              <a:rPr sz="800" spc="-5" dirty="0"/>
              <a:t>ed.), </a:t>
            </a:r>
            <a:r>
              <a:rPr sz="800" dirty="0"/>
              <a:t>By K.K </a:t>
            </a:r>
            <a:r>
              <a:rPr sz="800" spc="-5" dirty="0"/>
              <a:t>Aggarwal </a:t>
            </a:r>
            <a:r>
              <a:rPr sz="800" dirty="0"/>
              <a:t>&amp; </a:t>
            </a:r>
            <a:r>
              <a:rPr sz="800" spc="-5" dirty="0"/>
              <a:t>Yogesh </a:t>
            </a:r>
            <a:r>
              <a:rPr sz="800" dirty="0"/>
              <a:t>Singh, </a:t>
            </a:r>
            <a:r>
              <a:rPr sz="800" spc="-5" dirty="0"/>
              <a:t>Copyright </a:t>
            </a:r>
            <a:r>
              <a:rPr sz="800" dirty="0"/>
              <a:t>© </a:t>
            </a:r>
            <a:r>
              <a:rPr sz="800" spc="-5" dirty="0"/>
              <a:t>New </a:t>
            </a:r>
            <a:r>
              <a:rPr sz="800" spc="-10" dirty="0"/>
              <a:t>Age </a:t>
            </a:r>
            <a:r>
              <a:rPr sz="800" spc="-5" dirty="0"/>
              <a:t>International Publishers,</a:t>
            </a:r>
            <a:r>
              <a:rPr sz="800" spc="75" dirty="0"/>
              <a:t> </a:t>
            </a:r>
            <a:r>
              <a:rPr sz="800" spc="-5" dirty="0"/>
              <a:t>2007</a:t>
            </a:r>
            <a:endParaRPr sz="800"/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45"/>
              </a:lnSpc>
            </a:pPr>
            <a:fld id="{81D60167-4931-47E6-BA6A-407CBD079E47}" type="slidenum">
              <a:rPr dirty="0"/>
              <a:pPr marL="25400">
                <a:lnSpc>
                  <a:spcPts val="1445"/>
                </a:lnSpc>
              </a:pPr>
              <a:t>37</a:t>
            </a:fld>
            <a:endParaRPr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3133" y="2075178"/>
            <a:ext cx="7995284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990000"/>
                </a:solidFill>
                <a:latin typeface="Times New Roman"/>
                <a:cs typeface="Times New Roman"/>
              </a:rPr>
              <a:t>Addition </a:t>
            </a:r>
            <a:r>
              <a:rPr sz="3200" dirty="0">
                <a:solidFill>
                  <a:srgbClr val="990000"/>
                </a:solidFill>
                <a:latin typeface="Times New Roman"/>
                <a:cs typeface="Times New Roman"/>
              </a:rPr>
              <a:t>of </a:t>
            </a:r>
            <a:r>
              <a:rPr sz="3200" spc="-5" dirty="0">
                <a:solidFill>
                  <a:srgbClr val="990000"/>
                </a:solidFill>
                <a:latin typeface="Times New Roman"/>
                <a:cs typeface="Times New Roman"/>
              </a:rPr>
              <a:t>more software specialists, those  with </a:t>
            </a:r>
            <a:r>
              <a:rPr sz="3200" dirty="0">
                <a:solidFill>
                  <a:srgbClr val="990000"/>
                </a:solidFill>
                <a:latin typeface="Times New Roman"/>
                <a:cs typeface="Times New Roman"/>
              </a:rPr>
              <a:t>higher </a:t>
            </a:r>
            <a:r>
              <a:rPr sz="3200" spc="-5" dirty="0">
                <a:solidFill>
                  <a:srgbClr val="990000"/>
                </a:solidFill>
                <a:latin typeface="Times New Roman"/>
                <a:cs typeface="Times New Roman"/>
              </a:rPr>
              <a:t>skills </a:t>
            </a:r>
            <a:r>
              <a:rPr sz="3200" dirty="0">
                <a:solidFill>
                  <a:srgbClr val="990000"/>
                </a:solidFill>
                <a:latin typeface="Times New Roman"/>
                <a:cs typeface="Times New Roman"/>
              </a:rPr>
              <a:t>and </a:t>
            </a:r>
            <a:r>
              <a:rPr sz="3200" spc="-5" dirty="0">
                <a:solidFill>
                  <a:srgbClr val="990000"/>
                </a:solidFill>
                <a:latin typeface="Times New Roman"/>
                <a:cs typeface="Times New Roman"/>
              </a:rPr>
              <a:t>longer </a:t>
            </a:r>
            <a:r>
              <a:rPr sz="3200" dirty="0">
                <a:solidFill>
                  <a:srgbClr val="990000"/>
                </a:solidFill>
                <a:latin typeface="Times New Roman"/>
                <a:cs typeface="Times New Roman"/>
              </a:rPr>
              <a:t>experience </a:t>
            </a:r>
            <a:r>
              <a:rPr sz="3200" spc="-5" dirty="0">
                <a:solidFill>
                  <a:srgbClr val="990000"/>
                </a:solidFill>
                <a:latin typeface="Times New Roman"/>
                <a:cs typeface="Times New Roman"/>
              </a:rPr>
              <a:t>may  bring the </a:t>
            </a:r>
            <a:r>
              <a:rPr sz="3200" dirty="0">
                <a:solidFill>
                  <a:srgbClr val="990000"/>
                </a:solidFill>
                <a:latin typeface="Times New Roman"/>
                <a:cs typeface="Times New Roman"/>
              </a:rPr>
              <a:t>schedule back </a:t>
            </a:r>
            <a:r>
              <a:rPr sz="3200" spc="-5" dirty="0">
                <a:solidFill>
                  <a:srgbClr val="990000"/>
                </a:solidFill>
                <a:latin typeface="Times New Roman"/>
                <a:cs typeface="Times New Roman"/>
              </a:rPr>
              <a:t>on the</a:t>
            </a:r>
            <a:r>
              <a:rPr sz="3200" spc="20" dirty="0">
                <a:solidFill>
                  <a:srgbClr val="990000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990000"/>
                </a:solidFill>
                <a:latin typeface="Times New Roman"/>
                <a:cs typeface="Times New Roman"/>
              </a:rPr>
              <a:t>track!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80281" y="4754880"/>
            <a:ext cx="6543040" cy="1264920"/>
          </a:xfrm>
          <a:custGeom>
            <a:avLst/>
            <a:gdLst/>
            <a:ahLst/>
            <a:cxnLst/>
            <a:rect l="l" t="t" r="r" b="b"/>
            <a:pathLst>
              <a:path w="6543040" h="1264920">
                <a:moveTo>
                  <a:pt x="5998470" y="0"/>
                </a:moveTo>
                <a:lnTo>
                  <a:pt x="4907286" y="210312"/>
                </a:lnTo>
                <a:lnTo>
                  <a:pt x="1091190" y="210312"/>
                </a:lnTo>
                <a:lnTo>
                  <a:pt x="1016556" y="210798"/>
                </a:lnTo>
                <a:lnTo>
                  <a:pt x="943261" y="212238"/>
                </a:lnTo>
                <a:lnTo>
                  <a:pt x="871467" y="214598"/>
                </a:lnTo>
                <a:lnTo>
                  <a:pt x="801338" y="217847"/>
                </a:lnTo>
                <a:lnTo>
                  <a:pt x="733037" y="221953"/>
                </a:lnTo>
                <a:lnTo>
                  <a:pt x="666728" y="226885"/>
                </a:lnTo>
                <a:lnTo>
                  <a:pt x="602574" y="232611"/>
                </a:lnTo>
                <a:lnTo>
                  <a:pt x="540739" y="239098"/>
                </a:lnTo>
                <a:lnTo>
                  <a:pt x="481386" y="246316"/>
                </a:lnTo>
                <a:lnTo>
                  <a:pt x="424677" y="254232"/>
                </a:lnTo>
                <a:lnTo>
                  <a:pt x="370778" y="262815"/>
                </a:lnTo>
                <a:lnTo>
                  <a:pt x="319850" y="272034"/>
                </a:lnTo>
                <a:lnTo>
                  <a:pt x="272057" y="281855"/>
                </a:lnTo>
                <a:lnTo>
                  <a:pt x="227564" y="292248"/>
                </a:lnTo>
                <a:lnTo>
                  <a:pt x="186532" y="303180"/>
                </a:lnTo>
                <a:lnTo>
                  <a:pt x="149126" y="314621"/>
                </a:lnTo>
                <a:lnTo>
                  <a:pt x="85844" y="338899"/>
                </a:lnTo>
                <a:lnTo>
                  <a:pt x="39024" y="364828"/>
                </a:lnTo>
                <a:lnTo>
                  <a:pt x="9973" y="392154"/>
                </a:lnTo>
                <a:lnTo>
                  <a:pt x="0" y="420624"/>
                </a:lnTo>
                <a:lnTo>
                  <a:pt x="0" y="1054608"/>
                </a:lnTo>
                <a:lnTo>
                  <a:pt x="22196" y="1096899"/>
                </a:lnTo>
                <a:lnTo>
                  <a:pt x="60294" y="1123558"/>
                </a:lnTo>
                <a:lnTo>
                  <a:pt x="115509" y="1148693"/>
                </a:lnTo>
                <a:lnTo>
                  <a:pt x="186532" y="1172051"/>
                </a:lnTo>
                <a:lnTo>
                  <a:pt x="227564" y="1182983"/>
                </a:lnTo>
                <a:lnTo>
                  <a:pt x="272057" y="1193376"/>
                </a:lnTo>
                <a:lnTo>
                  <a:pt x="319850" y="1203198"/>
                </a:lnTo>
                <a:lnTo>
                  <a:pt x="370778" y="1212416"/>
                </a:lnTo>
                <a:lnTo>
                  <a:pt x="424677" y="1220999"/>
                </a:lnTo>
                <a:lnTo>
                  <a:pt x="481386" y="1228915"/>
                </a:lnTo>
                <a:lnTo>
                  <a:pt x="540739" y="1236133"/>
                </a:lnTo>
                <a:lnTo>
                  <a:pt x="602574" y="1242620"/>
                </a:lnTo>
                <a:lnTo>
                  <a:pt x="666728" y="1248346"/>
                </a:lnTo>
                <a:lnTo>
                  <a:pt x="733037" y="1253278"/>
                </a:lnTo>
                <a:lnTo>
                  <a:pt x="801338" y="1257384"/>
                </a:lnTo>
                <a:lnTo>
                  <a:pt x="871467" y="1260633"/>
                </a:lnTo>
                <a:lnTo>
                  <a:pt x="943261" y="1262993"/>
                </a:lnTo>
                <a:lnTo>
                  <a:pt x="1016556" y="1264433"/>
                </a:lnTo>
                <a:lnTo>
                  <a:pt x="1091190" y="1264920"/>
                </a:lnTo>
                <a:lnTo>
                  <a:pt x="5452878" y="1264920"/>
                </a:lnTo>
                <a:lnTo>
                  <a:pt x="5452878" y="210312"/>
                </a:lnTo>
                <a:lnTo>
                  <a:pt x="5998470" y="0"/>
                </a:lnTo>
                <a:close/>
              </a:path>
              <a:path w="6543040" h="1264920">
                <a:moveTo>
                  <a:pt x="6542538" y="1054608"/>
                </a:moveTo>
                <a:lnTo>
                  <a:pt x="6542538" y="420624"/>
                </a:lnTo>
                <a:lnTo>
                  <a:pt x="6540025" y="406262"/>
                </a:lnTo>
                <a:lnTo>
                  <a:pt x="6503626" y="364828"/>
                </a:lnTo>
                <a:lnTo>
                  <a:pt x="6456932" y="338899"/>
                </a:lnTo>
                <a:lnTo>
                  <a:pt x="6393807" y="314621"/>
                </a:lnTo>
                <a:lnTo>
                  <a:pt x="6356488" y="303180"/>
                </a:lnTo>
                <a:lnTo>
                  <a:pt x="6315547" y="292248"/>
                </a:lnTo>
                <a:lnTo>
                  <a:pt x="6271148" y="281855"/>
                </a:lnTo>
                <a:lnTo>
                  <a:pt x="6223450" y="272034"/>
                </a:lnTo>
                <a:lnTo>
                  <a:pt x="6172618" y="262815"/>
                </a:lnTo>
                <a:lnTo>
                  <a:pt x="6118812" y="254232"/>
                </a:lnTo>
                <a:lnTo>
                  <a:pt x="6062195" y="246316"/>
                </a:lnTo>
                <a:lnTo>
                  <a:pt x="6002929" y="239098"/>
                </a:lnTo>
                <a:lnTo>
                  <a:pt x="5941176" y="232611"/>
                </a:lnTo>
                <a:lnTo>
                  <a:pt x="5877097" y="226885"/>
                </a:lnTo>
                <a:lnTo>
                  <a:pt x="5810856" y="221953"/>
                </a:lnTo>
                <a:lnTo>
                  <a:pt x="5742614" y="217847"/>
                </a:lnTo>
                <a:lnTo>
                  <a:pt x="5672533" y="214598"/>
                </a:lnTo>
                <a:lnTo>
                  <a:pt x="5600775" y="212238"/>
                </a:lnTo>
                <a:lnTo>
                  <a:pt x="5527503" y="210798"/>
                </a:lnTo>
                <a:lnTo>
                  <a:pt x="5452878" y="210312"/>
                </a:lnTo>
                <a:lnTo>
                  <a:pt x="5452878" y="1264920"/>
                </a:lnTo>
                <a:lnTo>
                  <a:pt x="5527503" y="1264433"/>
                </a:lnTo>
                <a:lnTo>
                  <a:pt x="5600775" y="1262993"/>
                </a:lnTo>
                <a:lnTo>
                  <a:pt x="5672533" y="1260633"/>
                </a:lnTo>
                <a:lnTo>
                  <a:pt x="5742614" y="1257384"/>
                </a:lnTo>
                <a:lnTo>
                  <a:pt x="5810856" y="1253278"/>
                </a:lnTo>
                <a:lnTo>
                  <a:pt x="5877097" y="1248346"/>
                </a:lnTo>
                <a:lnTo>
                  <a:pt x="5941176" y="1242620"/>
                </a:lnTo>
                <a:lnTo>
                  <a:pt x="6002929" y="1236133"/>
                </a:lnTo>
                <a:lnTo>
                  <a:pt x="6062195" y="1228915"/>
                </a:lnTo>
                <a:lnTo>
                  <a:pt x="6118812" y="1220999"/>
                </a:lnTo>
                <a:lnTo>
                  <a:pt x="6172618" y="1212416"/>
                </a:lnTo>
                <a:lnTo>
                  <a:pt x="6223450" y="1203198"/>
                </a:lnTo>
                <a:lnTo>
                  <a:pt x="6271148" y="1193376"/>
                </a:lnTo>
                <a:lnTo>
                  <a:pt x="6315547" y="1182983"/>
                </a:lnTo>
                <a:lnTo>
                  <a:pt x="6356488" y="1172051"/>
                </a:lnTo>
                <a:lnTo>
                  <a:pt x="6393807" y="1160610"/>
                </a:lnTo>
                <a:lnTo>
                  <a:pt x="6456932" y="1136332"/>
                </a:lnTo>
                <a:lnTo>
                  <a:pt x="6503626" y="1110403"/>
                </a:lnTo>
                <a:lnTo>
                  <a:pt x="6532594" y="1083077"/>
                </a:lnTo>
                <a:lnTo>
                  <a:pt x="6542538" y="10546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80281" y="4754879"/>
            <a:ext cx="6543040" cy="1264920"/>
          </a:xfrm>
          <a:custGeom>
            <a:avLst/>
            <a:gdLst/>
            <a:ahLst/>
            <a:cxnLst/>
            <a:rect l="l" t="t" r="r" b="b"/>
            <a:pathLst>
              <a:path w="6543040" h="1264920">
                <a:moveTo>
                  <a:pt x="1091190" y="210311"/>
                </a:moveTo>
                <a:lnTo>
                  <a:pt x="1016556" y="210798"/>
                </a:lnTo>
                <a:lnTo>
                  <a:pt x="943261" y="212238"/>
                </a:lnTo>
                <a:lnTo>
                  <a:pt x="871467" y="214598"/>
                </a:lnTo>
                <a:lnTo>
                  <a:pt x="801338" y="217847"/>
                </a:lnTo>
                <a:lnTo>
                  <a:pt x="733037" y="221953"/>
                </a:lnTo>
                <a:lnTo>
                  <a:pt x="666728" y="226885"/>
                </a:lnTo>
                <a:lnTo>
                  <a:pt x="602574" y="232611"/>
                </a:lnTo>
                <a:lnTo>
                  <a:pt x="540739" y="239098"/>
                </a:lnTo>
                <a:lnTo>
                  <a:pt x="481386" y="246316"/>
                </a:lnTo>
                <a:lnTo>
                  <a:pt x="424677" y="254232"/>
                </a:lnTo>
                <a:lnTo>
                  <a:pt x="370778" y="262815"/>
                </a:lnTo>
                <a:lnTo>
                  <a:pt x="319850" y="272033"/>
                </a:lnTo>
                <a:lnTo>
                  <a:pt x="272057" y="281855"/>
                </a:lnTo>
                <a:lnTo>
                  <a:pt x="227564" y="292248"/>
                </a:lnTo>
                <a:lnTo>
                  <a:pt x="186532" y="303180"/>
                </a:lnTo>
                <a:lnTo>
                  <a:pt x="149126" y="314621"/>
                </a:lnTo>
                <a:lnTo>
                  <a:pt x="85844" y="338899"/>
                </a:lnTo>
                <a:lnTo>
                  <a:pt x="39024" y="364828"/>
                </a:lnTo>
                <a:lnTo>
                  <a:pt x="9973" y="392154"/>
                </a:lnTo>
                <a:lnTo>
                  <a:pt x="0" y="420623"/>
                </a:lnTo>
                <a:lnTo>
                  <a:pt x="0" y="1054607"/>
                </a:lnTo>
                <a:lnTo>
                  <a:pt x="22196" y="1096898"/>
                </a:lnTo>
                <a:lnTo>
                  <a:pt x="60294" y="1123558"/>
                </a:lnTo>
                <a:lnTo>
                  <a:pt x="115509" y="1148693"/>
                </a:lnTo>
                <a:lnTo>
                  <a:pt x="186532" y="1172051"/>
                </a:lnTo>
                <a:lnTo>
                  <a:pt x="227564" y="1182983"/>
                </a:lnTo>
                <a:lnTo>
                  <a:pt x="272057" y="1193376"/>
                </a:lnTo>
                <a:lnTo>
                  <a:pt x="319850" y="1203197"/>
                </a:lnTo>
                <a:lnTo>
                  <a:pt x="370778" y="1212416"/>
                </a:lnTo>
                <a:lnTo>
                  <a:pt x="424677" y="1220999"/>
                </a:lnTo>
                <a:lnTo>
                  <a:pt x="481386" y="1228915"/>
                </a:lnTo>
                <a:lnTo>
                  <a:pt x="540739" y="1236133"/>
                </a:lnTo>
                <a:lnTo>
                  <a:pt x="602574" y="1242620"/>
                </a:lnTo>
                <a:lnTo>
                  <a:pt x="666728" y="1248346"/>
                </a:lnTo>
                <a:lnTo>
                  <a:pt x="733037" y="1253278"/>
                </a:lnTo>
                <a:lnTo>
                  <a:pt x="801338" y="1257384"/>
                </a:lnTo>
                <a:lnTo>
                  <a:pt x="871467" y="1260633"/>
                </a:lnTo>
                <a:lnTo>
                  <a:pt x="943261" y="1262993"/>
                </a:lnTo>
                <a:lnTo>
                  <a:pt x="1016556" y="1264433"/>
                </a:lnTo>
                <a:lnTo>
                  <a:pt x="1091190" y="1264919"/>
                </a:lnTo>
                <a:lnTo>
                  <a:pt x="5452877" y="1264919"/>
                </a:lnTo>
                <a:lnTo>
                  <a:pt x="5527503" y="1264433"/>
                </a:lnTo>
                <a:lnTo>
                  <a:pt x="5600775" y="1262993"/>
                </a:lnTo>
                <a:lnTo>
                  <a:pt x="5672533" y="1260633"/>
                </a:lnTo>
                <a:lnTo>
                  <a:pt x="5742614" y="1257384"/>
                </a:lnTo>
                <a:lnTo>
                  <a:pt x="5810856" y="1253278"/>
                </a:lnTo>
                <a:lnTo>
                  <a:pt x="5877097" y="1248346"/>
                </a:lnTo>
                <a:lnTo>
                  <a:pt x="5941175" y="1242620"/>
                </a:lnTo>
                <a:lnTo>
                  <a:pt x="6002929" y="1236133"/>
                </a:lnTo>
                <a:lnTo>
                  <a:pt x="6062195" y="1228915"/>
                </a:lnTo>
                <a:lnTo>
                  <a:pt x="6118812" y="1220999"/>
                </a:lnTo>
                <a:lnTo>
                  <a:pt x="6172617" y="1212416"/>
                </a:lnTo>
                <a:lnTo>
                  <a:pt x="6223450" y="1203197"/>
                </a:lnTo>
                <a:lnTo>
                  <a:pt x="6271147" y="1193376"/>
                </a:lnTo>
                <a:lnTo>
                  <a:pt x="6315547" y="1182983"/>
                </a:lnTo>
                <a:lnTo>
                  <a:pt x="6356487" y="1172051"/>
                </a:lnTo>
                <a:lnTo>
                  <a:pt x="6393806" y="1160610"/>
                </a:lnTo>
                <a:lnTo>
                  <a:pt x="6456932" y="1136332"/>
                </a:lnTo>
                <a:lnTo>
                  <a:pt x="6503626" y="1110403"/>
                </a:lnTo>
                <a:lnTo>
                  <a:pt x="6532594" y="1083077"/>
                </a:lnTo>
                <a:lnTo>
                  <a:pt x="6542537" y="1054607"/>
                </a:lnTo>
                <a:lnTo>
                  <a:pt x="6542537" y="420623"/>
                </a:lnTo>
                <a:lnTo>
                  <a:pt x="6520407" y="378332"/>
                </a:lnTo>
                <a:lnTo>
                  <a:pt x="6482414" y="351673"/>
                </a:lnTo>
                <a:lnTo>
                  <a:pt x="6427342" y="326538"/>
                </a:lnTo>
                <a:lnTo>
                  <a:pt x="6356487" y="303180"/>
                </a:lnTo>
                <a:lnTo>
                  <a:pt x="6315547" y="292248"/>
                </a:lnTo>
                <a:lnTo>
                  <a:pt x="6271147" y="281855"/>
                </a:lnTo>
                <a:lnTo>
                  <a:pt x="6223450" y="272033"/>
                </a:lnTo>
                <a:lnTo>
                  <a:pt x="6172617" y="262815"/>
                </a:lnTo>
                <a:lnTo>
                  <a:pt x="6118812" y="254232"/>
                </a:lnTo>
                <a:lnTo>
                  <a:pt x="6062195" y="246316"/>
                </a:lnTo>
                <a:lnTo>
                  <a:pt x="6002929" y="239098"/>
                </a:lnTo>
                <a:lnTo>
                  <a:pt x="5941175" y="232611"/>
                </a:lnTo>
                <a:lnTo>
                  <a:pt x="5877097" y="226885"/>
                </a:lnTo>
                <a:lnTo>
                  <a:pt x="5810856" y="221953"/>
                </a:lnTo>
                <a:lnTo>
                  <a:pt x="5742614" y="217847"/>
                </a:lnTo>
                <a:lnTo>
                  <a:pt x="5672533" y="214598"/>
                </a:lnTo>
                <a:lnTo>
                  <a:pt x="5600775" y="212238"/>
                </a:lnTo>
                <a:lnTo>
                  <a:pt x="5527503" y="210798"/>
                </a:lnTo>
                <a:lnTo>
                  <a:pt x="5452877" y="210311"/>
                </a:lnTo>
                <a:lnTo>
                  <a:pt x="5998469" y="0"/>
                </a:lnTo>
                <a:lnTo>
                  <a:pt x="4907285" y="210311"/>
                </a:lnTo>
                <a:lnTo>
                  <a:pt x="1091190" y="210311"/>
                </a:lnTo>
                <a:close/>
              </a:path>
            </a:pathLst>
          </a:custGeom>
          <a:ln w="12699">
            <a:solidFill>
              <a:srgbClr val="CC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176019" y="5016498"/>
            <a:ext cx="574865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80645" algn="ctr">
              <a:lnSpc>
                <a:spcPct val="100000"/>
              </a:lnSpc>
              <a:spcBef>
                <a:spcPts val="95"/>
              </a:spcBef>
            </a:pPr>
            <a:r>
              <a:rPr sz="2800" i="1" spc="-15" dirty="0">
                <a:solidFill>
                  <a:srgbClr val="00CC99"/>
                </a:solidFill>
                <a:latin typeface="Georgia"/>
                <a:cs typeface="Georgia"/>
              </a:rPr>
              <a:t>Unfortunately,</a:t>
            </a:r>
            <a:endParaRPr sz="2800">
              <a:latin typeface="Georgia"/>
              <a:cs typeface="Georgia"/>
            </a:endParaRPr>
          </a:p>
          <a:p>
            <a:pPr algn="ctr">
              <a:lnSpc>
                <a:spcPct val="100000"/>
              </a:lnSpc>
            </a:pPr>
            <a:r>
              <a:rPr sz="2800" i="1" spc="40" dirty="0">
                <a:solidFill>
                  <a:srgbClr val="00CC99"/>
                </a:solidFill>
                <a:latin typeface="Georgia"/>
                <a:cs typeface="Georgia"/>
              </a:rPr>
              <a:t>that </a:t>
            </a:r>
            <a:r>
              <a:rPr sz="2800" i="1" spc="-70" dirty="0">
                <a:solidFill>
                  <a:srgbClr val="00CC99"/>
                </a:solidFill>
                <a:latin typeface="Georgia"/>
                <a:cs typeface="Georgia"/>
              </a:rPr>
              <a:t>may </a:t>
            </a:r>
            <a:r>
              <a:rPr sz="2800" i="1" spc="-65" dirty="0">
                <a:solidFill>
                  <a:srgbClr val="00CC99"/>
                </a:solidFill>
                <a:latin typeface="Georgia"/>
                <a:cs typeface="Georgia"/>
              </a:rPr>
              <a:t>further </a:t>
            </a:r>
            <a:r>
              <a:rPr sz="2800" i="1" spc="-15" dirty="0">
                <a:solidFill>
                  <a:srgbClr val="00CC99"/>
                </a:solidFill>
                <a:latin typeface="Georgia"/>
                <a:cs typeface="Georgia"/>
              </a:rPr>
              <a:t>delay </a:t>
            </a:r>
            <a:r>
              <a:rPr sz="2800" i="1" spc="5" dirty="0">
                <a:solidFill>
                  <a:srgbClr val="00CC99"/>
                </a:solidFill>
                <a:latin typeface="Georgia"/>
                <a:cs typeface="Georgia"/>
              </a:rPr>
              <a:t>the</a:t>
            </a:r>
            <a:r>
              <a:rPr sz="2800" i="1" spc="195" dirty="0">
                <a:solidFill>
                  <a:srgbClr val="00CC99"/>
                </a:solidFill>
                <a:latin typeface="Georgia"/>
                <a:cs typeface="Georgia"/>
              </a:rPr>
              <a:t> </a:t>
            </a:r>
            <a:r>
              <a:rPr sz="2800" i="1" spc="-20" dirty="0">
                <a:solidFill>
                  <a:srgbClr val="00CC99"/>
                </a:solidFill>
                <a:latin typeface="Georgia"/>
                <a:cs typeface="Georgia"/>
              </a:rPr>
              <a:t>schedule!</a:t>
            </a:r>
            <a:endParaRPr sz="2800">
              <a:latin typeface="Georgia"/>
              <a:cs typeface="Georg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869935" y="4407408"/>
            <a:ext cx="657225" cy="623570"/>
          </a:xfrm>
          <a:custGeom>
            <a:avLst/>
            <a:gdLst/>
            <a:ahLst/>
            <a:cxnLst/>
            <a:rect l="l" t="t" r="r" b="b"/>
            <a:pathLst>
              <a:path w="657225" h="623570">
                <a:moveTo>
                  <a:pt x="656844" y="124968"/>
                </a:moveTo>
                <a:lnTo>
                  <a:pt x="624840" y="28956"/>
                </a:lnTo>
                <a:lnTo>
                  <a:pt x="583692" y="4572"/>
                </a:lnTo>
                <a:lnTo>
                  <a:pt x="533400" y="0"/>
                </a:lnTo>
                <a:lnTo>
                  <a:pt x="472440" y="13716"/>
                </a:lnTo>
                <a:lnTo>
                  <a:pt x="394716" y="64008"/>
                </a:lnTo>
                <a:lnTo>
                  <a:pt x="310896" y="117348"/>
                </a:lnTo>
                <a:lnTo>
                  <a:pt x="242316" y="199644"/>
                </a:lnTo>
                <a:lnTo>
                  <a:pt x="185928" y="291084"/>
                </a:lnTo>
                <a:lnTo>
                  <a:pt x="33528" y="199644"/>
                </a:lnTo>
                <a:lnTo>
                  <a:pt x="0" y="228600"/>
                </a:lnTo>
                <a:lnTo>
                  <a:pt x="195072" y="362712"/>
                </a:lnTo>
                <a:lnTo>
                  <a:pt x="195072" y="556768"/>
                </a:lnTo>
                <a:lnTo>
                  <a:pt x="213360" y="597408"/>
                </a:lnTo>
                <a:lnTo>
                  <a:pt x="277368" y="623316"/>
                </a:lnTo>
                <a:lnTo>
                  <a:pt x="352044" y="623316"/>
                </a:lnTo>
                <a:lnTo>
                  <a:pt x="408432" y="589788"/>
                </a:lnTo>
                <a:lnTo>
                  <a:pt x="504444" y="498348"/>
                </a:lnTo>
                <a:lnTo>
                  <a:pt x="597408" y="373380"/>
                </a:lnTo>
                <a:lnTo>
                  <a:pt x="652272" y="266700"/>
                </a:lnTo>
                <a:lnTo>
                  <a:pt x="656844" y="124968"/>
                </a:lnTo>
                <a:close/>
              </a:path>
              <a:path w="657225" h="623570">
                <a:moveTo>
                  <a:pt x="195072" y="556768"/>
                </a:moveTo>
                <a:lnTo>
                  <a:pt x="195072" y="362712"/>
                </a:lnTo>
                <a:lnTo>
                  <a:pt x="172212" y="391668"/>
                </a:lnTo>
                <a:lnTo>
                  <a:pt x="167640" y="452628"/>
                </a:lnTo>
                <a:lnTo>
                  <a:pt x="185928" y="536448"/>
                </a:lnTo>
                <a:lnTo>
                  <a:pt x="195072" y="556768"/>
                </a:lnTo>
                <a:close/>
              </a:path>
            </a:pathLst>
          </a:custGeom>
          <a:solidFill>
            <a:srgbClr val="CCE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497823" y="3956304"/>
            <a:ext cx="207645" cy="299085"/>
          </a:xfrm>
          <a:custGeom>
            <a:avLst/>
            <a:gdLst/>
            <a:ahLst/>
            <a:cxnLst/>
            <a:rect l="l" t="t" r="r" b="b"/>
            <a:pathLst>
              <a:path w="207645" h="299085">
                <a:moveTo>
                  <a:pt x="207264" y="24384"/>
                </a:moveTo>
                <a:lnTo>
                  <a:pt x="182880" y="0"/>
                </a:lnTo>
                <a:lnTo>
                  <a:pt x="109728" y="62484"/>
                </a:lnTo>
                <a:lnTo>
                  <a:pt x="27432" y="178308"/>
                </a:lnTo>
                <a:lnTo>
                  <a:pt x="0" y="291084"/>
                </a:lnTo>
                <a:lnTo>
                  <a:pt x="32004" y="298704"/>
                </a:lnTo>
                <a:lnTo>
                  <a:pt x="53340" y="202692"/>
                </a:lnTo>
                <a:lnTo>
                  <a:pt x="96012" y="128016"/>
                </a:lnTo>
                <a:lnTo>
                  <a:pt x="128016" y="86868"/>
                </a:lnTo>
                <a:lnTo>
                  <a:pt x="207264" y="24384"/>
                </a:lnTo>
                <a:close/>
              </a:path>
            </a:pathLst>
          </a:custGeom>
          <a:solidFill>
            <a:srgbClr val="CCE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781288" y="4207764"/>
            <a:ext cx="340360" cy="189230"/>
          </a:xfrm>
          <a:custGeom>
            <a:avLst/>
            <a:gdLst/>
            <a:ahLst/>
            <a:cxnLst/>
            <a:rect l="l" t="t" r="r" b="b"/>
            <a:pathLst>
              <a:path w="340359" h="189229">
                <a:moveTo>
                  <a:pt x="339852" y="50292"/>
                </a:moveTo>
                <a:lnTo>
                  <a:pt x="326136" y="0"/>
                </a:lnTo>
                <a:lnTo>
                  <a:pt x="220980" y="30480"/>
                </a:lnTo>
                <a:lnTo>
                  <a:pt x="96012" y="88392"/>
                </a:lnTo>
                <a:lnTo>
                  <a:pt x="0" y="164592"/>
                </a:lnTo>
                <a:lnTo>
                  <a:pt x="9144" y="188976"/>
                </a:lnTo>
                <a:lnTo>
                  <a:pt x="188976" y="79248"/>
                </a:lnTo>
                <a:lnTo>
                  <a:pt x="339852" y="50292"/>
                </a:lnTo>
                <a:close/>
              </a:path>
            </a:pathLst>
          </a:custGeom>
          <a:solidFill>
            <a:srgbClr val="CCE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837676" y="4695444"/>
            <a:ext cx="387350" cy="125095"/>
          </a:xfrm>
          <a:custGeom>
            <a:avLst/>
            <a:gdLst/>
            <a:ahLst/>
            <a:cxnLst/>
            <a:rect l="l" t="t" r="r" b="b"/>
            <a:pathLst>
              <a:path w="387350" h="125095">
                <a:moveTo>
                  <a:pt x="387096" y="54864"/>
                </a:moveTo>
                <a:lnTo>
                  <a:pt x="303276" y="24384"/>
                </a:lnTo>
                <a:lnTo>
                  <a:pt x="173736" y="4572"/>
                </a:lnTo>
                <a:lnTo>
                  <a:pt x="21336" y="0"/>
                </a:lnTo>
                <a:lnTo>
                  <a:pt x="0" y="28956"/>
                </a:lnTo>
                <a:lnTo>
                  <a:pt x="118872" y="41148"/>
                </a:lnTo>
                <a:lnTo>
                  <a:pt x="248412" y="54864"/>
                </a:lnTo>
                <a:lnTo>
                  <a:pt x="355092" y="124968"/>
                </a:lnTo>
                <a:lnTo>
                  <a:pt x="387096" y="54864"/>
                </a:lnTo>
                <a:close/>
              </a:path>
            </a:pathLst>
          </a:custGeom>
          <a:solidFill>
            <a:srgbClr val="CCE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708392" y="5088636"/>
            <a:ext cx="506095" cy="980440"/>
          </a:xfrm>
          <a:custGeom>
            <a:avLst/>
            <a:gdLst/>
            <a:ahLst/>
            <a:cxnLst/>
            <a:rect l="l" t="t" r="r" b="b"/>
            <a:pathLst>
              <a:path w="506095" h="980439">
                <a:moveTo>
                  <a:pt x="413004" y="388620"/>
                </a:moveTo>
                <a:lnTo>
                  <a:pt x="413004" y="12192"/>
                </a:lnTo>
                <a:lnTo>
                  <a:pt x="330708" y="0"/>
                </a:lnTo>
                <a:lnTo>
                  <a:pt x="243840" y="0"/>
                </a:lnTo>
                <a:lnTo>
                  <a:pt x="146304" y="57912"/>
                </a:lnTo>
                <a:lnTo>
                  <a:pt x="82296" y="137160"/>
                </a:lnTo>
                <a:lnTo>
                  <a:pt x="42672" y="249936"/>
                </a:lnTo>
                <a:lnTo>
                  <a:pt x="9144" y="371856"/>
                </a:lnTo>
                <a:lnTo>
                  <a:pt x="0" y="502920"/>
                </a:lnTo>
                <a:lnTo>
                  <a:pt x="13716" y="652272"/>
                </a:lnTo>
                <a:lnTo>
                  <a:pt x="50292" y="841248"/>
                </a:lnTo>
                <a:lnTo>
                  <a:pt x="91440" y="903732"/>
                </a:lnTo>
                <a:lnTo>
                  <a:pt x="146304" y="966216"/>
                </a:lnTo>
                <a:lnTo>
                  <a:pt x="207264" y="979932"/>
                </a:lnTo>
                <a:lnTo>
                  <a:pt x="257556" y="966216"/>
                </a:lnTo>
                <a:lnTo>
                  <a:pt x="284988" y="951585"/>
                </a:lnTo>
                <a:lnTo>
                  <a:pt x="284988" y="637032"/>
                </a:lnTo>
                <a:lnTo>
                  <a:pt x="303276" y="553212"/>
                </a:lnTo>
                <a:lnTo>
                  <a:pt x="339852" y="452628"/>
                </a:lnTo>
                <a:lnTo>
                  <a:pt x="413004" y="388620"/>
                </a:lnTo>
                <a:close/>
              </a:path>
              <a:path w="506095" h="980439">
                <a:moveTo>
                  <a:pt x="330708" y="861060"/>
                </a:moveTo>
                <a:lnTo>
                  <a:pt x="326136" y="790956"/>
                </a:lnTo>
                <a:lnTo>
                  <a:pt x="284988" y="723900"/>
                </a:lnTo>
                <a:lnTo>
                  <a:pt x="284988" y="951585"/>
                </a:lnTo>
                <a:lnTo>
                  <a:pt x="303276" y="941832"/>
                </a:lnTo>
                <a:lnTo>
                  <a:pt x="330708" y="861060"/>
                </a:lnTo>
                <a:close/>
              </a:path>
              <a:path w="506095" h="980439">
                <a:moveTo>
                  <a:pt x="505968" y="158496"/>
                </a:moveTo>
                <a:lnTo>
                  <a:pt x="483108" y="70104"/>
                </a:lnTo>
                <a:lnTo>
                  <a:pt x="451104" y="12192"/>
                </a:lnTo>
                <a:lnTo>
                  <a:pt x="373380" y="0"/>
                </a:lnTo>
                <a:lnTo>
                  <a:pt x="413004" y="12192"/>
                </a:lnTo>
                <a:lnTo>
                  <a:pt x="413004" y="388620"/>
                </a:lnTo>
                <a:lnTo>
                  <a:pt x="463296" y="289560"/>
                </a:lnTo>
                <a:lnTo>
                  <a:pt x="505968" y="158496"/>
                </a:lnTo>
                <a:close/>
              </a:path>
            </a:pathLst>
          </a:custGeom>
          <a:solidFill>
            <a:srgbClr val="CCE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239000" y="4762500"/>
            <a:ext cx="661670" cy="408940"/>
          </a:xfrm>
          <a:custGeom>
            <a:avLst/>
            <a:gdLst/>
            <a:ahLst/>
            <a:cxnLst/>
            <a:rect l="l" t="t" r="r" b="b"/>
            <a:pathLst>
              <a:path w="661670" h="408939">
                <a:moveTo>
                  <a:pt x="181356" y="285804"/>
                </a:moveTo>
                <a:lnTo>
                  <a:pt x="181356" y="246888"/>
                </a:lnTo>
                <a:lnTo>
                  <a:pt x="56388" y="237744"/>
                </a:lnTo>
                <a:lnTo>
                  <a:pt x="0" y="246888"/>
                </a:lnTo>
                <a:lnTo>
                  <a:pt x="13716" y="275844"/>
                </a:lnTo>
                <a:lnTo>
                  <a:pt x="115824" y="283464"/>
                </a:lnTo>
                <a:lnTo>
                  <a:pt x="181356" y="285804"/>
                </a:lnTo>
                <a:close/>
              </a:path>
              <a:path w="661670" h="408939">
                <a:moveTo>
                  <a:pt x="201168" y="328459"/>
                </a:moveTo>
                <a:lnTo>
                  <a:pt x="201168" y="286512"/>
                </a:lnTo>
                <a:lnTo>
                  <a:pt x="102108" y="321564"/>
                </a:lnTo>
                <a:lnTo>
                  <a:pt x="27432" y="362712"/>
                </a:lnTo>
                <a:lnTo>
                  <a:pt x="18288" y="387096"/>
                </a:lnTo>
                <a:lnTo>
                  <a:pt x="42672" y="408432"/>
                </a:lnTo>
                <a:lnTo>
                  <a:pt x="88392" y="371856"/>
                </a:lnTo>
                <a:lnTo>
                  <a:pt x="158496" y="345948"/>
                </a:lnTo>
                <a:lnTo>
                  <a:pt x="201168" y="328459"/>
                </a:lnTo>
                <a:close/>
              </a:path>
              <a:path w="661670" h="408939">
                <a:moveTo>
                  <a:pt x="214884" y="322838"/>
                </a:moveTo>
                <a:lnTo>
                  <a:pt x="214884" y="211836"/>
                </a:lnTo>
                <a:lnTo>
                  <a:pt x="144780" y="150876"/>
                </a:lnTo>
                <a:lnTo>
                  <a:pt x="88392" y="74676"/>
                </a:lnTo>
                <a:lnTo>
                  <a:pt x="74676" y="100584"/>
                </a:lnTo>
                <a:lnTo>
                  <a:pt x="111252" y="161544"/>
                </a:lnTo>
                <a:lnTo>
                  <a:pt x="181356" y="246888"/>
                </a:lnTo>
                <a:lnTo>
                  <a:pt x="181356" y="285804"/>
                </a:lnTo>
                <a:lnTo>
                  <a:pt x="201168" y="286512"/>
                </a:lnTo>
                <a:lnTo>
                  <a:pt x="201168" y="328459"/>
                </a:lnTo>
                <a:lnTo>
                  <a:pt x="214884" y="322838"/>
                </a:lnTo>
                <a:close/>
              </a:path>
              <a:path w="661670" h="408939">
                <a:moveTo>
                  <a:pt x="661416" y="358140"/>
                </a:moveTo>
                <a:lnTo>
                  <a:pt x="521208" y="345948"/>
                </a:lnTo>
                <a:lnTo>
                  <a:pt x="409956" y="307848"/>
                </a:lnTo>
                <a:lnTo>
                  <a:pt x="321564" y="257556"/>
                </a:lnTo>
                <a:lnTo>
                  <a:pt x="265176" y="211836"/>
                </a:lnTo>
                <a:lnTo>
                  <a:pt x="237744" y="121920"/>
                </a:lnTo>
                <a:lnTo>
                  <a:pt x="237744" y="7620"/>
                </a:lnTo>
                <a:lnTo>
                  <a:pt x="210312" y="0"/>
                </a:lnTo>
                <a:lnTo>
                  <a:pt x="195072" y="100584"/>
                </a:lnTo>
                <a:lnTo>
                  <a:pt x="201168" y="158496"/>
                </a:lnTo>
                <a:lnTo>
                  <a:pt x="214884" y="211836"/>
                </a:lnTo>
                <a:lnTo>
                  <a:pt x="214884" y="322838"/>
                </a:lnTo>
                <a:lnTo>
                  <a:pt x="251460" y="307848"/>
                </a:lnTo>
                <a:lnTo>
                  <a:pt x="298704" y="312420"/>
                </a:lnTo>
                <a:lnTo>
                  <a:pt x="405384" y="350520"/>
                </a:lnTo>
                <a:lnTo>
                  <a:pt x="489204" y="387096"/>
                </a:lnTo>
                <a:lnTo>
                  <a:pt x="656844" y="408432"/>
                </a:lnTo>
                <a:lnTo>
                  <a:pt x="661416" y="358140"/>
                </a:lnTo>
                <a:close/>
              </a:path>
            </a:pathLst>
          </a:custGeom>
          <a:solidFill>
            <a:srgbClr val="CCE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164068" y="5173980"/>
            <a:ext cx="932815" cy="457200"/>
          </a:xfrm>
          <a:custGeom>
            <a:avLst/>
            <a:gdLst/>
            <a:ahLst/>
            <a:cxnLst/>
            <a:rect l="l" t="t" r="r" b="b"/>
            <a:pathLst>
              <a:path w="932815" h="457200">
                <a:moveTo>
                  <a:pt x="903732" y="167640"/>
                </a:moveTo>
                <a:lnTo>
                  <a:pt x="890016" y="137160"/>
                </a:lnTo>
                <a:lnTo>
                  <a:pt x="824484" y="178308"/>
                </a:lnTo>
                <a:lnTo>
                  <a:pt x="600456" y="237744"/>
                </a:lnTo>
                <a:lnTo>
                  <a:pt x="441960" y="213360"/>
                </a:lnTo>
                <a:lnTo>
                  <a:pt x="303276" y="178308"/>
                </a:lnTo>
                <a:lnTo>
                  <a:pt x="176784" y="99060"/>
                </a:lnTo>
                <a:lnTo>
                  <a:pt x="27432" y="0"/>
                </a:lnTo>
                <a:lnTo>
                  <a:pt x="0" y="41148"/>
                </a:lnTo>
                <a:lnTo>
                  <a:pt x="120396" y="141732"/>
                </a:lnTo>
                <a:lnTo>
                  <a:pt x="265176" y="237744"/>
                </a:lnTo>
                <a:lnTo>
                  <a:pt x="441960" y="280416"/>
                </a:lnTo>
                <a:lnTo>
                  <a:pt x="582168" y="292608"/>
                </a:lnTo>
                <a:lnTo>
                  <a:pt x="609600" y="330708"/>
                </a:lnTo>
                <a:lnTo>
                  <a:pt x="665988" y="414528"/>
                </a:lnTo>
                <a:lnTo>
                  <a:pt x="670560" y="416735"/>
                </a:lnTo>
                <a:lnTo>
                  <a:pt x="670560" y="301752"/>
                </a:lnTo>
                <a:lnTo>
                  <a:pt x="722376" y="332165"/>
                </a:lnTo>
                <a:lnTo>
                  <a:pt x="722376" y="280416"/>
                </a:lnTo>
                <a:lnTo>
                  <a:pt x="736092" y="281662"/>
                </a:lnTo>
                <a:lnTo>
                  <a:pt x="736092" y="242316"/>
                </a:lnTo>
                <a:lnTo>
                  <a:pt x="797052" y="225552"/>
                </a:lnTo>
                <a:lnTo>
                  <a:pt x="903732" y="167640"/>
                </a:lnTo>
                <a:close/>
              </a:path>
              <a:path w="932815" h="457200">
                <a:moveTo>
                  <a:pt x="778764" y="443484"/>
                </a:moveTo>
                <a:lnTo>
                  <a:pt x="699516" y="388620"/>
                </a:lnTo>
                <a:lnTo>
                  <a:pt x="670560" y="301752"/>
                </a:lnTo>
                <a:lnTo>
                  <a:pt x="670560" y="416735"/>
                </a:lnTo>
                <a:lnTo>
                  <a:pt x="754380" y="457200"/>
                </a:lnTo>
                <a:lnTo>
                  <a:pt x="778764" y="443484"/>
                </a:lnTo>
                <a:close/>
              </a:path>
              <a:path w="932815" h="457200">
                <a:moveTo>
                  <a:pt x="867156" y="355092"/>
                </a:moveTo>
                <a:lnTo>
                  <a:pt x="810768" y="338328"/>
                </a:lnTo>
                <a:lnTo>
                  <a:pt x="722376" y="280416"/>
                </a:lnTo>
                <a:lnTo>
                  <a:pt x="722376" y="332165"/>
                </a:lnTo>
                <a:lnTo>
                  <a:pt x="740664" y="342900"/>
                </a:lnTo>
                <a:lnTo>
                  <a:pt x="824484" y="393192"/>
                </a:lnTo>
                <a:lnTo>
                  <a:pt x="867156" y="355092"/>
                </a:lnTo>
                <a:close/>
              </a:path>
              <a:path w="932815" h="457200">
                <a:moveTo>
                  <a:pt x="932688" y="280416"/>
                </a:moveTo>
                <a:lnTo>
                  <a:pt x="932688" y="251460"/>
                </a:lnTo>
                <a:lnTo>
                  <a:pt x="862584" y="251460"/>
                </a:lnTo>
                <a:lnTo>
                  <a:pt x="736092" y="242316"/>
                </a:lnTo>
                <a:lnTo>
                  <a:pt x="736092" y="281662"/>
                </a:lnTo>
                <a:lnTo>
                  <a:pt x="806196" y="288036"/>
                </a:lnTo>
                <a:lnTo>
                  <a:pt x="932688" y="280416"/>
                </a:lnTo>
                <a:close/>
              </a:path>
            </a:pathLst>
          </a:custGeom>
          <a:solidFill>
            <a:srgbClr val="CCE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385304" y="5945124"/>
            <a:ext cx="498475" cy="721360"/>
          </a:xfrm>
          <a:custGeom>
            <a:avLst/>
            <a:gdLst/>
            <a:ahLst/>
            <a:cxnLst/>
            <a:rect l="l" t="t" r="r" b="b"/>
            <a:pathLst>
              <a:path w="498475" h="721359">
                <a:moveTo>
                  <a:pt x="400812" y="689585"/>
                </a:moveTo>
                <a:lnTo>
                  <a:pt x="400812" y="618744"/>
                </a:lnTo>
                <a:lnTo>
                  <a:pt x="315468" y="601980"/>
                </a:lnTo>
                <a:lnTo>
                  <a:pt x="190500" y="594360"/>
                </a:lnTo>
                <a:lnTo>
                  <a:pt x="68580" y="618744"/>
                </a:lnTo>
                <a:lnTo>
                  <a:pt x="0" y="656844"/>
                </a:lnTo>
                <a:lnTo>
                  <a:pt x="27432" y="702564"/>
                </a:lnTo>
                <a:lnTo>
                  <a:pt x="92964" y="720852"/>
                </a:lnTo>
                <a:lnTo>
                  <a:pt x="138684" y="678180"/>
                </a:lnTo>
                <a:lnTo>
                  <a:pt x="204216" y="652272"/>
                </a:lnTo>
                <a:lnTo>
                  <a:pt x="278892" y="652272"/>
                </a:lnTo>
                <a:lnTo>
                  <a:pt x="371856" y="669036"/>
                </a:lnTo>
                <a:lnTo>
                  <a:pt x="400812" y="689585"/>
                </a:lnTo>
                <a:close/>
              </a:path>
              <a:path w="498475" h="721359">
                <a:moveTo>
                  <a:pt x="489204" y="50292"/>
                </a:moveTo>
                <a:lnTo>
                  <a:pt x="441960" y="0"/>
                </a:lnTo>
                <a:lnTo>
                  <a:pt x="414528" y="12192"/>
                </a:lnTo>
                <a:lnTo>
                  <a:pt x="321564" y="112776"/>
                </a:lnTo>
                <a:lnTo>
                  <a:pt x="251460" y="193548"/>
                </a:lnTo>
                <a:lnTo>
                  <a:pt x="231648" y="263652"/>
                </a:lnTo>
                <a:lnTo>
                  <a:pt x="237744" y="330708"/>
                </a:lnTo>
                <a:lnTo>
                  <a:pt x="274320" y="405384"/>
                </a:lnTo>
                <a:lnTo>
                  <a:pt x="292608" y="431901"/>
                </a:lnTo>
                <a:lnTo>
                  <a:pt x="292608" y="251460"/>
                </a:lnTo>
                <a:lnTo>
                  <a:pt x="321564" y="201168"/>
                </a:lnTo>
                <a:lnTo>
                  <a:pt x="390144" y="138684"/>
                </a:lnTo>
                <a:lnTo>
                  <a:pt x="446532" y="91440"/>
                </a:lnTo>
                <a:lnTo>
                  <a:pt x="489204" y="50292"/>
                </a:lnTo>
                <a:close/>
              </a:path>
              <a:path w="498475" h="721359">
                <a:moveTo>
                  <a:pt x="498348" y="669036"/>
                </a:moveTo>
                <a:lnTo>
                  <a:pt x="498348" y="632460"/>
                </a:lnTo>
                <a:lnTo>
                  <a:pt x="455676" y="589788"/>
                </a:lnTo>
                <a:lnTo>
                  <a:pt x="400812" y="507492"/>
                </a:lnTo>
                <a:lnTo>
                  <a:pt x="344424" y="426720"/>
                </a:lnTo>
                <a:lnTo>
                  <a:pt x="292608" y="338328"/>
                </a:lnTo>
                <a:lnTo>
                  <a:pt x="292608" y="431901"/>
                </a:lnTo>
                <a:lnTo>
                  <a:pt x="335280" y="493776"/>
                </a:lnTo>
                <a:lnTo>
                  <a:pt x="385572" y="565404"/>
                </a:lnTo>
                <a:lnTo>
                  <a:pt x="400812" y="618744"/>
                </a:lnTo>
                <a:lnTo>
                  <a:pt x="400812" y="689585"/>
                </a:lnTo>
                <a:lnTo>
                  <a:pt x="419100" y="702564"/>
                </a:lnTo>
                <a:lnTo>
                  <a:pt x="473964" y="702564"/>
                </a:lnTo>
                <a:lnTo>
                  <a:pt x="498348" y="669036"/>
                </a:lnTo>
                <a:close/>
              </a:path>
            </a:pathLst>
          </a:custGeom>
          <a:solidFill>
            <a:srgbClr val="CCE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885176" y="5969508"/>
            <a:ext cx="538480" cy="920750"/>
          </a:xfrm>
          <a:custGeom>
            <a:avLst/>
            <a:gdLst/>
            <a:ahLst/>
            <a:cxnLst/>
            <a:rect l="l" t="t" r="r" b="b"/>
            <a:pathLst>
              <a:path w="538479" h="920750">
                <a:moveTo>
                  <a:pt x="126492" y="30480"/>
                </a:moveTo>
                <a:lnTo>
                  <a:pt x="108204" y="0"/>
                </a:lnTo>
                <a:lnTo>
                  <a:pt x="42672" y="4572"/>
                </a:lnTo>
                <a:lnTo>
                  <a:pt x="0" y="39624"/>
                </a:lnTo>
                <a:lnTo>
                  <a:pt x="0" y="131064"/>
                </a:lnTo>
                <a:lnTo>
                  <a:pt x="24384" y="239268"/>
                </a:lnTo>
                <a:lnTo>
                  <a:pt x="65532" y="353568"/>
                </a:lnTo>
                <a:lnTo>
                  <a:pt x="108204" y="452628"/>
                </a:lnTo>
                <a:lnTo>
                  <a:pt x="112776" y="458841"/>
                </a:lnTo>
                <a:lnTo>
                  <a:pt x="112776" y="181356"/>
                </a:lnTo>
                <a:lnTo>
                  <a:pt x="126492" y="30480"/>
                </a:lnTo>
                <a:close/>
              </a:path>
              <a:path w="538479" h="920750">
                <a:moveTo>
                  <a:pt x="537972" y="733044"/>
                </a:moveTo>
                <a:lnTo>
                  <a:pt x="537972" y="704088"/>
                </a:lnTo>
                <a:lnTo>
                  <a:pt x="510540" y="667512"/>
                </a:lnTo>
                <a:lnTo>
                  <a:pt x="431292" y="658368"/>
                </a:lnTo>
                <a:lnTo>
                  <a:pt x="362712" y="620268"/>
                </a:lnTo>
                <a:lnTo>
                  <a:pt x="274320" y="557784"/>
                </a:lnTo>
                <a:lnTo>
                  <a:pt x="190500" y="469392"/>
                </a:lnTo>
                <a:lnTo>
                  <a:pt x="135636" y="382524"/>
                </a:lnTo>
                <a:lnTo>
                  <a:pt x="112776" y="281940"/>
                </a:lnTo>
                <a:lnTo>
                  <a:pt x="112776" y="458841"/>
                </a:lnTo>
                <a:lnTo>
                  <a:pt x="167640" y="533400"/>
                </a:lnTo>
                <a:lnTo>
                  <a:pt x="236220" y="608076"/>
                </a:lnTo>
                <a:lnTo>
                  <a:pt x="335280" y="678180"/>
                </a:lnTo>
                <a:lnTo>
                  <a:pt x="469392" y="720852"/>
                </a:lnTo>
                <a:lnTo>
                  <a:pt x="469392" y="765871"/>
                </a:lnTo>
                <a:lnTo>
                  <a:pt x="487680" y="758952"/>
                </a:lnTo>
                <a:lnTo>
                  <a:pt x="537972" y="733044"/>
                </a:lnTo>
                <a:close/>
              </a:path>
              <a:path w="538479" h="920750">
                <a:moveTo>
                  <a:pt x="469392" y="765871"/>
                </a:moveTo>
                <a:lnTo>
                  <a:pt x="469392" y="720852"/>
                </a:lnTo>
                <a:lnTo>
                  <a:pt x="390144" y="742188"/>
                </a:lnTo>
                <a:lnTo>
                  <a:pt x="330708" y="758952"/>
                </a:lnTo>
                <a:lnTo>
                  <a:pt x="246888" y="792480"/>
                </a:lnTo>
                <a:lnTo>
                  <a:pt x="195072" y="830580"/>
                </a:lnTo>
                <a:lnTo>
                  <a:pt x="138684" y="880872"/>
                </a:lnTo>
                <a:lnTo>
                  <a:pt x="195072" y="917448"/>
                </a:lnTo>
                <a:lnTo>
                  <a:pt x="251460" y="920496"/>
                </a:lnTo>
                <a:lnTo>
                  <a:pt x="260604" y="880872"/>
                </a:lnTo>
                <a:lnTo>
                  <a:pt x="288036" y="841248"/>
                </a:lnTo>
                <a:lnTo>
                  <a:pt x="376428" y="792480"/>
                </a:lnTo>
                <a:lnTo>
                  <a:pt x="431292" y="780288"/>
                </a:lnTo>
                <a:lnTo>
                  <a:pt x="469392" y="765871"/>
                </a:lnTo>
                <a:close/>
              </a:path>
            </a:pathLst>
          </a:custGeom>
          <a:solidFill>
            <a:srgbClr val="CCE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009898" y="747775"/>
            <a:ext cx="803910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60" dirty="0">
                <a:solidFill>
                  <a:srgbClr val="0000CC"/>
                </a:solidFill>
              </a:rPr>
              <a:t>Software </a:t>
            </a:r>
            <a:r>
              <a:rPr spc="-100" dirty="0">
                <a:solidFill>
                  <a:srgbClr val="0000CC"/>
                </a:solidFill>
              </a:rPr>
              <a:t>Myths </a:t>
            </a:r>
            <a:r>
              <a:rPr spc="-245" dirty="0">
                <a:solidFill>
                  <a:srgbClr val="0000CC"/>
                </a:solidFill>
              </a:rPr>
              <a:t>(Management</a:t>
            </a:r>
            <a:r>
              <a:rPr spc="-120" dirty="0">
                <a:solidFill>
                  <a:srgbClr val="0000CC"/>
                </a:solidFill>
              </a:rPr>
              <a:t> </a:t>
            </a:r>
            <a:r>
              <a:rPr spc="-240" dirty="0">
                <a:solidFill>
                  <a:srgbClr val="0000CC"/>
                </a:solidFill>
              </a:rPr>
              <a:t>Perspectives</a:t>
            </a:r>
            <a:r>
              <a:rPr sz="4400" b="1" i="0" spc="-240" dirty="0">
                <a:solidFill>
                  <a:srgbClr val="0000CC"/>
                </a:solidFill>
                <a:latin typeface="Times New Roman"/>
                <a:cs typeface="Times New Roman"/>
              </a:rPr>
              <a:t>)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61993" y="1653539"/>
            <a:ext cx="8610600" cy="0"/>
          </a:xfrm>
          <a:custGeom>
            <a:avLst/>
            <a:gdLst/>
            <a:ahLst/>
            <a:cxnLst/>
            <a:rect l="l" t="t" r="r" b="b"/>
            <a:pathLst>
              <a:path w="8610600">
                <a:moveTo>
                  <a:pt x="0" y="0"/>
                </a:moveTo>
                <a:lnTo>
                  <a:pt x="8610605" y="0"/>
                </a:lnTo>
              </a:path>
            </a:pathLst>
          </a:custGeom>
          <a:ln w="571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9"/>
              </a:lnSpc>
            </a:pPr>
            <a:r>
              <a:rPr spc="-5" dirty="0"/>
              <a:t>Software Engineering </a:t>
            </a:r>
            <a:r>
              <a:rPr spc="-10" dirty="0"/>
              <a:t>(3</a:t>
            </a:r>
            <a:r>
              <a:rPr sz="750" spc="-15" baseline="22222" dirty="0"/>
              <a:t>rd </a:t>
            </a:r>
            <a:r>
              <a:rPr sz="800" spc="-5" dirty="0"/>
              <a:t>ed.), </a:t>
            </a:r>
            <a:r>
              <a:rPr sz="800" dirty="0"/>
              <a:t>By K.K </a:t>
            </a:r>
            <a:r>
              <a:rPr sz="800" spc="-5" dirty="0"/>
              <a:t>Aggarwal </a:t>
            </a:r>
            <a:r>
              <a:rPr sz="800" dirty="0"/>
              <a:t>&amp; </a:t>
            </a:r>
            <a:r>
              <a:rPr sz="800" spc="-5" dirty="0"/>
              <a:t>Yogesh </a:t>
            </a:r>
            <a:r>
              <a:rPr sz="800" dirty="0"/>
              <a:t>Singh, </a:t>
            </a:r>
            <a:r>
              <a:rPr sz="800" spc="-5" dirty="0"/>
              <a:t>Copyright </a:t>
            </a:r>
            <a:r>
              <a:rPr sz="800" dirty="0"/>
              <a:t>© </a:t>
            </a:r>
            <a:r>
              <a:rPr sz="800" spc="-5" dirty="0"/>
              <a:t>New </a:t>
            </a:r>
            <a:r>
              <a:rPr sz="800" spc="-10" dirty="0"/>
              <a:t>Age </a:t>
            </a:r>
            <a:r>
              <a:rPr sz="800" spc="-5" dirty="0"/>
              <a:t>International Publishers,</a:t>
            </a:r>
            <a:r>
              <a:rPr sz="800" spc="75" dirty="0"/>
              <a:t> </a:t>
            </a:r>
            <a:r>
              <a:rPr sz="800" spc="-5" dirty="0"/>
              <a:t>2007</a:t>
            </a:r>
            <a:endParaRPr sz="800"/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45"/>
              </a:lnSpc>
            </a:pPr>
            <a:fld id="{81D60167-4931-47E6-BA6A-407CBD079E47}" type="slidenum">
              <a:rPr dirty="0"/>
              <a:pPr marL="25400">
                <a:lnSpc>
                  <a:spcPts val="1445"/>
                </a:lnSpc>
              </a:pPr>
              <a:t>38</a:t>
            </a:fld>
            <a:endParaRPr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3" y="2917950"/>
            <a:ext cx="38163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FF3200"/>
                </a:solidFill>
                <a:latin typeface="Times New Roman"/>
                <a:cs typeface="Times New Roman"/>
              </a:rPr>
              <a:t>Software </a:t>
            </a:r>
            <a:r>
              <a:rPr sz="2800" dirty="0">
                <a:solidFill>
                  <a:srgbClr val="FF3200"/>
                </a:solidFill>
                <a:latin typeface="Times New Roman"/>
                <a:cs typeface="Times New Roman"/>
              </a:rPr>
              <a:t>is </a:t>
            </a:r>
            <a:r>
              <a:rPr sz="2800" spc="-10" dirty="0">
                <a:solidFill>
                  <a:srgbClr val="FF3200"/>
                </a:solidFill>
                <a:latin typeface="Times New Roman"/>
                <a:cs typeface="Times New Roman"/>
              </a:rPr>
              <a:t>easy </a:t>
            </a:r>
            <a:r>
              <a:rPr sz="2800" spc="-5" dirty="0">
                <a:solidFill>
                  <a:srgbClr val="FF3200"/>
                </a:solidFill>
                <a:latin typeface="Times New Roman"/>
                <a:cs typeface="Times New Roman"/>
              </a:rPr>
              <a:t>to</a:t>
            </a:r>
            <a:r>
              <a:rPr sz="2800" spc="-30" dirty="0">
                <a:solidFill>
                  <a:srgbClr val="FF320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3200"/>
                </a:solidFill>
                <a:latin typeface="Times New Roman"/>
                <a:cs typeface="Times New Roman"/>
              </a:rPr>
              <a:t>change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641335" y="3727704"/>
            <a:ext cx="657225" cy="623570"/>
          </a:xfrm>
          <a:custGeom>
            <a:avLst/>
            <a:gdLst/>
            <a:ahLst/>
            <a:cxnLst/>
            <a:rect l="l" t="t" r="r" b="b"/>
            <a:pathLst>
              <a:path w="657225" h="623570">
                <a:moveTo>
                  <a:pt x="656844" y="124968"/>
                </a:moveTo>
                <a:lnTo>
                  <a:pt x="624840" y="28956"/>
                </a:lnTo>
                <a:lnTo>
                  <a:pt x="583692" y="4572"/>
                </a:lnTo>
                <a:lnTo>
                  <a:pt x="533400" y="0"/>
                </a:lnTo>
                <a:lnTo>
                  <a:pt x="472440" y="13716"/>
                </a:lnTo>
                <a:lnTo>
                  <a:pt x="394716" y="64008"/>
                </a:lnTo>
                <a:lnTo>
                  <a:pt x="310896" y="117348"/>
                </a:lnTo>
                <a:lnTo>
                  <a:pt x="242316" y="199644"/>
                </a:lnTo>
                <a:lnTo>
                  <a:pt x="185928" y="291084"/>
                </a:lnTo>
                <a:lnTo>
                  <a:pt x="33528" y="199644"/>
                </a:lnTo>
                <a:lnTo>
                  <a:pt x="0" y="228600"/>
                </a:lnTo>
                <a:lnTo>
                  <a:pt x="195072" y="362712"/>
                </a:lnTo>
                <a:lnTo>
                  <a:pt x="195072" y="556768"/>
                </a:lnTo>
                <a:lnTo>
                  <a:pt x="213360" y="597408"/>
                </a:lnTo>
                <a:lnTo>
                  <a:pt x="277368" y="623316"/>
                </a:lnTo>
                <a:lnTo>
                  <a:pt x="352044" y="623316"/>
                </a:lnTo>
                <a:lnTo>
                  <a:pt x="408432" y="589788"/>
                </a:lnTo>
                <a:lnTo>
                  <a:pt x="504444" y="498348"/>
                </a:lnTo>
                <a:lnTo>
                  <a:pt x="597408" y="373380"/>
                </a:lnTo>
                <a:lnTo>
                  <a:pt x="652272" y="266700"/>
                </a:lnTo>
                <a:lnTo>
                  <a:pt x="656844" y="124968"/>
                </a:lnTo>
                <a:close/>
              </a:path>
              <a:path w="657225" h="623570">
                <a:moveTo>
                  <a:pt x="195072" y="556768"/>
                </a:moveTo>
                <a:lnTo>
                  <a:pt x="195072" y="362712"/>
                </a:lnTo>
                <a:lnTo>
                  <a:pt x="172212" y="391668"/>
                </a:lnTo>
                <a:lnTo>
                  <a:pt x="167640" y="452628"/>
                </a:lnTo>
                <a:lnTo>
                  <a:pt x="185928" y="536448"/>
                </a:lnTo>
                <a:lnTo>
                  <a:pt x="195072" y="556768"/>
                </a:lnTo>
                <a:close/>
              </a:path>
            </a:pathLst>
          </a:custGeom>
          <a:solidFill>
            <a:srgbClr val="CCE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269223" y="3276600"/>
            <a:ext cx="207645" cy="299085"/>
          </a:xfrm>
          <a:custGeom>
            <a:avLst/>
            <a:gdLst/>
            <a:ahLst/>
            <a:cxnLst/>
            <a:rect l="l" t="t" r="r" b="b"/>
            <a:pathLst>
              <a:path w="207645" h="299085">
                <a:moveTo>
                  <a:pt x="207264" y="24384"/>
                </a:moveTo>
                <a:lnTo>
                  <a:pt x="182880" y="0"/>
                </a:lnTo>
                <a:lnTo>
                  <a:pt x="109728" y="62484"/>
                </a:lnTo>
                <a:lnTo>
                  <a:pt x="27432" y="178308"/>
                </a:lnTo>
                <a:lnTo>
                  <a:pt x="0" y="291084"/>
                </a:lnTo>
                <a:lnTo>
                  <a:pt x="32004" y="298704"/>
                </a:lnTo>
                <a:lnTo>
                  <a:pt x="53340" y="202692"/>
                </a:lnTo>
                <a:lnTo>
                  <a:pt x="96012" y="128016"/>
                </a:lnTo>
                <a:lnTo>
                  <a:pt x="128016" y="86868"/>
                </a:lnTo>
                <a:lnTo>
                  <a:pt x="207264" y="24384"/>
                </a:lnTo>
                <a:close/>
              </a:path>
            </a:pathLst>
          </a:custGeom>
          <a:solidFill>
            <a:srgbClr val="CCE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552688" y="3528060"/>
            <a:ext cx="340360" cy="189230"/>
          </a:xfrm>
          <a:custGeom>
            <a:avLst/>
            <a:gdLst/>
            <a:ahLst/>
            <a:cxnLst/>
            <a:rect l="l" t="t" r="r" b="b"/>
            <a:pathLst>
              <a:path w="340359" h="189229">
                <a:moveTo>
                  <a:pt x="339852" y="50292"/>
                </a:moveTo>
                <a:lnTo>
                  <a:pt x="326136" y="0"/>
                </a:lnTo>
                <a:lnTo>
                  <a:pt x="220980" y="30480"/>
                </a:lnTo>
                <a:lnTo>
                  <a:pt x="96012" y="88392"/>
                </a:lnTo>
                <a:lnTo>
                  <a:pt x="0" y="164592"/>
                </a:lnTo>
                <a:lnTo>
                  <a:pt x="9144" y="188976"/>
                </a:lnTo>
                <a:lnTo>
                  <a:pt x="188976" y="79248"/>
                </a:lnTo>
                <a:lnTo>
                  <a:pt x="339852" y="50292"/>
                </a:lnTo>
                <a:close/>
              </a:path>
            </a:pathLst>
          </a:custGeom>
          <a:solidFill>
            <a:srgbClr val="CCE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609076" y="4015740"/>
            <a:ext cx="387350" cy="125095"/>
          </a:xfrm>
          <a:custGeom>
            <a:avLst/>
            <a:gdLst/>
            <a:ahLst/>
            <a:cxnLst/>
            <a:rect l="l" t="t" r="r" b="b"/>
            <a:pathLst>
              <a:path w="387350" h="125095">
                <a:moveTo>
                  <a:pt x="387096" y="54864"/>
                </a:moveTo>
                <a:lnTo>
                  <a:pt x="303276" y="24384"/>
                </a:lnTo>
                <a:lnTo>
                  <a:pt x="173736" y="4572"/>
                </a:lnTo>
                <a:lnTo>
                  <a:pt x="21336" y="0"/>
                </a:lnTo>
                <a:lnTo>
                  <a:pt x="0" y="28956"/>
                </a:lnTo>
                <a:lnTo>
                  <a:pt x="118872" y="41148"/>
                </a:lnTo>
                <a:lnTo>
                  <a:pt x="248412" y="54864"/>
                </a:lnTo>
                <a:lnTo>
                  <a:pt x="355092" y="124968"/>
                </a:lnTo>
                <a:lnTo>
                  <a:pt x="387096" y="54864"/>
                </a:lnTo>
                <a:close/>
              </a:path>
            </a:pathLst>
          </a:custGeom>
          <a:solidFill>
            <a:srgbClr val="CCE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479792" y="4408932"/>
            <a:ext cx="506095" cy="980440"/>
          </a:xfrm>
          <a:custGeom>
            <a:avLst/>
            <a:gdLst/>
            <a:ahLst/>
            <a:cxnLst/>
            <a:rect l="l" t="t" r="r" b="b"/>
            <a:pathLst>
              <a:path w="506095" h="980439">
                <a:moveTo>
                  <a:pt x="413004" y="388620"/>
                </a:moveTo>
                <a:lnTo>
                  <a:pt x="413004" y="12192"/>
                </a:lnTo>
                <a:lnTo>
                  <a:pt x="330708" y="0"/>
                </a:lnTo>
                <a:lnTo>
                  <a:pt x="243840" y="0"/>
                </a:lnTo>
                <a:lnTo>
                  <a:pt x="146304" y="57912"/>
                </a:lnTo>
                <a:lnTo>
                  <a:pt x="82296" y="137160"/>
                </a:lnTo>
                <a:lnTo>
                  <a:pt x="42672" y="249936"/>
                </a:lnTo>
                <a:lnTo>
                  <a:pt x="9144" y="371856"/>
                </a:lnTo>
                <a:lnTo>
                  <a:pt x="0" y="502920"/>
                </a:lnTo>
                <a:lnTo>
                  <a:pt x="13716" y="652272"/>
                </a:lnTo>
                <a:lnTo>
                  <a:pt x="50292" y="841248"/>
                </a:lnTo>
                <a:lnTo>
                  <a:pt x="91440" y="903732"/>
                </a:lnTo>
                <a:lnTo>
                  <a:pt x="146304" y="966216"/>
                </a:lnTo>
                <a:lnTo>
                  <a:pt x="207264" y="979932"/>
                </a:lnTo>
                <a:lnTo>
                  <a:pt x="257556" y="966216"/>
                </a:lnTo>
                <a:lnTo>
                  <a:pt x="284988" y="951585"/>
                </a:lnTo>
                <a:lnTo>
                  <a:pt x="284988" y="637032"/>
                </a:lnTo>
                <a:lnTo>
                  <a:pt x="303276" y="553212"/>
                </a:lnTo>
                <a:lnTo>
                  <a:pt x="339852" y="452628"/>
                </a:lnTo>
                <a:lnTo>
                  <a:pt x="413004" y="388620"/>
                </a:lnTo>
                <a:close/>
              </a:path>
              <a:path w="506095" h="980439">
                <a:moveTo>
                  <a:pt x="330708" y="861060"/>
                </a:moveTo>
                <a:lnTo>
                  <a:pt x="326136" y="790956"/>
                </a:lnTo>
                <a:lnTo>
                  <a:pt x="284988" y="723900"/>
                </a:lnTo>
                <a:lnTo>
                  <a:pt x="284988" y="951585"/>
                </a:lnTo>
                <a:lnTo>
                  <a:pt x="303276" y="941832"/>
                </a:lnTo>
                <a:lnTo>
                  <a:pt x="330708" y="861060"/>
                </a:lnTo>
                <a:close/>
              </a:path>
              <a:path w="506095" h="980439">
                <a:moveTo>
                  <a:pt x="505968" y="158496"/>
                </a:moveTo>
                <a:lnTo>
                  <a:pt x="483108" y="70104"/>
                </a:lnTo>
                <a:lnTo>
                  <a:pt x="451104" y="12192"/>
                </a:lnTo>
                <a:lnTo>
                  <a:pt x="373380" y="0"/>
                </a:lnTo>
                <a:lnTo>
                  <a:pt x="413004" y="12192"/>
                </a:lnTo>
                <a:lnTo>
                  <a:pt x="413004" y="388620"/>
                </a:lnTo>
                <a:lnTo>
                  <a:pt x="463296" y="289560"/>
                </a:lnTo>
                <a:lnTo>
                  <a:pt x="505968" y="158496"/>
                </a:lnTo>
                <a:close/>
              </a:path>
            </a:pathLst>
          </a:custGeom>
          <a:solidFill>
            <a:srgbClr val="CCE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010400" y="4082796"/>
            <a:ext cx="661670" cy="408940"/>
          </a:xfrm>
          <a:custGeom>
            <a:avLst/>
            <a:gdLst/>
            <a:ahLst/>
            <a:cxnLst/>
            <a:rect l="l" t="t" r="r" b="b"/>
            <a:pathLst>
              <a:path w="661670" h="408939">
                <a:moveTo>
                  <a:pt x="181356" y="285804"/>
                </a:moveTo>
                <a:lnTo>
                  <a:pt x="181356" y="246888"/>
                </a:lnTo>
                <a:lnTo>
                  <a:pt x="56388" y="237744"/>
                </a:lnTo>
                <a:lnTo>
                  <a:pt x="0" y="246888"/>
                </a:lnTo>
                <a:lnTo>
                  <a:pt x="13716" y="275844"/>
                </a:lnTo>
                <a:lnTo>
                  <a:pt x="115824" y="283464"/>
                </a:lnTo>
                <a:lnTo>
                  <a:pt x="181356" y="285804"/>
                </a:lnTo>
                <a:close/>
              </a:path>
              <a:path w="661670" h="408939">
                <a:moveTo>
                  <a:pt x="201168" y="328459"/>
                </a:moveTo>
                <a:lnTo>
                  <a:pt x="201168" y="286512"/>
                </a:lnTo>
                <a:lnTo>
                  <a:pt x="102108" y="321564"/>
                </a:lnTo>
                <a:lnTo>
                  <a:pt x="27432" y="362712"/>
                </a:lnTo>
                <a:lnTo>
                  <a:pt x="18288" y="387096"/>
                </a:lnTo>
                <a:lnTo>
                  <a:pt x="42672" y="408432"/>
                </a:lnTo>
                <a:lnTo>
                  <a:pt x="88392" y="371856"/>
                </a:lnTo>
                <a:lnTo>
                  <a:pt x="158496" y="345948"/>
                </a:lnTo>
                <a:lnTo>
                  <a:pt x="201168" y="328459"/>
                </a:lnTo>
                <a:close/>
              </a:path>
              <a:path w="661670" h="408939">
                <a:moveTo>
                  <a:pt x="214884" y="322838"/>
                </a:moveTo>
                <a:lnTo>
                  <a:pt x="214884" y="211836"/>
                </a:lnTo>
                <a:lnTo>
                  <a:pt x="144780" y="150876"/>
                </a:lnTo>
                <a:lnTo>
                  <a:pt x="88392" y="74676"/>
                </a:lnTo>
                <a:lnTo>
                  <a:pt x="74676" y="100584"/>
                </a:lnTo>
                <a:lnTo>
                  <a:pt x="111252" y="161544"/>
                </a:lnTo>
                <a:lnTo>
                  <a:pt x="181356" y="246888"/>
                </a:lnTo>
                <a:lnTo>
                  <a:pt x="181356" y="285804"/>
                </a:lnTo>
                <a:lnTo>
                  <a:pt x="201168" y="286512"/>
                </a:lnTo>
                <a:lnTo>
                  <a:pt x="201168" y="328459"/>
                </a:lnTo>
                <a:lnTo>
                  <a:pt x="214884" y="322838"/>
                </a:lnTo>
                <a:close/>
              </a:path>
              <a:path w="661670" h="408939">
                <a:moveTo>
                  <a:pt x="661416" y="358140"/>
                </a:moveTo>
                <a:lnTo>
                  <a:pt x="521208" y="345948"/>
                </a:lnTo>
                <a:lnTo>
                  <a:pt x="409956" y="307848"/>
                </a:lnTo>
                <a:lnTo>
                  <a:pt x="321564" y="257556"/>
                </a:lnTo>
                <a:lnTo>
                  <a:pt x="265176" y="211836"/>
                </a:lnTo>
                <a:lnTo>
                  <a:pt x="237744" y="121920"/>
                </a:lnTo>
                <a:lnTo>
                  <a:pt x="237744" y="7620"/>
                </a:lnTo>
                <a:lnTo>
                  <a:pt x="210312" y="0"/>
                </a:lnTo>
                <a:lnTo>
                  <a:pt x="195072" y="100584"/>
                </a:lnTo>
                <a:lnTo>
                  <a:pt x="201168" y="158496"/>
                </a:lnTo>
                <a:lnTo>
                  <a:pt x="214884" y="211836"/>
                </a:lnTo>
                <a:lnTo>
                  <a:pt x="214884" y="322838"/>
                </a:lnTo>
                <a:lnTo>
                  <a:pt x="251460" y="307848"/>
                </a:lnTo>
                <a:lnTo>
                  <a:pt x="298704" y="312420"/>
                </a:lnTo>
                <a:lnTo>
                  <a:pt x="405384" y="350520"/>
                </a:lnTo>
                <a:lnTo>
                  <a:pt x="489204" y="387096"/>
                </a:lnTo>
                <a:lnTo>
                  <a:pt x="656844" y="408432"/>
                </a:lnTo>
                <a:lnTo>
                  <a:pt x="661416" y="358140"/>
                </a:lnTo>
                <a:close/>
              </a:path>
            </a:pathLst>
          </a:custGeom>
          <a:solidFill>
            <a:srgbClr val="CCE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935468" y="4494276"/>
            <a:ext cx="932815" cy="457200"/>
          </a:xfrm>
          <a:custGeom>
            <a:avLst/>
            <a:gdLst/>
            <a:ahLst/>
            <a:cxnLst/>
            <a:rect l="l" t="t" r="r" b="b"/>
            <a:pathLst>
              <a:path w="932815" h="457200">
                <a:moveTo>
                  <a:pt x="903732" y="167640"/>
                </a:moveTo>
                <a:lnTo>
                  <a:pt x="890016" y="137160"/>
                </a:lnTo>
                <a:lnTo>
                  <a:pt x="824484" y="178308"/>
                </a:lnTo>
                <a:lnTo>
                  <a:pt x="600456" y="237744"/>
                </a:lnTo>
                <a:lnTo>
                  <a:pt x="441960" y="213360"/>
                </a:lnTo>
                <a:lnTo>
                  <a:pt x="303276" y="178308"/>
                </a:lnTo>
                <a:lnTo>
                  <a:pt x="176784" y="99060"/>
                </a:lnTo>
                <a:lnTo>
                  <a:pt x="27432" y="0"/>
                </a:lnTo>
                <a:lnTo>
                  <a:pt x="0" y="41148"/>
                </a:lnTo>
                <a:lnTo>
                  <a:pt x="120396" y="141732"/>
                </a:lnTo>
                <a:lnTo>
                  <a:pt x="265176" y="237744"/>
                </a:lnTo>
                <a:lnTo>
                  <a:pt x="441960" y="280416"/>
                </a:lnTo>
                <a:lnTo>
                  <a:pt x="582168" y="292608"/>
                </a:lnTo>
                <a:lnTo>
                  <a:pt x="609600" y="330708"/>
                </a:lnTo>
                <a:lnTo>
                  <a:pt x="665988" y="414528"/>
                </a:lnTo>
                <a:lnTo>
                  <a:pt x="670560" y="416735"/>
                </a:lnTo>
                <a:lnTo>
                  <a:pt x="670560" y="301752"/>
                </a:lnTo>
                <a:lnTo>
                  <a:pt x="722376" y="332165"/>
                </a:lnTo>
                <a:lnTo>
                  <a:pt x="722376" y="280416"/>
                </a:lnTo>
                <a:lnTo>
                  <a:pt x="736092" y="281662"/>
                </a:lnTo>
                <a:lnTo>
                  <a:pt x="736092" y="242316"/>
                </a:lnTo>
                <a:lnTo>
                  <a:pt x="797052" y="225552"/>
                </a:lnTo>
                <a:lnTo>
                  <a:pt x="903732" y="167640"/>
                </a:lnTo>
                <a:close/>
              </a:path>
              <a:path w="932815" h="457200">
                <a:moveTo>
                  <a:pt x="778764" y="443484"/>
                </a:moveTo>
                <a:lnTo>
                  <a:pt x="699516" y="388620"/>
                </a:lnTo>
                <a:lnTo>
                  <a:pt x="670560" y="301752"/>
                </a:lnTo>
                <a:lnTo>
                  <a:pt x="670560" y="416735"/>
                </a:lnTo>
                <a:lnTo>
                  <a:pt x="754380" y="457200"/>
                </a:lnTo>
                <a:lnTo>
                  <a:pt x="778764" y="443484"/>
                </a:lnTo>
                <a:close/>
              </a:path>
              <a:path w="932815" h="457200">
                <a:moveTo>
                  <a:pt x="867156" y="355092"/>
                </a:moveTo>
                <a:lnTo>
                  <a:pt x="810768" y="338328"/>
                </a:lnTo>
                <a:lnTo>
                  <a:pt x="722376" y="280416"/>
                </a:lnTo>
                <a:lnTo>
                  <a:pt x="722376" y="332165"/>
                </a:lnTo>
                <a:lnTo>
                  <a:pt x="740664" y="342900"/>
                </a:lnTo>
                <a:lnTo>
                  <a:pt x="824484" y="393192"/>
                </a:lnTo>
                <a:lnTo>
                  <a:pt x="867156" y="355092"/>
                </a:lnTo>
                <a:close/>
              </a:path>
              <a:path w="932815" h="457200">
                <a:moveTo>
                  <a:pt x="932688" y="280416"/>
                </a:moveTo>
                <a:lnTo>
                  <a:pt x="932688" y="251460"/>
                </a:lnTo>
                <a:lnTo>
                  <a:pt x="862584" y="251460"/>
                </a:lnTo>
                <a:lnTo>
                  <a:pt x="736092" y="242316"/>
                </a:lnTo>
                <a:lnTo>
                  <a:pt x="736092" y="281662"/>
                </a:lnTo>
                <a:lnTo>
                  <a:pt x="806196" y="288036"/>
                </a:lnTo>
                <a:lnTo>
                  <a:pt x="932688" y="280416"/>
                </a:lnTo>
                <a:close/>
              </a:path>
            </a:pathLst>
          </a:custGeom>
          <a:solidFill>
            <a:srgbClr val="CCE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156704" y="5265420"/>
            <a:ext cx="498475" cy="721360"/>
          </a:xfrm>
          <a:custGeom>
            <a:avLst/>
            <a:gdLst/>
            <a:ahLst/>
            <a:cxnLst/>
            <a:rect l="l" t="t" r="r" b="b"/>
            <a:pathLst>
              <a:path w="498475" h="721360">
                <a:moveTo>
                  <a:pt x="400812" y="689585"/>
                </a:moveTo>
                <a:lnTo>
                  <a:pt x="400812" y="618744"/>
                </a:lnTo>
                <a:lnTo>
                  <a:pt x="315468" y="601980"/>
                </a:lnTo>
                <a:lnTo>
                  <a:pt x="190500" y="594360"/>
                </a:lnTo>
                <a:lnTo>
                  <a:pt x="68580" y="618744"/>
                </a:lnTo>
                <a:lnTo>
                  <a:pt x="0" y="656844"/>
                </a:lnTo>
                <a:lnTo>
                  <a:pt x="27432" y="702564"/>
                </a:lnTo>
                <a:lnTo>
                  <a:pt x="92964" y="720852"/>
                </a:lnTo>
                <a:lnTo>
                  <a:pt x="138684" y="678180"/>
                </a:lnTo>
                <a:lnTo>
                  <a:pt x="204216" y="652272"/>
                </a:lnTo>
                <a:lnTo>
                  <a:pt x="278892" y="652272"/>
                </a:lnTo>
                <a:lnTo>
                  <a:pt x="371856" y="669036"/>
                </a:lnTo>
                <a:lnTo>
                  <a:pt x="400812" y="689585"/>
                </a:lnTo>
                <a:close/>
              </a:path>
              <a:path w="498475" h="721360">
                <a:moveTo>
                  <a:pt x="489204" y="50292"/>
                </a:moveTo>
                <a:lnTo>
                  <a:pt x="441960" y="0"/>
                </a:lnTo>
                <a:lnTo>
                  <a:pt x="414528" y="12192"/>
                </a:lnTo>
                <a:lnTo>
                  <a:pt x="321564" y="112776"/>
                </a:lnTo>
                <a:lnTo>
                  <a:pt x="251460" y="193548"/>
                </a:lnTo>
                <a:lnTo>
                  <a:pt x="231648" y="263652"/>
                </a:lnTo>
                <a:lnTo>
                  <a:pt x="237744" y="330708"/>
                </a:lnTo>
                <a:lnTo>
                  <a:pt x="274320" y="405384"/>
                </a:lnTo>
                <a:lnTo>
                  <a:pt x="292608" y="431901"/>
                </a:lnTo>
                <a:lnTo>
                  <a:pt x="292608" y="251460"/>
                </a:lnTo>
                <a:lnTo>
                  <a:pt x="321564" y="201168"/>
                </a:lnTo>
                <a:lnTo>
                  <a:pt x="390144" y="138684"/>
                </a:lnTo>
                <a:lnTo>
                  <a:pt x="446532" y="91440"/>
                </a:lnTo>
                <a:lnTo>
                  <a:pt x="489204" y="50292"/>
                </a:lnTo>
                <a:close/>
              </a:path>
              <a:path w="498475" h="721360">
                <a:moveTo>
                  <a:pt x="498348" y="669036"/>
                </a:moveTo>
                <a:lnTo>
                  <a:pt x="498348" y="632460"/>
                </a:lnTo>
                <a:lnTo>
                  <a:pt x="455676" y="589788"/>
                </a:lnTo>
                <a:lnTo>
                  <a:pt x="400812" y="507492"/>
                </a:lnTo>
                <a:lnTo>
                  <a:pt x="344424" y="426720"/>
                </a:lnTo>
                <a:lnTo>
                  <a:pt x="292608" y="338328"/>
                </a:lnTo>
                <a:lnTo>
                  <a:pt x="292608" y="431901"/>
                </a:lnTo>
                <a:lnTo>
                  <a:pt x="335280" y="493776"/>
                </a:lnTo>
                <a:lnTo>
                  <a:pt x="385572" y="565404"/>
                </a:lnTo>
                <a:lnTo>
                  <a:pt x="400812" y="618744"/>
                </a:lnTo>
                <a:lnTo>
                  <a:pt x="400812" y="689585"/>
                </a:lnTo>
                <a:lnTo>
                  <a:pt x="419100" y="702564"/>
                </a:lnTo>
                <a:lnTo>
                  <a:pt x="473964" y="702564"/>
                </a:lnTo>
                <a:lnTo>
                  <a:pt x="498348" y="669036"/>
                </a:lnTo>
                <a:close/>
              </a:path>
            </a:pathLst>
          </a:custGeom>
          <a:solidFill>
            <a:srgbClr val="CCE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656576" y="5289804"/>
            <a:ext cx="538480" cy="920750"/>
          </a:xfrm>
          <a:custGeom>
            <a:avLst/>
            <a:gdLst/>
            <a:ahLst/>
            <a:cxnLst/>
            <a:rect l="l" t="t" r="r" b="b"/>
            <a:pathLst>
              <a:path w="538479" h="920750">
                <a:moveTo>
                  <a:pt x="126492" y="30480"/>
                </a:moveTo>
                <a:lnTo>
                  <a:pt x="108204" y="0"/>
                </a:lnTo>
                <a:lnTo>
                  <a:pt x="42672" y="4572"/>
                </a:lnTo>
                <a:lnTo>
                  <a:pt x="0" y="39624"/>
                </a:lnTo>
                <a:lnTo>
                  <a:pt x="0" y="131064"/>
                </a:lnTo>
                <a:lnTo>
                  <a:pt x="24384" y="239268"/>
                </a:lnTo>
                <a:lnTo>
                  <a:pt x="65532" y="353568"/>
                </a:lnTo>
                <a:lnTo>
                  <a:pt x="108204" y="452628"/>
                </a:lnTo>
                <a:lnTo>
                  <a:pt x="112776" y="458841"/>
                </a:lnTo>
                <a:lnTo>
                  <a:pt x="112776" y="181356"/>
                </a:lnTo>
                <a:lnTo>
                  <a:pt x="126492" y="30480"/>
                </a:lnTo>
                <a:close/>
              </a:path>
              <a:path w="538479" h="920750">
                <a:moveTo>
                  <a:pt x="537972" y="733044"/>
                </a:moveTo>
                <a:lnTo>
                  <a:pt x="537972" y="704088"/>
                </a:lnTo>
                <a:lnTo>
                  <a:pt x="510540" y="667512"/>
                </a:lnTo>
                <a:lnTo>
                  <a:pt x="431292" y="658368"/>
                </a:lnTo>
                <a:lnTo>
                  <a:pt x="362712" y="620268"/>
                </a:lnTo>
                <a:lnTo>
                  <a:pt x="274320" y="557784"/>
                </a:lnTo>
                <a:lnTo>
                  <a:pt x="190500" y="469392"/>
                </a:lnTo>
                <a:lnTo>
                  <a:pt x="135636" y="382524"/>
                </a:lnTo>
                <a:lnTo>
                  <a:pt x="112776" y="281940"/>
                </a:lnTo>
                <a:lnTo>
                  <a:pt x="112776" y="458841"/>
                </a:lnTo>
                <a:lnTo>
                  <a:pt x="167640" y="533400"/>
                </a:lnTo>
                <a:lnTo>
                  <a:pt x="236220" y="608076"/>
                </a:lnTo>
                <a:lnTo>
                  <a:pt x="335280" y="678180"/>
                </a:lnTo>
                <a:lnTo>
                  <a:pt x="469392" y="720852"/>
                </a:lnTo>
                <a:lnTo>
                  <a:pt x="469392" y="765871"/>
                </a:lnTo>
                <a:lnTo>
                  <a:pt x="487680" y="758952"/>
                </a:lnTo>
                <a:lnTo>
                  <a:pt x="537972" y="733044"/>
                </a:lnTo>
                <a:close/>
              </a:path>
              <a:path w="538479" h="920750">
                <a:moveTo>
                  <a:pt x="469392" y="765871"/>
                </a:moveTo>
                <a:lnTo>
                  <a:pt x="469392" y="720852"/>
                </a:lnTo>
                <a:lnTo>
                  <a:pt x="390144" y="742188"/>
                </a:lnTo>
                <a:lnTo>
                  <a:pt x="330708" y="758952"/>
                </a:lnTo>
                <a:lnTo>
                  <a:pt x="246888" y="792480"/>
                </a:lnTo>
                <a:lnTo>
                  <a:pt x="195072" y="830580"/>
                </a:lnTo>
                <a:lnTo>
                  <a:pt x="138684" y="880872"/>
                </a:lnTo>
                <a:lnTo>
                  <a:pt x="195072" y="917448"/>
                </a:lnTo>
                <a:lnTo>
                  <a:pt x="251460" y="920496"/>
                </a:lnTo>
                <a:lnTo>
                  <a:pt x="260604" y="880872"/>
                </a:lnTo>
                <a:lnTo>
                  <a:pt x="288036" y="841248"/>
                </a:lnTo>
                <a:lnTo>
                  <a:pt x="376428" y="792480"/>
                </a:lnTo>
                <a:lnTo>
                  <a:pt x="431292" y="780288"/>
                </a:lnTo>
                <a:lnTo>
                  <a:pt x="469392" y="765871"/>
                </a:lnTo>
                <a:close/>
              </a:path>
            </a:pathLst>
          </a:custGeom>
          <a:solidFill>
            <a:srgbClr val="CCE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92701" y="4942332"/>
            <a:ext cx="5636260" cy="685800"/>
          </a:xfrm>
          <a:custGeom>
            <a:avLst/>
            <a:gdLst/>
            <a:ahLst/>
            <a:cxnLst/>
            <a:rect l="l" t="t" r="r" b="b"/>
            <a:pathLst>
              <a:path w="5636259" h="685800">
                <a:moveTo>
                  <a:pt x="5635758" y="571500"/>
                </a:moveTo>
                <a:lnTo>
                  <a:pt x="5635758" y="228600"/>
                </a:lnTo>
                <a:lnTo>
                  <a:pt x="5632643" y="219106"/>
                </a:lnTo>
                <a:lnTo>
                  <a:pt x="5587855" y="192133"/>
                </a:lnTo>
                <a:lnTo>
                  <a:pt x="5530872" y="175683"/>
                </a:lnTo>
                <a:lnTo>
                  <a:pt x="5454438" y="160714"/>
                </a:lnTo>
                <a:lnTo>
                  <a:pt x="5409531" y="153854"/>
                </a:lnTo>
                <a:lnTo>
                  <a:pt x="5360485" y="147447"/>
                </a:lnTo>
                <a:lnTo>
                  <a:pt x="5307542" y="141519"/>
                </a:lnTo>
                <a:lnTo>
                  <a:pt x="5250942" y="136099"/>
                </a:lnTo>
                <a:lnTo>
                  <a:pt x="5190926" y="131214"/>
                </a:lnTo>
                <a:lnTo>
                  <a:pt x="5127737" y="126891"/>
                </a:lnTo>
                <a:lnTo>
                  <a:pt x="5061615" y="123158"/>
                </a:lnTo>
                <a:lnTo>
                  <a:pt x="4992800" y="120042"/>
                </a:lnTo>
                <a:lnTo>
                  <a:pt x="4921536" y="117571"/>
                </a:lnTo>
                <a:lnTo>
                  <a:pt x="4848062" y="115772"/>
                </a:lnTo>
                <a:lnTo>
                  <a:pt x="4772619" y="114672"/>
                </a:lnTo>
                <a:lnTo>
                  <a:pt x="4695450" y="114300"/>
                </a:lnTo>
                <a:lnTo>
                  <a:pt x="4677162" y="0"/>
                </a:lnTo>
                <a:lnTo>
                  <a:pt x="4226058" y="114300"/>
                </a:lnTo>
                <a:lnTo>
                  <a:pt x="938790" y="114300"/>
                </a:lnTo>
                <a:lnTo>
                  <a:pt x="861837" y="114672"/>
                </a:lnTo>
                <a:lnTo>
                  <a:pt x="786589" y="115772"/>
                </a:lnTo>
                <a:lnTo>
                  <a:pt x="713289" y="117571"/>
                </a:lnTo>
                <a:lnTo>
                  <a:pt x="642180" y="120042"/>
                </a:lnTo>
                <a:lnTo>
                  <a:pt x="573502" y="123158"/>
                </a:lnTo>
                <a:lnTo>
                  <a:pt x="507500" y="126891"/>
                </a:lnTo>
                <a:lnTo>
                  <a:pt x="444414" y="131214"/>
                </a:lnTo>
                <a:lnTo>
                  <a:pt x="384488" y="136099"/>
                </a:lnTo>
                <a:lnTo>
                  <a:pt x="327963" y="141519"/>
                </a:lnTo>
                <a:lnTo>
                  <a:pt x="275082" y="147447"/>
                </a:lnTo>
                <a:lnTo>
                  <a:pt x="226088" y="153854"/>
                </a:lnTo>
                <a:lnTo>
                  <a:pt x="181222" y="160714"/>
                </a:lnTo>
                <a:lnTo>
                  <a:pt x="140727" y="168000"/>
                </a:lnTo>
                <a:lnTo>
                  <a:pt x="73818" y="183737"/>
                </a:lnTo>
                <a:lnTo>
                  <a:pt x="27301" y="200845"/>
                </a:lnTo>
                <a:lnTo>
                  <a:pt x="0" y="228600"/>
                </a:lnTo>
                <a:lnTo>
                  <a:pt x="0" y="571500"/>
                </a:lnTo>
                <a:lnTo>
                  <a:pt x="27301" y="598758"/>
                </a:lnTo>
                <a:lnTo>
                  <a:pt x="73818" y="615719"/>
                </a:lnTo>
                <a:lnTo>
                  <a:pt x="140727" y="631423"/>
                </a:lnTo>
                <a:lnTo>
                  <a:pt x="181222" y="638726"/>
                </a:lnTo>
                <a:lnTo>
                  <a:pt x="226088" y="645622"/>
                </a:lnTo>
                <a:lnTo>
                  <a:pt x="275082" y="652081"/>
                </a:lnTo>
                <a:lnTo>
                  <a:pt x="327963" y="658071"/>
                </a:lnTo>
                <a:lnTo>
                  <a:pt x="384488" y="663561"/>
                </a:lnTo>
                <a:lnTo>
                  <a:pt x="444414" y="668521"/>
                </a:lnTo>
                <a:lnTo>
                  <a:pt x="507500" y="672920"/>
                </a:lnTo>
                <a:lnTo>
                  <a:pt x="573502" y="676727"/>
                </a:lnTo>
                <a:lnTo>
                  <a:pt x="642180" y="679911"/>
                </a:lnTo>
                <a:lnTo>
                  <a:pt x="713289" y="682441"/>
                </a:lnTo>
                <a:lnTo>
                  <a:pt x="786589" y="684286"/>
                </a:lnTo>
                <a:lnTo>
                  <a:pt x="861837" y="685416"/>
                </a:lnTo>
                <a:lnTo>
                  <a:pt x="938790" y="685800"/>
                </a:lnTo>
                <a:lnTo>
                  <a:pt x="4695450" y="685800"/>
                </a:lnTo>
                <a:lnTo>
                  <a:pt x="4772619" y="685416"/>
                </a:lnTo>
                <a:lnTo>
                  <a:pt x="4848062" y="684286"/>
                </a:lnTo>
                <a:lnTo>
                  <a:pt x="4921536" y="682441"/>
                </a:lnTo>
                <a:lnTo>
                  <a:pt x="4992800" y="679911"/>
                </a:lnTo>
                <a:lnTo>
                  <a:pt x="5061615" y="676727"/>
                </a:lnTo>
                <a:lnTo>
                  <a:pt x="5127737" y="672920"/>
                </a:lnTo>
                <a:lnTo>
                  <a:pt x="5190926" y="668521"/>
                </a:lnTo>
                <a:lnTo>
                  <a:pt x="5250942" y="663561"/>
                </a:lnTo>
                <a:lnTo>
                  <a:pt x="5307542" y="658071"/>
                </a:lnTo>
                <a:lnTo>
                  <a:pt x="5360485" y="652081"/>
                </a:lnTo>
                <a:lnTo>
                  <a:pt x="5409531" y="645622"/>
                </a:lnTo>
                <a:lnTo>
                  <a:pt x="5454438" y="638726"/>
                </a:lnTo>
                <a:lnTo>
                  <a:pt x="5494966" y="631423"/>
                </a:lnTo>
                <a:lnTo>
                  <a:pt x="5561915" y="615719"/>
                </a:lnTo>
                <a:lnTo>
                  <a:pt x="5608451" y="598758"/>
                </a:lnTo>
                <a:lnTo>
                  <a:pt x="5632643" y="580787"/>
                </a:lnTo>
                <a:lnTo>
                  <a:pt x="5635758" y="5715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92701" y="4942332"/>
            <a:ext cx="5636260" cy="685800"/>
          </a:xfrm>
          <a:custGeom>
            <a:avLst/>
            <a:gdLst/>
            <a:ahLst/>
            <a:cxnLst/>
            <a:rect l="l" t="t" r="r" b="b"/>
            <a:pathLst>
              <a:path w="5636259" h="685800">
                <a:moveTo>
                  <a:pt x="938790" y="114299"/>
                </a:moveTo>
                <a:lnTo>
                  <a:pt x="861837" y="114672"/>
                </a:lnTo>
                <a:lnTo>
                  <a:pt x="786589" y="115772"/>
                </a:lnTo>
                <a:lnTo>
                  <a:pt x="713289" y="117571"/>
                </a:lnTo>
                <a:lnTo>
                  <a:pt x="642180" y="120042"/>
                </a:lnTo>
                <a:lnTo>
                  <a:pt x="573502" y="123158"/>
                </a:lnTo>
                <a:lnTo>
                  <a:pt x="507500" y="126891"/>
                </a:lnTo>
                <a:lnTo>
                  <a:pt x="444414" y="131214"/>
                </a:lnTo>
                <a:lnTo>
                  <a:pt x="384488" y="136099"/>
                </a:lnTo>
                <a:lnTo>
                  <a:pt x="327963" y="141519"/>
                </a:lnTo>
                <a:lnTo>
                  <a:pt x="275082" y="147446"/>
                </a:lnTo>
                <a:lnTo>
                  <a:pt x="226088" y="153854"/>
                </a:lnTo>
                <a:lnTo>
                  <a:pt x="181222" y="160714"/>
                </a:lnTo>
                <a:lnTo>
                  <a:pt x="140727" y="168000"/>
                </a:lnTo>
                <a:lnTo>
                  <a:pt x="73818" y="183737"/>
                </a:lnTo>
                <a:lnTo>
                  <a:pt x="27301" y="200845"/>
                </a:lnTo>
                <a:lnTo>
                  <a:pt x="0" y="228599"/>
                </a:lnTo>
                <a:lnTo>
                  <a:pt x="0" y="571499"/>
                </a:lnTo>
                <a:lnTo>
                  <a:pt x="27301" y="598758"/>
                </a:lnTo>
                <a:lnTo>
                  <a:pt x="73818" y="615719"/>
                </a:lnTo>
                <a:lnTo>
                  <a:pt x="140727" y="631423"/>
                </a:lnTo>
                <a:lnTo>
                  <a:pt x="181222" y="638726"/>
                </a:lnTo>
                <a:lnTo>
                  <a:pt x="226088" y="645622"/>
                </a:lnTo>
                <a:lnTo>
                  <a:pt x="275082" y="652081"/>
                </a:lnTo>
                <a:lnTo>
                  <a:pt x="327963" y="658071"/>
                </a:lnTo>
                <a:lnTo>
                  <a:pt x="384488" y="663561"/>
                </a:lnTo>
                <a:lnTo>
                  <a:pt x="444414" y="668521"/>
                </a:lnTo>
                <a:lnTo>
                  <a:pt x="507500" y="672920"/>
                </a:lnTo>
                <a:lnTo>
                  <a:pt x="573502" y="676727"/>
                </a:lnTo>
                <a:lnTo>
                  <a:pt x="642180" y="679911"/>
                </a:lnTo>
                <a:lnTo>
                  <a:pt x="713289" y="682441"/>
                </a:lnTo>
                <a:lnTo>
                  <a:pt x="786589" y="684286"/>
                </a:lnTo>
                <a:lnTo>
                  <a:pt x="861837" y="685416"/>
                </a:lnTo>
                <a:lnTo>
                  <a:pt x="938790" y="685799"/>
                </a:lnTo>
                <a:lnTo>
                  <a:pt x="4695449" y="685799"/>
                </a:lnTo>
                <a:lnTo>
                  <a:pt x="4772619" y="685416"/>
                </a:lnTo>
                <a:lnTo>
                  <a:pt x="4848061" y="684286"/>
                </a:lnTo>
                <a:lnTo>
                  <a:pt x="4921535" y="682441"/>
                </a:lnTo>
                <a:lnTo>
                  <a:pt x="4992800" y="679911"/>
                </a:lnTo>
                <a:lnTo>
                  <a:pt x="5061614" y="676727"/>
                </a:lnTo>
                <a:lnTo>
                  <a:pt x="5127737" y="672920"/>
                </a:lnTo>
                <a:lnTo>
                  <a:pt x="5190926" y="668521"/>
                </a:lnTo>
                <a:lnTo>
                  <a:pt x="5250941" y="663561"/>
                </a:lnTo>
                <a:lnTo>
                  <a:pt x="5307541" y="658071"/>
                </a:lnTo>
                <a:lnTo>
                  <a:pt x="5360485" y="652081"/>
                </a:lnTo>
                <a:lnTo>
                  <a:pt x="5409531" y="645622"/>
                </a:lnTo>
                <a:lnTo>
                  <a:pt x="5454438" y="638726"/>
                </a:lnTo>
                <a:lnTo>
                  <a:pt x="5494965" y="631423"/>
                </a:lnTo>
                <a:lnTo>
                  <a:pt x="5561915" y="615719"/>
                </a:lnTo>
                <a:lnTo>
                  <a:pt x="5608451" y="598758"/>
                </a:lnTo>
                <a:lnTo>
                  <a:pt x="5635757" y="571499"/>
                </a:lnTo>
                <a:lnTo>
                  <a:pt x="5635757" y="228599"/>
                </a:lnTo>
                <a:lnTo>
                  <a:pt x="5608451" y="200845"/>
                </a:lnTo>
                <a:lnTo>
                  <a:pt x="5561915" y="183737"/>
                </a:lnTo>
                <a:lnTo>
                  <a:pt x="5494965" y="168000"/>
                </a:lnTo>
                <a:lnTo>
                  <a:pt x="5454438" y="160714"/>
                </a:lnTo>
                <a:lnTo>
                  <a:pt x="5409531" y="153854"/>
                </a:lnTo>
                <a:lnTo>
                  <a:pt x="5360485" y="147446"/>
                </a:lnTo>
                <a:lnTo>
                  <a:pt x="5307541" y="141519"/>
                </a:lnTo>
                <a:lnTo>
                  <a:pt x="5250941" y="136099"/>
                </a:lnTo>
                <a:lnTo>
                  <a:pt x="5190926" y="131214"/>
                </a:lnTo>
                <a:lnTo>
                  <a:pt x="5127737" y="126891"/>
                </a:lnTo>
                <a:lnTo>
                  <a:pt x="5061614" y="123158"/>
                </a:lnTo>
                <a:lnTo>
                  <a:pt x="4992800" y="120042"/>
                </a:lnTo>
                <a:lnTo>
                  <a:pt x="4921535" y="117571"/>
                </a:lnTo>
                <a:lnTo>
                  <a:pt x="4848061" y="115772"/>
                </a:lnTo>
                <a:lnTo>
                  <a:pt x="4772619" y="114672"/>
                </a:lnTo>
                <a:lnTo>
                  <a:pt x="4695449" y="114299"/>
                </a:lnTo>
                <a:lnTo>
                  <a:pt x="4677161" y="0"/>
                </a:lnTo>
                <a:lnTo>
                  <a:pt x="4226058" y="114299"/>
                </a:lnTo>
                <a:lnTo>
                  <a:pt x="938790" y="114299"/>
                </a:lnTo>
                <a:close/>
              </a:path>
            </a:pathLst>
          </a:custGeom>
          <a:ln w="12699">
            <a:solidFill>
              <a:srgbClr val="CC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441195" y="5078981"/>
            <a:ext cx="48412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i="1" spc="-45" dirty="0">
                <a:solidFill>
                  <a:srgbClr val="00CC99"/>
                </a:solidFill>
                <a:latin typeface="Georgia"/>
                <a:cs typeface="Georgia"/>
              </a:rPr>
              <a:t>The </a:t>
            </a:r>
            <a:r>
              <a:rPr sz="2800" i="1" dirty="0">
                <a:solidFill>
                  <a:srgbClr val="00CC99"/>
                </a:solidFill>
                <a:latin typeface="Georgia"/>
                <a:cs typeface="Georgia"/>
              </a:rPr>
              <a:t>reality </a:t>
            </a:r>
            <a:r>
              <a:rPr sz="2800" i="1" spc="65" dirty="0">
                <a:solidFill>
                  <a:srgbClr val="00CC99"/>
                </a:solidFill>
                <a:latin typeface="Georgia"/>
                <a:cs typeface="Georgia"/>
              </a:rPr>
              <a:t>is </a:t>
            </a:r>
            <a:r>
              <a:rPr sz="2800" i="1" spc="70" dirty="0">
                <a:solidFill>
                  <a:srgbClr val="00CC99"/>
                </a:solidFill>
                <a:latin typeface="Georgia"/>
                <a:cs typeface="Georgia"/>
              </a:rPr>
              <a:t>totally</a:t>
            </a:r>
            <a:r>
              <a:rPr sz="2800" i="1" spc="15" dirty="0">
                <a:solidFill>
                  <a:srgbClr val="00CC99"/>
                </a:solidFill>
                <a:latin typeface="Georgia"/>
                <a:cs typeface="Georgia"/>
              </a:rPr>
              <a:t> </a:t>
            </a:r>
            <a:r>
              <a:rPr sz="2800" i="1" spc="-35" dirty="0">
                <a:solidFill>
                  <a:srgbClr val="00CC99"/>
                </a:solidFill>
                <a:latin typeface="Georgia"/>
                <a:cs typeface="Georgia"/>
              </a:rPr>
              <a:t>different.</a:t>
            </a:r>
            <a:endParaRPr sz="2800">
              <a:latin typeface="Georgia"/>
              <a:cs typeface="Georgia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009898" y="900175"/>
            <a:ext cx="803910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60" dirty="0">
                <a:solidFill>
                  <a:srgbClr val="0000CC"/>
                </a:solidFill>
              </a:rPr>
              <a:t>Software </a:t>
            </a:r>
            <a:r>
              <a:rPr spc="-100" dirty="0">
                <a:solidFill>
                  <a:srgbClr val="0000CC"/>
                </a:solidFill>
              </a:rPr>
              <a:t>Myths </a:t>
            </a:r>
            <a:r>
              <a:rPr spc="-245" dirty="0">
                <a:solidFill>
                  <a:srgbClr val="0000CC"/>
                </a:solidFill>
              </a:rPr>
              <a:t>(Management</a:t>
            </a:r>
            <a:r>
              <a:rPr spc="-120" dirty="0">
                <a:solidFill>
                  <a:srgbClr val="0000CC"/>
                </a:solidFill>
              </a:rPr>
              <a:t> </a:t>
            </a:r>
            <a:r>
              <a:rPr spc="-240" dirty="0">
                <a:solidFill>
                  <a:srgbClr val="0000CC"/>
                </a:solidFill>
              </a:rPr>
              <a:t>Perspectives</a:t>
            </a:r>
            <a:r>
              <a:rPr sz="4400" b="1" i="0" spc="-240" dirty="0">
                <a:solidFill>
                  <a:srgbClr val="0000CC"/>
                </a:solidFill>
                <a:latin typeface="Times New Roman"/>
                <a:cs typeface="Times New Roman"/>
              </a:rPr>
              <a:t>)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61993" y="1752600"/>
            <a:ext cx="8610600" cy="0"/>
          </a:xfrm>
          <a:custGeom>
            <a:avLst/>
            <a:gdLst/>
            <a:ahLst/>
            <a:cxnLst/>
            <a:rect l="l" t="t" r="r" b="b"/>
            <a:pathLst>
              <a:path w="8610600">
                <a:moveTo>
                  <a:pt x="0" y="0"/>
                </a:moveTo>
                <a:lnTo>
                  <a:pt x="8610605" y="0"/>
                </a:lnTo>
              </a:path>
            </a:pathLst>
          </a:custGeom>
          <a:ln w="571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9"/>
              </a:lnSpc>
            </a:pPr>
            <a:r>
              <a:rPr spc="-5" dirty="0"/>
              <a:t>Software Engineering </a:t>
            </a:r>
            <a:r>
              <a:rPr spc="-10" dirty="0"/>
              <a:t>(3</a:t>
            </a:r>
            <a:r>
              <a:rPr sz="750" spc="-15" baseline="22222" dirty="0"/>
              <a:t>rd </a:t>
            </a:r>
            <a:r>
              <a:rPr sz="800" spc="-5" dirty="0"/>
              <a:t>ed.), </a:t>
            </a:r>
            <a:r>
              <a:rPr sz="800" dirty="0"/>
              <a:t>By K.K </a:t>
            </a:r>
            <a:r>
              <a:rPr sz="800" spc="-5" dirty="0"/>
              <a:t>Aggarwal </a:t>
            </a:r>
            <a:r>
              <a:rPr sz="800" dirty="0"/>
              <a:t>&amp; </a:t>
            </a:r>
            <a:r>
              <a:rPr sz="800" spc="-5" dirty="0"/>
              <a:t>Yogesh </a:t>
            </a:r>
            <a:r>
              <a:rPr sz="800" dirty="0"/>
              <a:t>Singh, </a:t>
            </a:r>
            <a:r>
              <a:rPr sz="800" spc="-5" dirty="0"/>
              <a:t>Copyright </a:t>
            </a:r>
            <a:r>
              <a:rPr sz="800" dirty="0"/>
              <a:t>© </a:t>
            </a:r>
            <a:r>
              <a:rPr sz="800" spc="-5" dirty="0"/>
              <a:t>New </a:t>
            </a:r>
            <a:r>
              <a:rPr sz="800" spc="-10" dirty="0"/>
              <a:t>Age </a:t>
            </a:r>
            <a:r>
              <a:rPr sz="800" spc="-5" dirty="0"/>
              <a:t>International Publishers,</a:t>
            </a:r>
            <a:r>
              <a:rPr sz="800" spc="75" dirty="0"/>
              <a:t> </a:t>
            </a:r>
            <a:r>
              <a:rPr sz="800" spc="-5" dirty="0"/>
              <a:t>2007</a:t>
            </a:r>
            <a:endParaRPr sz="800"/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45"/>
              </a:lnSpc>
            </a:pPr>
            <a:fld id="{81D60167-4931-47E6-BA6A-407CBD079E47}" type="slidenum">
              <a:rPr dirty="0"/>
              <a:pPr marL="25400">
                <a:lnSpc>
                  <a:spcPts val="1445"/>
                </a:lnSpc>
              </a:pPr>
              <a:t>39</a:t>
            </a:fld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73905" y="6194549"/>
            <a:ext cx="292290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54965">
              <a:lnSpc>
                <a:spcPct val="100000"/>
              </a:lnSpc>
              <a:spcBef>
                <a:spcPts val="100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2000" b="1" dirty="0">
                <a:solidFill>
                  <a:srgbClr val="003265"/>
                </a:solidFill>
                <a:latin typeface="Times New Roman"/>
                <a:cs typeface="Times New Roman"/>
              </a:rPr>
              <a:t>Data </a:t>
            </a:r>
            <a:r>
              <a:rPr sz="2000" b="1" spc="-5" dirty="0">
                <a:solidFill>
                  <a:srgbClr val="003265"/>
                </a:solidFill>
                <a:latin typeface="Times New Roman"/>
                <a:cs typeface="Times New Roman"/>
              </a:rPr>
              <a:t>on 28,000</a:t>
            </a:r>
            <a:r>
              <a:rPr sz="2000" b="1" spc="-70" dirty="0">
                <a:solidFill>
                  <a:srgbClr val="003265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003265"/>
                </a:solidFill>
                <a:latin typeface="Times New Roman"/>
                <a:cs typeface="Times New Roman"/>
              </a:rPr>
              <a:t>projects  completed </a:t>
            </a:r>
            <a:r>
              <a:rPr sz="2000" b="1" spc="-10" dirty="0">
                <a:solidFill>
                  <a:srgbClr val="003265"/>
                </a:solidFill>
                <a:latin typeface="Times New Roman"/>
                <a:cs typeface="Times New Roman"/>
              </a:rPr>
              <a:t>in</a:t>
            </a:r>
            <a:r>
              <a:rPr sz="2000" b="1" spc="-25" dirty="0">
                <a:solidFill>
                  <a:srgbClr val="003265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003265"/>
                </a:solidFill>
                <a:latin typeface="Times New Roman"/>
                <a:cs typeface="Times New Roman"/>
              </a:rPr>
              <a:t>2000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90669" y="2828034"/>
            <a:ext cx="2466340" cy="24631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-1905" algn="ctr">
              <a:lnSpc>
                <a:spcPct val="99900"/>
              </a:lnSpc>
              <a:spcBef>
                <a:spcPts val="105"/>
              </a:spcBef>
            </a:pPr>
            <a:r>
              <a:rPr sz="3200" spc="-5" dirty="0">
                <a:latin typeface="Arial"/>
                <a:cs typeface="Arial"/>
              </a:rPr>
              <a:t>This is </a:t>
            </a:r>
            <a:r>
              <a:rPr sz="3200" spc="-10" dirty="0">
                <a:latin typeface="Arial"/>
                <a:cs typeface="Arial"/>
              </a:rPr>
              <a:t>the  </a:t>
            </a: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SORRY</a:t>
            </a:r>
            <a:r>
              <a:rPr sz="3200" spc="-9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state  of Software  </a:t>
            </a:r>
            <a:r>
              <a:rPr sz="3200" spc="-10" dirty="0">
                <a:latin typeface="Arial"/>
                <a:cs typeface="Arial"/>
              </a:rPr>
              <a:t>Engineering  </a:t>
            </a:r>
            <a:r>
              <a:rPr sz="3200" spc="-5" dirty="0">
                <a:latin typeface="Arial"/>
                <a:cs typeface="Arial"/>
              </a:rPr>
              <a:t>Today!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112764" y="2468880"/>
            <a:ext cx="1309370" cy="1678305"/>
          </a:xfrm>
          <a:custGeom>
            <a:avLst/>
            <a:gdLst/>
            <a:ahLst/>
            <a:cxnLst/>
            <a:rect l="l" t="t" r="r" b="b"/>
            <a:pathLst>
              <a:path w="1309370" h="1678304">
                <a:moveTo>
                  <a:pt x="1309116" y="1411224"/>
                </a:moveTo>
                <a:lnTo>
                  <a:pt x="1308325" y="1361719"/>
                </a:lnTo>
                <a:lnTo>
                  <a:pt x="1305971" y="1312639"/>
                </a:lnTo>
                <a:lnTo>
                  <a:pt x="1302079" y="1264013"/>
                </a:lnTo>
                <a:lnTo>
                  <a:pt x="1296674" y="1215869"/>
                </a:lnTo>
                <a:lnTo>
                  <a:pt x="1289784" y="1168234"/>
                </a:lnTo>
                <a:lnTo>
                  <a:pt x="1281433" y="1121138"/>
                </a:lnTo>
                <a:lnTo>
                  <a:pt x="1271647" y="1074607"/>
                </a:lnTo>
                <a:lnTo>
                  <a:pt x="1260452" y="1028671"/>
                </a:lnTo>
                <a:lnTo>
                  <a:pt x="1247874" y="983356"/>
                </a:lnTo>
                <a:lnTo>
                  <a:pt x="1233939" y="938692"/>
                </a:lnTo>
                <a:lnTo>
                  <a:pt x="1218673" y="894706"/>
                </a:lnTo>
                <a:lnTo>
                  <a:pt x="1202101" y="851427"/>
                </a:lnTo>
                <a:lnTo>
                  <a:pt x="1184248" y="808882"/>
                </a:lnTo>
                <a:lnTo>
                  <a:pt x="1165142" y="767099"/>
                </a:lnTo>
                <a:lnTo>
                  <a:pt x="1144808" y="726108"/>
                </a:lnTo>
                <a:lnTo>
                  <a:pt x="1123271" y="685935"/>
                </a:lnTo>
                <a:lnTo>
                  <a:pt x="1100557" y="646609"/>
                </a:lnTo>
                <a:lnTo>
                  <a:pt x="1076693" y="608158"/>
                </a:lnTo>
                <a:lnTo>
                  <a:pt x="1051703" y="570611"/>
                </a:lnTo>
                <a:lnTo>
                  <a:pt x="1025615" y="533994"/>
                </a:lnTo>
                <a:lnTo>
                  <a:pt x="998452" y="498337"/>
                </a:lnTo>
                <a:lnTo>
                  <a:pt x="970243" y="463667"/>
                </a:lnTo>
                <a:lnTo>
                  <a:pt x="941011" y="430013"/>
                </a:lnTo>
                <a:lnTo>
                  <a:pt x="910783" y="397402"/>
                </a:lnTo>
                <a:lnTo>
                  <a:pt x="879585" y="365863"/>
                </a:lnTo>
                <a:lnTo>
                  <a:pt x="847443" y="335423"/>
                </a:lnTo>
                <a:lnTo>
                  <a:pt x="814382" y="306112"/>
                </a:lnTo>
                <a:lnTo>
                  <a:pt x="780429" y="277956"/>
                </a:lnTo>
                <a:lnTo>
                  <a:pt x="745608" y="250985"/>
                </a:lnTo>
                <a:lnTo>
                  <a:pt x="709946" y="225225"/>
                </a:lnTo>
                <a:lnTo>
                  <a:pt x="673469" y="200706"/>
                </a:lnTo>
                <a:lnTo>
                  <a:pt x="636202" y="177456"/>
                </a:lnTo>
                <a:lnTo>
                  <a:pt x="598172" y="155501"/>
                </a:lnTo>
                <a:lnTo>
                  <a:pt x="559403" y="134871"/>
                </a:lnTo>
                <a:lnTo>
                  <a:pt x="519923" y="115594"/>
                </a:lnTo>
                <a:lnTo>
                  <a:pt x="479756" y="97698"/>
                </a:lnTo>
                <a:lnTo>
                  <a:pt x="438928" y="81210"/>
                </a:lnTo>
                <a:lnTo>
                  <a:pt x="397466" y="66159"/>
                </a:lnTo>
                <a:lnTo>
                  <a:pt x="355394" y="52574"/>
                </a:lnTo>
                <a:lnTo>
                  <a:pt x="312740" y="40481"/>
                </a:lnTo>
                <a:lnTo>
                  <a:pt x="269528" y="29910"/>
                </a:lnTo>
                <a:lnTo>
                  <a:pt x="225785" y="20887"/>
                </a:lnTo>
                <a:lnTo>
                  <a:pt x="181536" y="13443"/>
                </a:lnTo>
                <a:lnTo>
                  <a:pt x="136807" y="7603"/>
                </a:lnTo>
                <a:lnTo>
                  <a:pt x="91624" y="3398"/>
                </a:lnTo>
                <a:lnTo>
                  <a:pt x="46013" y="854"/>
                </a:lnTo>
                <a:lnTo>
                  <a:pt x="0" y="0"/>
                </a:lnTo>
                <a:lnTo>
                  <a:pt x="0" y="1411224"/>
                </a:lnTo>
                <a:lnTo>
                  <a:pt x="1286256" y="1677924"/>
                </a:lnTo>
                <a:lnTo>
                  <a:pt x="1294485" y="1625461"/>
                </a:lnTo>
                <a:lnTo>
                  <a:pt x="1300886" y="1572414"/>
                </a:lnTo>
                <a:lnTo>
                  <a:pt x="1305458" y="1518928"/>
                </a:lnTo>
                <a:lnTo>
                  <a:pt x="1308201" y="1465149"/>
                </a:lnTo>
                <a:lnTo>
                  <a:pt x="1309116" y="1411224"/>
                </a:lnTo>
                <a:close/>
              </a:path>
            </a:pathLst>
          </a:custGeom>
          <a:solidFill>
            <a:srgbClr val="999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112759" y="2468864"/>
            <a:ext cx="1309370" cy="1678305"/>
          </a:xfrm>
          <a:custGeom>
            <a:avLst/>
            <a:gdLst/>
            <a:ahLst/>
            <a:cxnLst/>
            <a:rect l="l" t="t" r="r" b="b"/>
            <a:pathLst>
              <a:path w="1309370" h="1678304">
                <a:moveTo>
                  <a:pt x="1286257" y="1677922"/>
                </a:moveTo>
                <a:lnTo>
                  <a:pt x="1294486" y="1625462"/>
                </a:lnTo>
                <a:lnTo>
                  <a:pt x="1300888" y="1572418"/>
                </a:lnTo>
                <a:lnTo>
                  <a:pt x="1305461" y="1518935"/>
                </a:lnTo>
                <a:lnTo>
                  <a:pt x="1308206" y="1465158"/>
                </a:lnTo>
                <a:lnTo>
                  <a:pt x="1309121" y="1411233"/>
                </a:lnTo>
                <a:lnTo>
                  <a:pt x="1308331" y="1361728"/>
                </a:lnTo>
                <a:lnTo>
                  <a:pt x="1305976" y="1312649"/>
                </a:lnTo>
                <a:lnTo>
                  <a:pt x="1302084" y="1264023"/>
                </a:lnTo>
                <a:lnTo>
                  <a:pt x="1296680" y="1215878"/>
                </a:lnTo>
                <a:lnTo>
                  <a:pt x="1289789" y="1168244"/>
                </a:lnTo>
                <a:lnTo>
                  <a:pt x="1281438" y="1121147"/>
                </a:lnTo>
                <a:lnTo>
                  <a:pt x="1271652" y="1074616"/>
                </a:lnTo>
                <a:lnTo>
                  <a:pt x="1260457" y="1028679"/>
                </a:lnTo>
                <a:lnTo>
                  <a:pt x="1247879" y="983364"/>
                </a:lnTo>
                <a:lnTo>
                  <a:pt x="1233944" y="938700"/>
                </a:lnTo>
                <a:lnTo>
                  <a:pt x="1218677" y="894714"/>
                </a:lnTo>
                <a:lnTo>
                  <a:pt x="1202104" y="851434"/>
                </a:lnTo>
                <a:lnTo>
                  <a:pt x="1184252" y="808889"/>
                </a:lnTo>
                <a:lnTo>
                  <a:pt x="1165145" y="767107"/>
                </a:lnTo>
                <a:lnTo>
                  <a:pt x="1144811" y="726115"/>
                </a:lnTo>
                <a:lnTo>
                  <a:pt x="1123273" y="685942"/>
                </a:lnTo>
                <a:lnTo>
                  <a:pt x="1100560" y="646616"/>
                </a:lnTo>
                <a:lnTo>
                  <a:pt x="1076695" y="608164"/>
                </a:lnTo>
                <a:lnTo>
                  <a:pt x="1051705" y="570616"/>
                </a:lnTo>
                <a:lnTo>
                  <a:pt x="1025616" y="534000"/>
                </a:lnTo>
                <a:lnTo>
                  <a:pt x="998454" y="498342"/>
                </a:lnTo>
                <a:lnTo>
                  <a:pt x="970243" y="463672"/>
                </a:lnTo>
                <a:lnTo>
                  <a:pt x="941012" y="430017"/>
                </a:lnTo>
                <a:lnTo>
                  <a:pt x="910784" y="397406"/>
                </a:lnTo>
                <a:lnTo>
                  <a:pt x="879586" y="365867"/>
                </a:lnTo>
                <a:lnTo>
                  <a:pt x="847443" y="335427"/>
                </a:lnTo>
                <a:lnTo>
                  <a:pt x="814382" y="306115"/>
                </a:lnTo>
                <a:lnTo>
                  <a:pt x="780428" y="277959"/>
                </a:lnTo>
                <a:lnTo>
                  <a:pt x="745607" y="250988"/>
                </a:lnTo>
                <a:lnTo>
                  <a:pt x="709945" y="225228"/>
                </a:lnTo>
                <a:lnTo>
                  <a:pt x="673468" y="200709"/>
                </a:lnTo>
                <a:lnTo>
                  <a:pt x="636201" y="177458"/>
                </a:lnTo>
                <a:lnTo>
                  <a:pt x="598170" y="155503"/>
                </a:lnTo>
                <a:lnTo>
                  <a:pt x="559402" y="134873"/>
                </a:lnTo>
                <a:lnTo>
                  <a:pt x="519921" y="115596"/>
                </a:lnTo>
                <a:lnTo>
                  <a:pt x="479754" y="97699"/>
                </a:lnTo>
                <a:lnTo>
                  <a:pt x="438926" y="81211"/>
                </a:lnTo>
                <a:lnTo>
                  <a:pt x="397464" y="66160"/>
                </a:lnTo>
                <a:lnTo>
                  <a:pt x="355393" y="52574"/>
                </a:lnTo>
                <a:lnTo>
                  <a:pt x="312738" y="40482"/>
                </a:lnTo>
                <a:lnTo>
                  <a:pt x="269527" y="29910"/>
                </a:lnTo>
                <a:lnTo>
                  <a:pt x="225784" y="20888"/>
                </a:lnTo>
                <a:lnTo>
                  <a:pt x="181535" y="13443"/>
                </a:lnTo>
                <a:lnTo>
                  <a:pt x="136806" y="7604"/>
                </a:lnTo>
                <a:lnTo>
                  <a:pt x="91624" y="3398"/>
                </a:lnTo>
                <a:lnTo>
                  <a:pt x="46013" y="854"/>
                </a:lnTo>
                <a:lnTo>
                  <a:pt x="0" y="0"/>
                </a:lnTo>
                <a:lnTo>
                  <a:pt x="0" y="1411233"/>
                </a:lnTo>
                <a:lnTo>
                  <a:pt x="1286257" y="1677922"/>
                </a:lnTo>
                <a:close/>
              </a:path>
            </a:pathLst>
          </a:custGeom>
          <a:ln w="70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75604" y="4390644"/>
            <a:ext cx="1374775" cy="1412875"/>
          </a:xfrm>
          <a:custGeom>
            <a:avLst/>
            <a:gdLst/>
            <a:ahLst/>
            <a:cxnLst/>
            <a:rect l="l" t="t" r="r" b="b"/>
            <a:pathLst>
              <a:path w="1374775" h="1412875">
                <a:moveTo>
                  <a:pt x="1374648" y="266700"/>
                </a:moveTo>
                <a:lnTo>
                  <a:pt x="89916" y="0"/>
                </a:lnTo>
                <a:lnTo>
                  <a:pt x="0" y="1408176"/>
                </a:lnTo>
                <a:lnTo>
                  <a:pt x="20264" y="1410176"/>
                </a:lnTo>
                <a:lnTo>
                  <a:pt x="42100" y="1411605"/>
                </a:lnTo>
                <a:lnTo>
                  <a:pt x="65365" y="1412462"/>
                </a:lnTo>
                <a:lnTo>
                  <a:pt x="89916" y="1412748"/>
                </a:lnTo>
                <a:lnTo>
                  <a:pt x="136836" y="1411849"/>
                </a:lnTo>
                <a:lnTo>
                  <a:pt x="183394" y="1409173"/>
                </a:lnTo>
                <a:lnTo>
                  <a:pt x="229558" y="1404747"/>
                </a:lnTo>
                <a:lnTo>
                  <a:pt x="275296" y="1398599"/>
                </a:lnTo>
                <a:lnTo>
                  <a:pt x="320578" y="1390757"/>
                </a:lnTo>
                <a:lnTo>
                  <a:pt x="365372" y="1381249"/>
                </a:lnTo>
                <a:lnTo>
                  <a:pt x="409647" y="1370103"/>
                </a:lnTo>
                <a:lnTo>
                  <a:pt x="453371" y="1357347"/>
                </a:lnTo>
                <a:lnTo>
                  <a:pt x="496514" y="1343009"/>
                </a:lnTo>
                <a:lnTo>
                  <a:pt x="539043" y="1327118"/>
                </a:lnTo>
                <a:lnTo>
                  <a:pt x="580928" y="1309700"/>
                </a:lnTo>
                <a:lnTo>
                  <a:pt x="622137" y="1290785"/>
                </a:lnTo>
                <a:lnTo>
                  <a:pt x="662640" y="1270400"/>
                </a:lnTo>
                <a:lnTo>
                  <a:pt x="702404" y="1248572"/>
                </a:lnTo>
                <a:lnTo>
                  <a:pt x="741399" y="1225331"/>
                </a:lnTo>
                <a:lnTo>
                  <a:pt x="779593" y="1200704"/>
                </a:lnTo>
                <a:lnTo>
                  <a:pt x="816954" y="1174719"/>
                </a:lnTo>
                <a:lnTo>
                  <a:pt x="853453" y="1147405"/>
                </a:lnTo>
                <a:lnTo>
                  <a:pt x="889056" y="1118788"/>
                </a:lnTo>
                <a:lnTo>
                  <a:pt x="923734" y="1088898"/>
                </a:lnTo>
                <a:lnTo>
                  <a:pt x="957454" y="1057761"/>
                </a:lnTo>
                <a:lnTo>
                  <a:pt x="990186" y="1025407"/>
                </a:lnTo>
                <a:lnTo>
                  <a:pt x="1021898" y="991863"/>
                </a:lnTo>
                <a:lnTo>
                  <a:pt x="1052559" y="957157"/>
                </a:lnTo>
                <a:lnTo>
                  <a:pt x="1082138" y="921317"/>
                </a:lnTo>
                <a:lnTo>
                  <a:pt x="1110603" y="884371"/>
                </a:lnTo>
                <a:lnTo>
                  <a:pt x="1137922" y="846348"/>
                </a:lnTo>
                <a:lnTo>
                  <a:pt x="1164066" y="807275"/>
                </a:lnTo>
                <a:lnTo>
                  <a:pt x="1189002" y="767179"/>
                </a:lnTo>
                <a:lnTo>
                  <a:pt x="1212699" y="726090"/>
                </a:lnTo>
                <a:lnTo>
                  <a:pt x="1235126" y="684035"/>
                </a:lnTo>
                <a:lnTo>
                  <a:pt x="1256251" y="641043"/>
                </a:lnTo>
                <a:lnTo>
                  <a:pt x="1276044" y="597140"/>
                </a:lnTo>
                <a:lnTo>
                  <a:pt x="1294472" y="552356"/>
                </a:lnTo>
                <a:lnTo>
                  <a:pt x="1311506" y="506718"/>
                </a:lnTo>
                <a:lnTo>
                  <a:pt x="1327112" y="460254"/>
                </a:lnTo>
                <a:lnTo>
                  <a:pt x="1341261" y="412992"/>
                </a:lnTo>
                <a:lnTo>
                  <a:pt x="1353921" y="364960"/>
                </a:lnTo>
                <a:lnTo>
                  <a:pt x="1365060" y="316187"/>
                </a:lnTo>
                <a:lnTo>
                  <a:pt x="1374648" y="266700"/>
                </a:lnTo>
                <a:close/>
              </a:path>
            </a:pathLst>
          </a:custGeom>
          <a:solidFill>
            <a:srgbClr val="9932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975603" y="4390639"/>
            <a:ext cx="1374775" cy="1412875"/>
          </a:xfrm>
          <a:custGeom>
            <a:avLst/>
            <a:gdLst/>
            <a:ahLst/>
            <a:cxnLst/>
            <a:rect l="l" t="t" r="r" b="b"/>
            <a:pathLst>
              <a:path w="1374775" h="1412875">
                <a:moveTo>
                  <a:pt x="0" y="1408165"/>
                </a:moveTo>
                <a:lnTo>
                  <a:pt x="20261" y="1410167"/>
                </a:lnTo>
                <a:lnTo>
                  <a:pt x="42098" y="1411595"/>
                </a:lnTo>
                <a:lnTo>
                  <a:pt x="65365" y="1412451"/>
                </a:lnTo>
                <a:lnTo>
                  <a:pt x="89916" y="1412735"/>
                </a:lnTo>
                <a:lnTo>
                  <a:pt x="136836" y="1411837"/>
                </a:lnTo>
                <a:lnTo>
                  <a:pt x="183393" y="1409161"/>
                </a:lnTo>
                <a:lnTo>
                  <a:pt x="229556" y="1404735"/>
                </a:lnTo>
                <a:lnTo>
                  <a:pt x="275294" y="1398587"/>
                </a:lnTo>
                <a:lnTo>
                  <a:pt x="320575" y="1390745"/>
                </a:lnTo>
                <a:lnTo>
                  <a:pt x="365369" y="1381237"/>
                </a:lnTo>
                <a:lnTo>
                  <a:pt x="409643" y="1370091"/>
                </a:lnTo>
                <a:lnTo>
                  <a:pt x="453367" y="1357335"/>
                </a:lnTo>
                <a:lnTo>
                  <a:pt x="496509" y="1342997"/>
                </a:lnTo>
                <a:lnTo>
                  <a:pt x="539038" y="1327105"/>
                </a:lnTo>
                <a:lnTo>
                  <a:pt x="580922" y="1309688"/>
                </a:lnTo>
                <a:lnTo>
                  <a:pt x="622131" y="1290772"/>
                </a:lnTo>
                <a:lnTo>
                  <a:pt x="662633" y="1270387"/>
                </a:lnTo>
                <a:lnTo>
                  <a:pt x="702397" y="1248560"/>
                </a:lnTo>
                <a:lnTo>
                  <a:pt x="741392" y="1225319"/>
                </a:lnTo>
                <a:lnTo>
                  <a:pt x="779586" y="1200692"/>
                </a:lnTo>
                <a:lnTo>
                  <a:pt x="816947" y="1174707"/>
                </a:lnTo>
                <a:lnTo>
                  <a:pt x="853446" y="1147392"/>
                </a:lnTo>
                <a:lnTo>
                  <a:pt x="889049" y="1118775"/>
                </a:lnTo>
                <a:lnTo>
                  <a:pt x="923727" y="1088885"/>
                </a:lnTo>
                <a:lnTo>
                  <a:pt x="957448" y="1057748"/>
                </a:lnTo>
                <a:lnTo>
                  <a:pt x="990180" y="1025394"/>
                </a:lnTo>
                <a:lnTo>
                  <a:pt x="1021892" y="991850"/>
                </a:lnTo>
                <a:lnTo>
                  <a:pt x="1052553" y="957144"/>
                </a:lnTo>
                <a:lnTo>
                  <a:pt x="1082132" y="921304"/>
                </a:lnTo>
                <a:lnTo>
                  <a:pt x="1110597" y="884358"/>
                </a:lnTo>
                <a:lnTo>
                  <a:pt x="1137917" y="846335"/>
                </a:lnTo>
                <a:lnTo>
                  <a:pt x="1164061" y="807262"/>
                </a:lnTo>
                <a:lnTo>
                  <a:pt x="1188997" y="767167"/>
                </a:lnTo>
                <a:lnTo>
                  <a:pt x="1212694" y="726078"/>
                </a:lnTo>
                <a:lnTo>
                  <a:pt x="1235122" y="684023"/>
                </a:lnTo>
                <a:lnTo>
                  <a:pt x="1256247" y="641030"/>
                </a:lnTo>
                <a:lnTo>
                  <a:pt x="1276041" y="597128"/>
                </a:lnTo>
                <a:lnTo>
                  <a:pt x="1294470" y="552343"/>
                </a:lnTo>
                <a:lnTo>
                  <a:pt x="1311504" y="506705"/>
                </a:lnTo>
                <a:lnTo>
                  <a:pt x="1327111" y="460242"/>
                </a:lnTo>
                <a:lnTo>
                  <a:pt x="1341260" y="412980"/>
                </a:lnTo>
                <a:lnTo>
                  <a:pt x="1353921" y="364949"/>
                </a:lnTo>
                <a:lnTo>
                  <a:pt x="1365060" y="316175"/>
                </a:lnTo>
                <a:lnTo>
                  <a:pt x="1374648" y="266688"/>
                </a:lnTo>
                <a:lnTo>
                  <a:pt x="89916" y="0"/>
                </a:lnTo>
                <a:lnTo>
                  <a:pt x="0" y="1408165"/>
                </a:lnTo>
                <a:close/>
              </a:path>
            </a:pathLst>
          </a:custGeom>
          <a:ln w="71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219955" y="2682240"/>
            <a:ext cx="1310640" cy="2821305"/>
          </a:xfrm>
          <a:custGeom>
            <a:avLst/>
            <a:gdLst/>
            <a:ahLst/>
            <a:cxnLst/>
            <a:rect l="l" t="t" r="r" b="b"/>
            <a:pathLst>
              <a:path w="1310639" h="2821304">
                <a:moveTo>
                  <a:pt x="1310640" y="1412748"/>
                </a:moveTo>
                <a:lnTo>
                  <a:pt x="1310640" y="0"/>
                </a:lnTo>
                <a:lnTo>
                  <a:pt x="1264624" y="854"/>
                </a:lnTo>
                <a:lnTo>
                  <a:pt x="1219007" y="3398"/>
                </a:lnTo>
                <a:lnTo>
                  <a:pt x="1173814" y="7604"/>
                </a:lnTo>
                <a:lnTo>
                  <a:pt x="1129072" y="13444"/>
                </a:lnTo>
                <a:lnTo>
                  <a:pt x="1084806" y="20889"/>
                </a:lnTo>
                <a:lnTo>
                  <a:pt x="1041042" y="29913"/>
                </a:lnTo>
                <a:lnTo>
                  <a:pt x="997808" y="40486"/>
                </a:lnTo>
                <a:lnTo>
                  <a:pt x="955127" y="52581"/>
                </a:lnTo>
                <a:lnTo>
                  <a:pt x="913027" y="66170"/>
                </a:lnTo>
                <a:lnTo>
                  <a:pt x="871533" y="81225"/>
                </a:lnTo>
                <a:lnTo>
                  <a:pt x="830672" y="97717"/>
                </a:lnTo>
                <a:lnTo>
                  <a:pt x="790469" y="115620"/>
                </a:lnTo>
                <a:lnTo>
                  <a:pt x="750950" y="134904"/>
                </a:lnTo>
                <a:lnTo>
                  <a:pt x="712142" y="155541"/>
                </a:lnTo>
                <a:lnTo>
                  <a:pt x="674070" y="177505"/>
                </a:lnTo>
                <a:lnTo>
                  <a:pt x="636760" y="200766"/>
                </a:lnTo>
                <a:lnTo>
                  <a:pt x="600239" y="225298"/>
                </a:lnTo>
                <a:lnTo>
                  <a:pt x="564532" y="251070"/>
                </a:lnTo>
                <a:lnTo>
                  <a:pt x="529664" y="278057"/>
                </a:lnTo>
                <a:lnTo>
                  <a:pt x="495664" y="306229"/>
                </a:lnTo>
                <a:lnTo>
                  <a:pt x="462555" y="335559"/>
                </a:lnTo>
                <a:lnTo>
                  <a:pt x="430364" y="366019"/>
                </a:lnTo>
                <a:lnTo>
                  <a:pt x="399118" y="397580"/>
                </a:lnTo>
                <a:lnTo>
                  <a:pt x="368842" y="430216"/>
                </a:lnTo>
                <a:lnTo>
                  <a:pt x="339562" y="463896"/>
                </a:lnTo>
                <a:lnTo>
                  <a:pt x="311304" y="498595"/>
                </a:lnTo>
                <a:lnTo>
                  <a:pt x="284094" y="534283"/>
                </a:lnTo>
                <a:lnTo>
                  <a:pt x="257958" y="570933"/>
                </a:lnTo>
                <a:lnTo>
                  <a:pt x="232922" y="608516"/>
                </a:lnTo>
                <a:lnTo>
                  <a:pt x="209012" y="647006"/>
                </a:lnTo>
                <a:lnTo>
                  <a:pt x="186254" y="686372"/>
                </a:lnTo>
                <a:lnTo>
                  <a:pt x="164674" y="726589"/>
                </a:lnTo>
                <a:lnTo>
                  <a:pt x="144298" y="767627"/>
                </a:lnTo>
                <a:lnTo>
                  <a:pt x="125152" y="809459"/>
                </a:lnTo>
                <a:lnTo>
                  <a:pt x="107262" y="852056"/>
                </a:lnTo>
                <a:lnTo>
                  <a:pt x="90654" y="895391"/>
                </a:lnTo>
                <a:lnTo>
                  <a:pt x="75353" y="939435"/>
                </a:lnTo>
                <a:lnTo>
                  <a:pt x="61387" y="984162"/>
                </a:lnTo>
                <a:lnTo>
                  <a:pt x="48780" y="1029541"/>
                </a:lnTo>
                <a:lnTo>
                  <a:pt x="37559" y="1075547"/>
                </a:lnTo>
                <a:lnTo>
                  <a:pt x="27750" y="1122150"/>
                </a:lnTo>
                <a:lnTo>
                  <a:pt x="19379" y="1169322"/>
                </a:lnTo>
                <a:lnTo>
                  <a:pt x="12472" y="1217036"/>
                </a:lnTo>
                <a:lnTo>
                  <a:pt x="7054" y="1265264"/>
                </a:lnTo>
                <a:lnTo>
                  <a:pt x="3152" y="1313977"/>
                </a:lnTo>
                <a:lnTo>
                  <a:pt x="792" y="1363147"/>
                </a:lnTo>
                <a:lnTo>
                  <a:pt x="0" y="1412748"/>
                </a:lnTo>
                <a:lnTo>
                  <a:pt x="822" y="1463150"/>
                </a:lnTo>
                <a:lnTo>
                  <a:pt x="3270" y="1513130"/>
                </a:lnTo>
                <a:lnTo>
                  <a:pt x="7318" y="1562656"/>
                </a:lnTo>
                <a:lnTo>
                  <a:pt x="12939" y="1611697"/>
                </a:lnTo>
                <a:lnTo>
                  <a:pt x="20106" y="1660222"/>
                </a:lnTo>
                <a:lnTo>
                  <a:pt x="28793" y="1708201"/>
                </a:lnTo>
                <a:lnTo>
                  <a:pt x="38972" y="1755602"/>
                </a:lnTo>
                <a:lnTo>
                  <a:pt x="50618" y="1802395"/>
                </a:lnTo>
                <a:lnTo>
                  <a:pt x="63702" y="1848548"/>
                </a:lnTo>
                <a:lnTo>
                  <a:pt x="78200" y="1894031"/>
                </a:lnTo>
                <a:lnTo>
                  <a:pt x="94083" y="1938813"/>
                </a:lnTo>
                <a:lnTo>
                  <a:pt x="111325" y="1982863"/>
                </a:lnTo>
                <a:lnTo>
                  <a:pt x="129899" y="2026150"/>
                </a:lnTo>
                <a:lnTo>
                  <a:pt x="149779" y="2068643"/>
                </a:lnTo>
                <a:lnTo>
                  <a:pt x="170938" y="2110311"/>
                </a:lnTo>
                <a:lnTo>
                  <a:pt x="193349" y="2151124"/>
                </a:lnTo>
                <a:lnTo>
                  <a:pt x="216986" y="2191050"/>
                </a:lnTo>
                <a:lnTo>
                  <a:pt x="241821" y="2230058"/>
                </a:lnTo>
                <a:lnTo>
                  <a:pt x="267829" y="2268118"/>
                </a:lnTo>
                <a:lnTo>
                  <a:pt x="294981" y="2305198"/>
                </a:lnTo>
                <a:lnTo>
                  <a:pt x="323252" y="2341268"/>
                </a:lnTo>
                <a:lnTo>
                  <a:pt x="352615" y="2376297"/>
                </a:lnTo>
                <a:lnTo>
                  <a:pt x="383043" y="2410253"/>
                </a:lnTo>
                <a:lnTo>
                  <a:pt x="414509" y="2443107"/>
                </a:lnTo>
                <a:lnTo>
                  <a:pt x="446987" y="2474826"/>
                </a:lnTo>
                <a:lnTo>
                  <a:pt x="480450" y="2505381"/>
                </a:lnTo>
                <a:lnTo>
                  <a:pt x="514871" y="2534740"/>
                </a:lnTo>
                <a:lnTo>
                  <a:pt x="550223" y="2562872"/>
                </a:lnTo>
                <a:lnTo>
                  <a:pt x="586480" y="2589746"/>
                </a:lnTo>
                <a:lnTo>
                  <a:pt x="623615" y="2615332"/>
                </a:lnTo>
                <a:lnTo>
                  <a:pt x="661601" y="2639599"/>
                </a:lnTo>
                <a:lnTo>
                  <a:pt x="700412" y="2662515"/>
                </a:lnTo>
                <a:lnTo>
                  <a:pt x="740021" y="2684049"/>
                </a:lnTo>
                <a:lnTo>
                  <a:pt x="780400" y="2704172"/>
                </a:lnTo>
                <a:lnTo>
                  <a:pt x="821524" y="2722851"/>
                </a:lnTo>
                <a:lnTo>
                  <a:pt x="863366" y="2740057"/>
                </a:lnTo>
                <a:lnTo>
                  <a:pt x="905898" y="2755757"/>
                </a:lnTo>
                <a:lnTo>
                  <a:pt x="949094" y="2769921"/>
                </a:lnTo>
                <a:lnTo>
                  <a:pt x="992928" y="2782519"/>
                </a:lnTo>
                <a:lnTo>
                  <a:pt x="1037373" y="2793519"/>
                </a:lnTo>
                <a:lnTo>
                  <a:pt x="1082401" y="2802890"/>
                </a:lnTo>
                <a:lnTo>
                  <a:pt x="1127987" y="2810602"/>
                </a:lnTo>
                <a:lnTo>
                  <a:pt x="1174104" y="2816624"/>
                </a:lnTo>
                <a:lnTo>
                  <a:pt x="1220724" y="2820924"/>
                </a:lnTo>
                <a:lnTo>
                  <a:pt x="1310640" y="1412748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219949" y="2682227"/>
            <a:ext cx="1311275" cy="2821305"/>
          </a:xfrm>
          <a:custGeom>
            <a:avLst/>
            <a:gdLst/>
            <a:ahLst/>
            <a:cxnLst/>
            <a:rect l="l" t="t" r="r" b="b"/>
            <a:pathLst>
              <a:path w="1311275" h="2821304">
                <a:moveTo>
                  <a:pt x="1310646" y="0"/>
                </a:moveTo>
                <a:lnTo>
                  <a:pt x="1264630" y="854"/>
                </a:lnTo>
                <a:lnTo>
                  <a:pt x="1219012" y="3398"/>
                </a:lnTo>
                <a:lnTo>
                  <a:pt x="1173819" y="7604"/>
                </a:lnTo>
                <a:lnTo>
                  <a:pt x="1129076" y="13444"/>
                </a:lnTo>
                <a:lnTo>
                  <a:pt x="1084810" y="20890"/>
                </a:lnTo>
                <a:lnTo>
                  <a:pt x="1041047" y="29913"/>
                </a:lnTo>
                <a:lnTo>
                  <a:pt x="997811" y="40487"/>
                </a:lnTo>
                <a:lnTo>
                  <a:pt x="955130" y="52582"/>
                </a:lnTo>
                <a:lnTo>
                  <a:pt x="913030" y="66171"/>
                </a:lnTo>
                <a:lnTo>
                  <a:pt x="871536" y="81226"/>
                </a:lnTo>
                <a:lnTo>
                  <a:pt x="830674" y="97718"/>
                </a:lnTo>
                <a:lnTo>
                  <a:pt x="790471" y="115621"/>
                </a:lnTo>
                <a:lnTo>
                  <a:pt x="750952" y="134905"/>
                </a:lnTo>
                <a:lnTo>
                  <a:pt x="712144" y="155543"/>
                </a:lnTo>
                <a:lnTo>
                  <a:pt x="674072" y="177507"/>
                </a:lnTo>
                <a:lnTo>
                  <a:pt x="636762" y="200769"/>
                </a:lnTo>
                <a:lnTo>
                  <a:pt x="600240" y="225300"/>
                </a:lnTo>
                <a:lnTo>
                  <a:pt x="564532" y="251073"/>
                </a:lnTo>
                <a:lnTo>
                  <a:pt x="529665" y="278060"/>
                </a:lnTo>
                <a:lnTo>
                  <a:pt x="495664" y="306232"/>
                </a:lnTo>
                <a:lnTo>
                  <a:pt x="462555" y="335562"/>
                </a:lnTo>
                <a:lnTo>
                  <a:pt x="430365" y="366022"/>
                </a:lnTo>
                <a:lnTo>
                  <a:pt x="399118" y="397584"/>
                </a:lnTo>
                <a:lnTo>
                  <a:pt x="368842" y="430219"/>
                </a:lnTo>
                <a:lnTo>
                  <a:pt x="339562" y="463900"/>
                </a:lnTo>
                <a:lnTo>
                  <a:pt x="311304" y="498599"/>
                </a:lnTo>
                <a:lnTo>
                  <a:pt x="284094" y="534287"/>
                </a:lnTo>
                <a:lnTo>
                  <a:pt x="257958" y="570937"/>
                </a:lnTo>
                <a:lnTo>
                  <a:pt x="232922" y="608521"/>
                </a:lnTo>
                <a:lnTo>
                  <a:pt x="209012" y="647010"/>
                </a:lnTo>
                <a:lnTo>
                  <a:pt x="186254" y="686377"/>
                </a:lnTo>
                <a:lnTo>
                  <a:pt x="164674" y="726594"/>
                </a:lnTo>
                <a:lnTo>
                  <a:pt x="144298" y="767632"/>
                </a:lnTo>
                <a:lnTo>
                  <a:pt x="125152" y="809464"/>
                </a:lnTo>
                <a:lnTo>
                  <a:pt x="107262" y="852061"/>
                </a:lnTo>
                <a:lnTo>
                  <a:pt x="90653" y="895396"/>
                </a:lnTo>
                <a:lnTo>
                  <a:pt x="75353" y="939441"/>
                </a:lnTo>
                <a:lnTo>
                  <a:pt x="61387" y="984167"/>
                </a:lnTo>
                <a:lnTo>
                  <a:pt x="48780" y="1029547"/>
                </a:lnTo>
                <a:lnTo>
                  <a:pt x="37559" y="1075552"/>
                </a:lnTo>
                <a:lnTo>
                  <a:pt x="27750" y="1122155"/>
                </a:lnTo>
                <a:lnTo>
                  <a:pt x="19379" y="1169327"/>
                </a:lnTo>
                <a:lnTo>
                  <a:pt x="12472" y="1217041"/>
                </a:lnTo>
                <a:lnTo>
                  <a:pt x="7054" y="1265268"/>
                </a:lnTo>
                <a:lnTo>
                  <a:pt x="3152" y="1313981"/>
                </a:lnTo>
                <a:lnTo>
                  <a:pt x="792" y="1363151"/>
                </a:lnTo>
                <a:lnTo>
                  <a:pt x="0" y="1412751"/>
                </a:lnTo>
                <a:lnTo>
                  <a:pt x="822" y="1463154"/>
                </a:lnTo>
                <a:lnTo>
                  <a:pt x="3270" y="1513133"/>
                </a:lnTo>
                <a:lnTo>
                  <a:pt x="7318" y="1562659"/>
                </a:lnTo>
                <a:lnTo>
                  <a:pt x="12939" y="1611700"/>
                </a:lnTo>
                <a:lnTo>
                  <a:pt x="20106" y="1660225"/>
                </a:lnTo>
                <a:lnTo>
                  <a:pt x="28793" y="1708204"/>
                </a:lnTo>
                <a:lnTo>
                  <a:pt x="38972" y="1755605"/>
                </a:lnTo>
                <a:lnTo>
                  <a:pt x="50618" y="1802397"/>
                </a:lnTo>
                <a:lnTo>
                  <a:pt x="63702" y="1848551"/>
                </a:lnTo>
                <a:lnTo>
                  <a:pt x="78200" y="1894034"/>
                </a:lnTo>
                <a:lnTo>
                  <a:pt x="94083" y="1938815"/>
                </a:lnTo>
                <a:lnTo>
                  <a:pt x="111325" y="1982865"/>
                </a:lnTo>
                <a:lnTo>
                  <a:pt x="129899" y="2026152"/>
                </a:lnTo>
                <a:lnTo>
                  <a:pt x="149779" y="2068645"/>
                </a:lnTo>
                <a:lnTo>
                  <a:pt x="170938" y="2110313"/>
                </a:lnTo>
                <a:lnTo>
                  <a:pt x="193349" y="2151125"/>
                </a:lnTo>
                <a:lnTo>
                  <a:pt x="216986" y="2191050"/>
                </a:lnTo>
                <a:lnTo>
                  <a:pt x="241821" y="2230058"/>
                </a:lnTo>
                <a:lnTo>
                  <a:pt x="267829" y="2268118"/>
                </a:lnTo>
                <a:lnTo>
                  <a:pt x="294981" y="2305198"/>
                </a:lnTo>
                <a:lnTo>
                  <a:pt x="323252" y="2341267"/>
                </a:lnTo>
                <a:lnTo>
                  <a:pt x="352615" y="2376296"/>
                </a:lnTo>
                <a:lnTo>
                  <a:pt x="383043" y="2410252"/>
                </a:lnTo>
                <a:lnTo>
                  <a:pt x="414510" y="2443105"/>
                </a:lnTo>
                <a:lnTo>
                  <a:pt x="446988" y="2474825"/>
                </a:lnTo>
                <a:lnTo>
                  <a:pt x="480450" y="2505379"/>
                </a:lnTo>
                <a:lnTo>
                  <a:pt x="514872" y="2534738"/>
                </a:lnTo>
                <a:lnTo>
                  <a:pt x="550224" y="2562869"/>
                </a:lnTo>
                <a:lnTo>
                  <a:pt x="586481" y="2589744"/>
                </a:lnTo>
                <a:lnTo>
                  <a:pt x="623616" y="2615329"/>
                </a:lnTo>
                <a:lnTo>
                  <a:pt x="661603" y="2639595"/>
                </a:lnTo>
                <a:lnTo>
                  <a:pt x="700414" y="2662511"/>
                </a:lnTo>
                <a:lnTo>
                  <a:pt x="740023" y="2684046"/>
                </a:lnTo>
                <a:lnTo>
                  <a:pt x="780402" y="2704168"/>
                </a:lnTo>
                <a:lnTo>
                  <a:pt x="821527" y="2722847"/>
                </a:lnTo>
                <a:lnTo>
                  <a:pt x="863368" y="2740052"/>
                </a:lnTo>
                <a:lnTo>
                  <a:pt x="905901" y="2755752"/>
                </a:lnTo>
                <a:lnTo>
                  <a:pt x="949098" y="2769916"/>
                </a:lnTo>
                <a:lnTo>
                  <a:pt x="992932" y="2782514"/>
                </a:lnTo>
                <a:lnTo>
                  <a:pt x="1037377" y="2793513"/>
                </a:lnTo>
                <a:lnTo>
                  <a:pt x="1082406" y="2802885"/>
                </a:lnTo>
                <a:lnTo>
                  <a:pt x="1127993" y="2810596"/>
                </a:lnTo>
                <a:lnTo>
                  <a:pt x="1174109" y="2816617"/>
                </a:lnTo>
                <a:lnTo>
                  <a:pt x="1220730" y="2820917"/>
                </a:lnTo>
                <a:lnTo>
                  <a:pt x="1310646" y="1412751"/>
                </a:lnTo>
                <a:lnTo>
                  <a:pt x="1310646" y="0"/>
                </a:lnTo>
                <a:close/>
              </a:path>
            </a:pathLst>
          </a:custGeom>
          <a:ln w="69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288026" y="3242562"/>
            <a:ext cx="1257300" cy="10915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635" algn="ctr">
              <a:lnSpc>
                <a:spcPct val="99800"/>
              </a:lnSpc>
              <a:spcBef>
                <a:spcPts val="105"/>
              </a:spcBef>
            </a:pPr>
            <a:r>
              <a:rPr sz="1400" b="1" spc="-5" dirty="0">
                <a:latin typeface="Arial"/>
                <a:cs typeface="Arial"/>
              </a:rPr>
              <a:t>Completed  Late, </a:t>
            </a:r>
            <a:r>
              <a:rPr sz="1400" b="1" spc="-10" dirty="0">
                <a:latin typeface="Arial"/>
                <a:cs typeface="Arial"/>
              </a:rPr>
              <a:t>over  budget,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and/or  </a:t>
            </a:r>
            <a:r>
              <a:rPr sz="1400" b="1" spc="-5" dirty="0">
                <a:latin typeface="Arial"/>
                <a:cs typeface="Arial"/>
              </a:rPr>
              <a:t>with features  missing </a:t>
            </a:r>
            <a:r>
              <a:rPr sz="1400" b="1" dirty="0">
                <a:latin typeface="Arial"/>
                <a:cs typeface="Arial"/>
              </a:rPr>
              <a:t>–</a:t>
            </a:r>
            <a:r>
              <a:rPr sz="1400" b="1" spc="-95" dirty="0">
                <a:latin typeface="Arial"/>
                <a:cs typeface="Arial"/>
              </a:rPr>
              <a:t> </a:t>
            </a:r>
            <a:r>
              <a:rPr sz="1400" b="1" spc="5" dirty="0">
                <a:latin typeface="Arial"/>
                <a:cs typeface="Arial"/>
              </a:rPr>
              <a:t>49%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791200" y="4739640"/>
            <a:ext cx="1468120" cy="518159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40005" rIns="0" bIns="0" rtlCol="0">
            <a:spAutoFit/>
          </a:bodyPr>
          <a:lstStyle/>
          <a:p>
            <a:pPr marL="555625" marR="233045" indent="-315595">
              <a:lnSpc>
                <a:spcPct val="100000"/>
              </a:lnSpc>
              <a:spcBef>
                <a:spcPts val="315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Cancelled</a:t>
            </a:r>
            <a:r>
              <a:rPr sz="14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–  </a:t>
            </a:r>
            <a:r>
              <a:rPr sz="1400" b="1" spc="5" dirty="0">
                <a:solidFill>
                  <a:srgbClr val="FFFFFF"/>
                </a:solidFill>
                <a:latin typeface="Arial"/>
                <a:cs typeface="Arial"/>
              </a:rPr>
              <a:t>23%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096000" y="2987040"/>
            <a:ext cx="1344295" cy="518159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40005" rIns="0" bIns="0" rtlCol="0">
            <a:spAutoFit/>
          </a:bodyPr>
          <a:lstStyle/>
          <a:p>
            <a:pPr marL="493395" marR="123189" indent="-364490">
              <a:lnSpc>
                <a:spcPct val="100000"/>
              </a:lnSpc>
              <a:spcBef>
                <a:spcPts val="315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Successful</a:t>
            </a:r>
            <a:r>
              <a:rPr sz="1400" b="1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–  </a:t>
            </a:r>
            <a:r>
              <a:rPr sz="1400" b="1" spc="5" dirty="0">
                <a:solidFill>
                  <a:srgbClr val="FFFFFF"/>
                </a:solidFill>
                <a:latin typeface="Arial"/>
                <a:cs typeface="Arial"/>
              </a:rPr>
              <a:t>28%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2195568" y="683761"/>
            <a:ext cx="55905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95" dirty="0"/>
              <a:t>The </a:t>
            </a:r>
            <a:r>
              <a:rPr spc="-160" dirty="0"/>
              <a:t>Evolving </a:t>
            </a:r>
            <a:r>
              <a:rPr spc="-254" dirty="0"/>
              <a:t>Role </a:t>
            </a:r>
            <a:r>
              <a:rPr spc="-120" dirty="0"/>
              <a:t>of</a:t>
            </a:r>
            <a:r>
              <a:rPr spc="160" dirty="0"/>
              <a:t> </a:t>
            </a:r>
            <a:r>
              <a:rPr spc="-155" dirty="0"/>
              <a:t>Software</a:t>
            </a:r>
          </a:p>
        </p:txBody>
      </p:sp>
      <p:sp>
        <p:nvSpPr>
          <p:cNvPr id="14" name="object 14"/>
          <p:cNvSpPr/>
          <p:nvPr/>
        </p:nvSpPr>
        <p:spPr>
          <a:xfrm>
            <a:off x="761993" y="1574291"/>
            <a:ext cx="8610600" cy="0"/>
          </a:xfrm>
          <a:custGeom>
            <a:avLst/>
            <a:gdLst/>
            <a:ahLst/>
            <a:cxnLst/>
            <a:rect l="l" t="t" r="r" b="b"/>
            <a:pathLst>
              <a:path w="8610600">
                <a:moveTo>
                  <a:pt x="0" y="0"/>
                </a:moveTo>
                <a:lnTo>
                  <a:pt x="8610605" y="0"/>
                </a:lnTo>
              </a:path>
            </a:pathLst>
          </a:custGeom>
          <a:ln w="571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9"/>
              </a:lnSpc>
            </a:pPr>
            <a:r>
              <a:rPr spc="-5" dirty="0"/>
              <a:t>Software Engineering </a:t>
            </a:r>
            <a:r>
              <a:rPr spc="-10" dirty="0"/>
              <a:t>(3</a:t>
            </a:r>
            <a:r>
              <a:rPr sz="750" spc="-15" baseline="22222" dirty="0"/>
              <a:t>rd </a:t>
            </a:r>
            <a:r>
              <a:rPr sz="800" spc="-5" dirty="0"/>
              <a:t>ed.), </a:t>
            </a:r>
            <a:r>
              <a:rPr sz="800" dirty="0"/>
              <a:t>By K.K </a:t>
            </a:r>
            <a:r>
              <a:rPr sz="800" spc="-5" dirty="0"/>
              <a:t>Aggarwal </a:t>
            </a:r>
            <a:r>
              <a:rPr sz="800" dirty="0"/>
              <a:t>&amp; </a:t>
            </a:r>
            <a:r>
              <a:rPr sz="800" spc="-5" dirty="0"/>
              <a:t>Yogesh </a:t>
            </a:r>
            <a:r>
              <a:rPr sz="800" dirty="0"/>
              <a:t>Singh, </a:t>
            </a:r>
            <a:r>
              <a:rPr sz="800" spc="-5" dirty="0"/>
              <a:t>Copyright </a:t>
            </a:r>
            <a:r>
              <a:rPr sz="800" dirty="0"/>
              <a:t>© </a:t>
            </a:r>
            <a:r>
              <a:rPr sz="800" spc="-5" dirty="0"/>
              <a:t>New </a:t>
            </a:r>
            <a:r>
              <a:rPr sz="800" spc="-10" dirty="0"/>
              <a:t>Age </a:t>
            </a:r>
            <a:r>
              <a:rPr sz="800" spc="-5" dirty="0"/>
              <a:t>International Publishers,</a:t>
            </a:r>
            <a:r>
              <a:rPr sz="800" spc="75" dirty="0"/>
              <a:t> </a:t>
            </a:r>
            <a:r>
              <a:rPr sz="800" spc="-5" dirty="0"/>
              <a:t>2007</a:t>
            </a:r>
            <a:endParaRPr sz="800"/>
          </a:p>
        </p:txBody>
      </p:sp>
      <p:sp>
        <p:nvSpPr>
          <p:cNvPr id="16" name="object 16"/>
          <p:cNvSpPr txBox="1"/>
          <p:nvPr/>
        </p:nvSpPr>
        <p:spPr>
          <a:xfrm>
            <a:off x="9164316" y="7080225"/>
            <a:ext cx="14033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45"/>
              </a:lnSpc>
            </a:pPr>
            <a:fld id="{81D60167-4931-47E6-BA6A-407CBD079E47}" type="slidenum">
              <a:rPr sz="1400" dirty="0">
                <a:latin typeface="Times New Roman"/>
                <a:cs typeface="Times New Roman"/>
              </a:rPr>
              <a:pPr marL="25400">
                <a:lnSpc>
                  <a:spcPts val="1445"/>
                </a:lnSpc>
              </a:pPr>
              <a:t>4</a:t>
            </a:fld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41335" y="3727704"/>
            <a:ext cx="657225" cy="623570"/>
          </a:xfrm>
          <a:custGeom>
            <a:avLst/>
            <a:gdLst/>
            <a:ahLst/>
            <a:cxnLst/>
            <a:rect l="l" t="t" r="r" b="b"/>
            <a:pathLst>
              <a:path w="657225" h="623570">
                <a:moveTo>
                  <a:pt x="656844" y="124968"/>
                </a:moveTo>
                <a:lnTo>
                  <a:pt x="624840" y="28956"/>
                </a:lnTo>
                <a:lnTo>
                  <a:pt x="583692" y="4572"/>
                </a:lnTo>
                <a:lnTo>
                  <a:pt x="533400" y="0"/>
                </a:lnTo>
                <a:lnTo>
                  <a:pt x="472440" y="13716"/>
                </a:lnTo>
                <a:lnTo>
                  <a:pt x="394716" y="64008"/>
                </a:lnTo>
                <a:lnTo>
                  <a:pt x="310896" y="117348"/>
                </a:lnTo>
                <a:lnTo>
                  <a:pt x="242316" y="199644"/>
                </a:lnTo>
                <a:lnTo>
                  <a:pt x="185928" y="291084"/>
                </a:lnTo>
                <a:lnTo>
                  <a:pt x="33528" y="199644"/>
                </a:lnTo>
                <a:lnTo>
                  <a:pt x="0" y="228600"/>
                </a:lnTo>
                <a:lnTo>
                  <a:pt x="195072" y="362712"/>
                </a:lnTo>
                <a:lnTo>
                  <a:pt x="195072" y="556768"/>
                </a:lnTo>
                <a:lnTo>
                  <a:pt x="213360" y="597408"/>
                </a:lnTo>
                <a:lnTo>
                  <a:pt x="277368" y="623316"/>
                </a:lnTo>
                <a:lnTo>
                  <a:pt x="352044" y="623316"/>
                </a:lnTo>
                <a:lnTo>
                  <a:pt x="408432" y="589788"/>
                </a:lnTo>
                <a:lnTo>
                  <a:pt x="504444" y="498348"/>
                </a:lnTo>
                <a:lnTo>
                  <a:pt x="597408" y="373380"/>
                </a:lnTo>
                <a:lnTo>
                  <a:pt x="652272" y="266700"/>
                </a:lnTo>
                <a:lnTo>
                  <a:pt x="656844" y="124968"/>
                </a:lnTo>
                <a:close/>
              </a:path>
              <a:path w="657225" h="623570">
                <a:moveTo>
                  <a:pt x="195072" y="556768"/>
                </a:moveTo>
                <a:lnTo>
                  <a:pt x="195072" y="362712"/>
                </a:lnTo>
                <a:lnTo>
                  <a:pt x="172212" y="391668"/>
                </a:lnTo>
                <a:lnTo>
                  <a:pt x="167640" y="452628"/>
                </a:lnTo>
                <a:lnTo>
                  <a:pt x="185928" y="536448"/>
                </a:lnTo>
                <a:lnTo>
                  <a:pt x="195072" y="556768"/>
                </a:lnTo>
                <a:close/>
              </a:path>
            </a:pathLst>
          </a:custGeom>
          <a:solidFill>
            <a:srgbClr val="CCE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269223" y="3276600"/>
            <a:ext cx="207645" cy="299085"/>
          </a:xfrm>
          <a:custGeom>
            <a:avLst/>
            <a:gdLst/>
            <a:ahLst/>
            <a:cxnLst/>
            <a:rect l="l" t="t" r="r" b="b"/>
            <a:pathLst>
              <a:path w="207645" h="299085">
                <a:moveTo>
                  <a:pt x="207264" y="24384"/>
                </a:moveTo>
                <a:lnTo>
                  <a:pt x="182880" y="0"/>
                </a:lnTo>
                <a:lnTo>
                  <a:pt x="109728" y="62484"/>
                </a:lnTo>
                <a:lnTo>
                  <a:pt x="27432" y="178308"/>
                </a:lnTo>
                <a:lnTo>
                  <a:pt x="0" y="291084"/>
                </a:lnTo>
                <a:lnTo>
                  <a:pt x="32004" y="298704"/>
                </a:lnTo>
                <a:lnTo>
                  <a:pt x="53340" y="202692"/>
                </a:lnTo>
                <a:lnTo>
                  <a:pt x="96012" y="128016"/>
                </a:lnTo>
                <a:lnTo>
                  <a:pt x="128016" y="86868"/>
                </a:lnTo>
                <a:lnTo>
                  <a:pt x="207264" y="24384"/>
                </a:lnTo>
                <a:close/>
              </a:path>
            </a:pathLst>
          </a:custGeom>
          <a:solidFill>
            <a:srgbClr val="CCE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552688" y="3528060"/>
            <a:ext cx="340360" cy="189230"/>
          </a:xfrm>
          <a:custGeom>
            <a:avLst/>
            <a:gdLst/>
            <a:ahLst/>
            <a:cxnLst/>
            <a:rect l="l" t="t" r="r" b="b"/>
            <a:pathLst>
              <a:path w="340359" h="189229">
                <a:moveTo>
                  <a:pt x="339852" y="50292"/>
                </a:moveTo>
                <a:lnTo>
                  <a:pt x="326136" y="0"/>
                </a:lnTo>
                <a:lnTo>
                  <a:pt x="220980" y="30480"/>
                </a:lnTo>
                <a:lnTo>
                  <a:pt x="96012" y="88392"/>
                </a:lnTo>
                <a:lnTo>
                  <a:pt x="0" y="164592"/>
                </a:lnTo>
                <a:lnTo>
                  <a:pt x="9144" y="188976"/>
                </a:lnTo>
                <a:lnTo>
                  <a:pt x="188976" y="79248"/>
                </a:lnTo>
                <a:lnTo>
                  <a:pt x="339852" y="50292"/>
                </a:lnTo>
                <a:close/>
              </a:path>
            </a:pathLst>
          </a:custGeom>
          <a:solidFill>
            <a:srgbClr val="CCE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609076" y="4015740"/>
            <a:ext cx="387350" cy="125095"/>
          </a:xfrm>
          <a:custGeom>
            <a:avLst/>
            <a:gdLst/>
            <a:ahLst/>
            <a:cxnLst/>
            <a:rect l="l" t="t" r="r" b="b"/>
            <a:pathLst>
              <a:path w="387350" h="125095">
                <a:moveTo>
                  <a:pt x="387096" y="54864"/>
                </a:moveTo>
                <a:lnTo>
                  <a:pt x="303276" y="24384"/>
                </a:lnTo>
                <a:lnTo>
                  <a:pt x="173736" y="4572"/>
                </a:lnTo>
                <a:lnTo>
                  <a:pt x="21336" y="0"/>
                </a:lnTo>
                <a:lnTo>
                  <a:pt x="0" y="28956"/>
                </a:lnTo>
                <a:lnTo>
                  <a:pt x="118872" y="41148"/>
                </a:lnTo>
                <a:lnTo>
                  <a:pt x="248412" y="54864"/>
                </a:lnTo>
                <a:lnTo>
                  <a:pt x="355092" y="124968"/>
                </a:lnTo>
                <a:lnTo>
                  <a:pt x="387096" y="54864"/>
                </a:lnTo>
                <a:close/>
              </a:path>
            </a:pathLst>
          </a:custGeom>
          <a:solidFill>
            <a:srgbClr val="CCE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479792" y="4408932"/>
            <a:ext cx="506095" cy="980440"/>
          </a:xfrm>
          <a:custGeom>
            <a:avLst/>
            <a:gdLst/>
            <a:ahLst/>
            <a:cxnLst/>
            <a:rect l="l" t="t" r="r" b="b"/>
            <a:pathLst>
              <a:path w="506095" h="980439">
                <a:moveTo>
                  <a:pt x="413004" y="388620"/>
                </a:moveTo>
                <a:lnTo>
                  <a:pt x="413004" y="12192"/>
                </a:lnTo>
                <a:lnTo>
                  <a:pt x="330708" y="0"/>
                </a:lnTo>
                <a:lnTo>
                  <a:pt x="243840" y="0"/>
                </a:lnTo>
                <a:lnTo>
                  <a:pt x="146304" y="57912"/>
                </a:lnTo>
                <a:lnTo>
                  <a:pt x="82296" y="137160"/>
                </a:lnTo>
                <a:lnTo>
                  <a:pt x="42672" y="249936"/>
                </a:lnTo>
                <a:lnTo>
                  <a:pt x="9144" y="371856"/>
                </a:lnTo>
                <a:lnTo>
                  <a:pt x="0" y="502920"/>
                </a:lnTo>
                <a:lnTo>
                  <a:pt x="13716" y="652272"/>
                </a:lnTo>
                <a:lnTo>
                  <a:pt x="50292" y="841248"/>
                </a:lnTo>
                <a:lnTo>
                  <a:pt x="91440" y="903732"/>
                </a:lnTo>
                <a:lnTo>
                  <a:pt x="146304" y="966216"/>
                </a:lnTo>
                <a:lnTo>
                  <a:pt x="207264" y="979932"/>
                </a:lnTo>
                <a:lnTo>
                  <a:pt x="257556" y="966216"/>
                </a:lnTo>
                <a:lnTo>
                  <a:pt x="284988" y="951585"/>
                </a:lnTo>
                <a:lnTo>
                  <a:pt x="284988" y="637032"/>
                </a:lnTo>
                <a:lnTo>
                  <a:pt x="303276" y="553212"/>
                </a:lnTo>
                <a:lnTo>
                  <a:pt x="339852" y="452628"/>
                </a:lnTo>
                <a:lnTo>
                  <a:pt x="413004" y="388620"/>
                </a:lnTo>
                <a:close/>
              </a:path>
              <a:path w="506095" h="980439">
                <a:moveTo>
                  <a:pt x="330708" y="861060"/>
                </a:moveTo>
                <a:lnTo>
                  <a:pt x="326136" y="790956"/>
                </a:lnTo>
                <a:lnTo>
                  <a:pt x="284988" y="723900"/>
                </a:lnTo>
                <a:lnTo>
                  <a:pt x="284988" y="951585"/>
                </a:lnTo>
                <a:lnTo>
                  <a:pt x="303276" y="941832"/>
                </a:lnTo>
                <a:lnTo>
                  <a:pt x="330708" y="861060"/>
                </a:lnTo>
                <a:close/>
              </a:path>
              <a:path w="506095" h="980439">
                <a:moveTo>
                  <a:pt x="505968" y="158496"/>
                </a:moveTo>
                <a:lnTo>
                  <a:pt x="483108" y="70104"/>
                </a:lnTo>
                <a:lnTo>
                  <a:pt x="451104" y="12192"/>
                </a:lnTo>
                <a:lnTo>
                  <a:pt x="373380" y="0"/>
                </a:lnTo>
                <a:lnTo>
                  <a:pt x="413004" y="12192"/>
                </a:lnTo>
                <a:lnTo>
                  <a:pt x="413004" y="388620"/>
                </a:lnTo>
                <a:lnTo>
                  <a:pt x="463296" y="289560"/>
                </a:lnTo>
                <a:lnTo>
                  <a:pt x="505968" y="158496"/>
                </a:lnTo>
                <a:close/>
              </a:path>
            </a:pathLst>
          </a:custGeom>
          <a:solidFill>
            <a:srgbClr val="CCE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010400" y="4082796"/>
            <a:ext cx="661670" cy="408940"/>
          </a:xfrm>
          <a:custGeom>
            <a:avLst/>
            <a:gdLst/>
            <a:ahLst/>
            <a:cxnLst/>
            <a:rect l="l" t="t" r="r" b="b"/>
            <a:pathLst>
              <a:path w="661670" h="408939">
                <a:moveTo>
                  <a:pt x="181356" y="285804"/>
                </a:moveTo>
                <a:lnTo>
                  <a:pt x="181356" y="246888"/>
                </a:lnTo>
                <a:lnTo>
                  <a:pt x="56388" y="237744"/>
                </a:lnTo>
                <a:lnTo>
                  <a:pt x="0" y="246888"/>
                </a:lnTo>
                <a:lnTo>
                  <a:pt x="13716" y="275844"/>
                </a:lnTo>
                <a:lnTo>
                  <a:pt x="115824" y="283464"/>
                </a:lnTo>
                <a:lnTo>
                  <a:pt x="181356" y="285804"/>
                </a:lnTo>
                <a:close/>
              </a:path>
              <a:path w="661670" h="408939">
                <a:moveTo>
                  <a:pt x="201168" y="328459"/>
                </a:moveTo>
                <a:lnTo>
                  <a:pt x="201168" y="286512"/>
                </a:lnTo>
                <a:lnTo>
                  <a:pt x="102108" y="321564"/>
                </a:lnTo>
                <a:lnTo>
                  <a:pt x="27432" y="362712"/>
                </a:lnTo>
                <a:lnTo>
                  <a:pt x="18288" y="387096"/>
                </a:lnTo>
                <a:lnTo>
                  <a:pt x="42672" y="408432"/>
                </a:lnTo>
                <a:lnTo>
                  <a:pt x="88392" y="371856"/>
                </a:lnTo>
                <a:lnTo>
                  <a:pt x="158496" y="345948"/>
                </a:lnTo>
                <a:lnTo>
                  <a:pt x="201168" y="328459"/>
                </a:lnTo>
                <a:close/>
              </a:path>
              <a:path w="661670" h="408939">
                <a:moveTo>
                  <a:pt x="214884" y="322838"/>
                </a:moveTo>
                <a:lnTo>
                  <a:pt x="214884" y="211836"/>
                </a:lnTo>
                <a:lnTo>
                  <a:pt x="144780" y="150876"/>
                </a:lnTo>
                <a:lnTo>
                  <a:pt x="88392" y="74676"/>
                </a:lnTo>
                <a:lnTo>
                  <a:pt x="74676" y="100584"/>
                </a:lnTo>
                <a:lnTo>
                  <a:pt x="111252" y="161544"/>
                </a:lnTo>
                <a:lnTo>
                  <a:pt x="181356" y="246888"/>
                </a:lnTo>
                <a:lnTo>
                  <a:pt x="181356" y="285804"/>
                </a:lnTo>
                <a:lnTo>
                  <a:pt x="201168" y="286512"/>
                </a:lnTo>
                <a:lnTo>
                  <a:pt x="201168" y="328459"/>
                </a:lnTo>
                <a:lnTo>
                  <a:pt x="214884" y="322838"/>
                </a:lnTo>
                <a:close/>
              </a:path>
              <a:path w="661670" h="408939">
                <a:moveTo>
                  <a:pt x="661416" y="358140"/>
                </a:moveTo>
                <a:lnTo>
                  <a:pt x="521208" y="345948"/>
                </a:lnTo>
                <a:lnTo>
                  <a:pt x="409956" y="307848"/>
                </a:lnTo>
                <a:lnTo>
                  <a:pt x="321564" y="257556"/>
                </a:lnTo>
                <a:lnTo>
                  <a:pt x="265176" y="211836"/>
                </a:lnTo>
                <a:lnTo>
                  <a:pt x="237744" y="121920"/>
                </a:lnTo>
                <a:lnTo>
                  <a:pt x="237744" y="7620"/>
                </a:lnTo>
                <a:lnTo>
                  <a:pt x="210312" y="0"/>
                </a:lnTo>
                <a:lnTo>
                  <a:pt x="195072" y="100584"/>
                </a:lnTo>
                <a:lnTo>
                  <a:pt x="201168" y="158496"/>
                </a:lnTo>
                <a:lnTo>
                  <a:pt x="214884" y="211836"/>
                </a:lnTo>
                <a:lnTo>
                  <a:pt x="214884" y="322838"/>
                </a:lnTo>
                <a:lnTo>
                  <a:pt x="251460" y="307848"/>
                </a:lnTo>
                <a:lnTo>
                  <a:pt x="298704" y="312420"/>
                </a:lnTo>
                <a:lnTo>
                  <a:pt x="405384" y="350520"/>
                </a:lnTo>
                <a:lnTo>
                  <a:pt x="489204" y="387096"/>
                </a:lnTo>
                <a:lnTo>
                  <a:pt x="656844" y="408432"/>
                </a:lnTo>
                <a:lnTo>
                  <a:pt x="661416" y="358140"/>
                </a:lnTo>
                <a:close/>
              </a:path>
            </a:pathLst>
          </a:custGeom>
          <a:solidFill>
            <a:srgbClr val="CCE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935468" y="4494276"/>
            <a:ext cx="932815" cy="457200"/>
          </a:xfrm>
          <a:custGeom>
            <a:avLst/>
            <a:gdLst/>
            <a:ahLst/>
            <a:cxnLst/>
            <a:rect l="l" t="t" r="r" b="b"/>
            <a:pathLst>
              <a:path w="932815" h="457200">
                <a:moveTo>
                  <a:pt x="903732" y="167640"/>
                </a:moveTo>
                <a:lnTo>
                  <a:pt x="890016" y="137160"/>
                </a:lnTo>
                <a:lnTo>
                  <a:pt x="824484" y="178308"/>
                </a:lnTo>
                <a:lnTo>
                  <a:pt x="600456" y="237744"/>
                </a:lnTo>
                <a:lnTo>
                  <a:pt x="441960" y="213360"/>
                </a:lnTo>
                <a:lnTo>
                  <a:pt x="303276" y="178308"/>
                </a:lnTo>
                <a:lnTo>
                  <a:pt x="176784" y="99060"/>
                </a:lnTo>
                <a:lnTo>
                  <a:pt x="27432" y="0"/>
                </a:lnTo>
                <a:lnTo>
                  <a:pt x="0" y="41148"/>
                </a:lnTo>
                <a:lnTo>
                  <a:pt x="120396" y="141732"/>
                </a:lnTo>
                <a:lnTo>
                  <a:pt x="265176" y="237744"/>
                </a:lnTo>
                <a:lnTo>
                  <a:pt x="441960" y="280416"/>
                </a:lnTo>
                <a:lnTo>
                  <a:pt x="582168" y="292608"/>
                </a:lnTo>
                <a:lnTo>
                  <a:pt x="609600" y="330708"/>
                </a:lnTo>
                <a:lnTo>
                  <a:pt x="665988" y="414528"/>
                </a:lnTo>
                <a:lnTo>
                  <a:pt x="670560" y="416735"/>
                </a:lnTo>
                <a:lnTo>
                  <a:pt x="670560" y="301752"/>
                </a:lnTo>
                <a:lnTo>
                  <a:pt x="722376" y="332165"/>
                </a:lnTo>
                <a:lnTo>
                  <a:pt x="722376" y="280416"/>
                </a:lnTo>
                <a:lnTo>
                  <a:pt x="736092" y="281662"/>
                </a:lnTo>
                <a:lnTo>
                  <a:pt x="736092" y="242316"/>
                </a:lnTo>
                <a:lnTo>
                  <a:pt x="797052" y="225552"/>
                </a:lnTo>
                <a:lnTo>
                  <a:pt x="903732" y="167640"/>
                </a:lnTo>
                <a:close/>
              </a:path>
              <a:path w="932815" h="457200">
                <a:moveTo>
                  <a:pt x="778764" y="443484"/>
                </a:moveTo>
                <a:lnTo>
                  <a:pt x="699516" y="388620"/>
                </a:lnTo>
                <a:lnTo>
                  <a:pt x="670560" y="301752"/>
                </a:lnTo>
                <a:lnTo>
                  <a:pt x="670560" y="416735"/>
                </a:lnTo>
                <a:lnTo>
                  <a:pt x="754380" y="457200"/>
                </a:lnTo>
                <a:lnTo>
                  <a:pt x="778764" y="443484"/>
                </a:lnTo>
                <a:close/>
              </a:path>
              <a:path w="932815" h="457200">
                <a:moveTo>
                  <a:pt x="867156" y="355092"/>
                </a:moveTo>
                <a:lnTo>
                  <a:pt x="810768" y="338328"/>
                </a:lnTo>
                <a:lnTo>
                  <a:pt x="722376" y="280416"/>
                </a:lnTo>
                <a:lnTo>
                  <a:pt x="722376" y="332165"/>
                </a:lnTo>
                <a:lnTo>
                  <a:pt x="740664" y="342900"/>
                </a:lnTo>
                <a:lnTo>
                  <a:pt x="824484" y="393192"/>
                </a:lnTo>
                <a:lnTo>
                  <a:pt x="867156" y="355092"/>
                </a:lnTo>
                <a:close/>
              </a:path>
              <a:path w="932815" h="457200">
                <a:moveTo>
                  <a:pt x="932688" y="280416"/>
                </a:moveTo>
                <a:lnTo>
                  <a:pt x="932688" y="251460"/>
                </a:lnTo>
                <a:lnTo>
                  <a:pt x="862584" y="251460"/>
                </a:lnTo>
                <a:lnTo>
                  <a:pt x="736092" y="242316"/>
                </a:lnTo>
                <a:lnTo>
                  <a:pt x="736092" y="281662"/>
                </a:lnTo>
                <a:lnTo>
                  <a:pt x="806196" y="288036"/>
                </a:lnTo>
                <a:lnTo>
                  <a:pt x="932688" y="280416"/>
                </a:lnTo>
                <a:close/>
              </a:path>
            </a:pathLst>
          </a:custGeom>
          <a:solidFill>
            <a:srgbClr val="CCE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156704" y="5265420"/>
            <a:ext cx="498475" cy="721360"/>
          </a:xfrm>
          <a:custGeom>
            <a:avLst/>
            <a:gdLst/>
            <a:ahLst/>
            <a:cxnLst/>
            <a:rect l="l" t="t" r="r" b="b"/>
            <a:pathLst>
              <a:path w="498475" h="721360">
                <a:moveTo>
                  <a:pt x="400812" y="689585"/>
                </a:moveTo>
                <a:lnTo>
                  <a:pt x="400812" y="618744"/>
                </a:lnTo>
                <a:lnTo>
                  <a:pt x="315468" y="601980"/>
                </a:lnTo>
                <a:lnTo>
                  <a:pt x="190500" y="594360"/>
                </a:lnTo>
                <a:lnTo>
                  <a:pt x="68580" y="618744"/>
                </a:lnTo>
                <a:lnTo>
                  <a:pt x="0" y="656844"/>
                </a:lnTo>
                <a:lnTo>
                  <a:pt x="27432" y="702564"/>
                </a:lnTo>
                <a:lnTo>
                  <a:pt x="92964" y="720852"/>
                </a:lnTo>
                <a:lnTo>
                  <a:pt x="138684" y="678180"/>
                </a:lnTo>
                <a:lnTo>
                  <a:pt x="204216" y="652272"/>
                </a:lnTo>
                <a:lnTo>
                  <a:pt x="278892" y="652272"/>
                </a:lnTo>
                <a:lnTo>
                  <a:pt x="371856" y="669036"/>
                </a:lnTo>
                <a:lnTo>
                  <a:pt x="400812" y="689585"/>
                </a:lnTo>
                <a:close/>
              </a:path>
              <a:path w="498475" h="721360">
                <a:moveTo>
                  <a:pt x="489204" y="50292"/>
                </a:moveTo>
                <a:lnTo>
                  <a:pt x="441960" y="0"/>
                </a:lnTo>
                <a:lnTo>
                  <a:pt x="414528" y="12192"/>
                </a:lnTo>
                <a:lnTo>
                  <a:pt x="321564" y="112776"/>
                </a:lnTo>
                <a:lnTo>
                  <a:pt x="251460" y="193548"/>
                </a:lnTo>
                <a:lnTo>
                  <a:pt x="231648" y="263652"/>
                </a:lnTo>
                <a:lnTo>
                  <a:pt x="237744" y="330708"/>
                </a:lnTo>
                <a:lnTo>
                  <a:pt x="274320" y="405384"/>
                </a:lnTo>
                <a:lnTo>
                  <a:pt x="292608" y="431901"/>
                </a:lnTo>
                <a:lnTo>
                  <a:pt x="292608" y="251460"/>
                </a:lnTo>
                <a:lnTo>
                  <a:pt x="321564" y="201168"/>
                </a:lnTo>
                <a:lnTo>
                  <a:pt x="390144" y="138684"/>
                </a:lnTo>
                <a:lnTo>
                  <a:pt x="446532" y="91440"/>
                </a:lnTo>
                <a:lnTo>
                  <a:pt x="489204" y="50292"/>
                </a:lnTo>
                <a:close/>
              </a:path>
              <a:path w="498475" h="721360">
                <a:moveTo>
                  <a:pt x="498348" y="669036"/>
                </a:moveTo>
                <a:lnTo>
                  <a:pt x="498348" y="632460"/>
                </a:lnTo>
                <a:lnTo>
                  <a:pt x="455676" y="589788"/>
                </a:lnTo>
                <a:lnTo>
                  <a:pt x="400812" y="507492"/>
                </a:lnTo>
                <a:lnTo>
                  <a:pt x="344424" y="426720"/>
                </a:lnTo>
                <a:lnTo>
                  <a:pt x="292608" y="338328"/>
                </a:lnTo>
                <a:lnTo>
                  <a:pt x="292608" y="431901"/>
                </a:lnTo>
                <a:lnTo>
                  <a:pt x="335280" y="493776"/>
                </a:lnTo>
                <a:lnTo>
                  <a:pt x="385572" y="565404"/>
                </a:lnTo>
                <a:lnTo>
                  <a:pt x="400812" y="618744"/>
                </a:lnTo>
                <a:lnTo>
                  <a:pt x="400812" y="689585"/>
                </a:lnTo>
                <a:lnTo>
                  <a:pt x="419100" y="702564"/>
                </a:lnTo>
                <a:lnTo>
                  <a:pt x="473964" y="702564"/>
                </a:lnTo>
                <a:lnTo>
                  <a:pt x="498348" y="669036"/>
                </a:lnTo>
                <a:close/>
              </a:path>
            </a:pathLst>
          </a:custGeom>
          <a:solidFill>
            <a:srgbClr val="CCE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656576" y="5289804"/>
            <a:ext cx="538480" cy="920750"/>
          </a:xfrm>
          <a:custGeom>
            <a:avLst/>
            <a:gdLst/>
            <a:ahLst/>
            <a:cxnLst/>
            <a:rect l="l" t="t" r="r" b="b"/>
            <a:pathLst>
              <a:path w="538479" h="920750">
                <a:moveTo>
                  <a:pt x="126492" y="30480"/>
                </a:moveTo>
                <a:lnTo>
                  <a:pt x="108204" y="0"/>
                </a:lnTo>
                <a:lnTo>
                  <a:pt x="42672" y="4572"/>
                </a:lnTo>
                <a:lnTo>
                  <a:pt x="0" y="39624"/>
                </a:lnTo>
                <a:lnTo>
                  <a:pt x="0" y="131064"/>
                </a:lnTo>
                <a:lnTo>
                  <a:pt x="24384" y="239268"/>
                </a:lnTo>
                <a:lnTo>
                  <a:pt x="65532" y="353568"/>
                </a:lnTo>
                <a:lnTo>
                  <a:pt x="108204" y="452628"/>
                </a:lnTo>
                <a:lnTo>
                  <a:pt x="112776" y="458841"/>
                </a:lnTo>
                <a:lnTo>
                  <a:pt x="112776" y="181356"/>
                </a:lnTo>
                <a:lnTo>
                  <a:pt x="126492" y="30480"/>
                </a:lnTo>
                <a:close/>
              </a:path>
              <a:path w="538479" h="920750">
                <a:moveTo>
                  <a:pt x="537972" y="733044"/>
                </a:moveTo>
                <a:lnTo>
                  <a:pt x="537972" y="704088"/>
                </a:lnTo>
                <a:lnTo>
                  <a:pt x="510540" y="667512"/>
                </a:lnTo>
                <a:lnTo>
                  <a:pt x="431292" y="658368"/>
                </a:lnTo>
                <a:lnTo>
                  <a:pt x="362712" y="620268"/>
                </a:lnTo>
                <a:lnTo>
                  <a:pt x="274320" y="557784"/>
                </a:lnTo>
                <a:lnTo>
                  <a:pt x="190500" y="469392"/>
                </a:lnTo>
                <a:lnTo>
                  <a:pt x="135636" y="382524"/>
                </a:lnTo>
                <a:lnTo>
                  <a:pt x="112776" y="281940"/>
                </a:lnTo>
                <a:lnTo>
                  <a:pt x="112776" y="458841"/>
                </a:lnTo>
                <a:lnTo>
                  <a:pt x="167640" y="533400"/>
                </a:lnTo>
                <a:lnTo>
                  <a:pt x="236220" y="608076"/>
                </a:lnTo>
                <a:lnTo>
                  <a:pt x="335280" y="678180"/>
                </a:lnTo>
                <a:lnTo>
                  <a:pt x="469392" y="720852"/>
                </a:lnTo>
                <a:lnTo>
                  <a:pt x="469392" y="765871"/>
                </a:lnTo>
                <a:lnTo>
                  <a:pt x="487680" y="758952"/>
                </a:lnTo>
                <a:lnTo>
                  <a:pt x="537972" y="733044"/>
                </a:lnTo>
                <a:close/>
              </a:path>
              <a:path w="538479" h="920750">
                <a:moveTo>
                  <a:pt x="469392" y="765871"/>
                </a:moveTo>
                <a:lnTo>
                  <a:pt x="469392" y="720852"/>
                </a:lnTo>
                <a:lnTo>
                  <a:pt x="390144" y="742188"/>
                </a:lnTo>
                <a:lnTo>
                  <a:pt x="330708" y="758952"/>
                </a:lnTo>
                <a:lnTo>
                  <a:pt x="246888" y="792480"/>
                </a:lnTo>
                <a:lnTo>
                  <a:pt x="195072" y="830580"/>
                </a:lnTo>
                <a:lnTo>
                  <a:pt x="138684" y="880872"/>
                </a:lnTo>
                <a:lnTo>
                  <a:pt x="195072" y="917448"/>
                </a:lnTo>
                <a:lnTo>
                  <a:pt x="251460" y="920496"/>
                </a:lnTo>
                <a:lnTo>
                  <a:pt x="260604" y="880872"/>
                </a:lnTo>
                <a:lnTo>
                  <a:pt x="288036" y="841248"/>
                </a:lnTo>
                <a:lnTo>
                  <a:pt x="376428" y="792480"/>
                </a:lnTo>
                <a:lnTo>
                  <a:pt x="431292" y="780288"/>
                </a:lnTo>
                <a:lnTo>
                  <a:pt x="469392" y="765871"/>
                </a:lnTo>
                <a:close/>
              </a:path>
            </a:pathLst>
          </a:custGeom>
          <a:solidFill>
            <a:srgbClr val="CCE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677924" y="4942332"/>
            <a:ext cx="4450080" cy="685800"/>
          </a:xfrm>
          <a:custGeom>
            <a:avLst/>
            <a:gdLst/>
            <a:ahLst/>
            <a:cxnLst/>
            <a:rect l="l" t="t" r="r" b="b"/>
            <a:pathLst>
              <a:path w="4450080" h="685800">
                <a:moveTo>
                  <a:pt x="4450080" y="571500"/>
                </a:moveTo>
                <a:lnTo>
                  <a:pt x="4450080" y="228600"/>
                </a:lnTo>
                <a:lnTo>
                  <a:pt x="4446248" y="216768"/>
                </a:lnTo>
                <a:lnTo>
                  <a:pt x="4391763" y="183737"/>
                </a:lnTo>
                <a:lnTo>
                  <a:pt x="4323341" y="164306"/>
                </a:lnTo>
                <a:lnTo>
                  <a:pt x="4280618" y="155528"/>
                </a:lnTo>
                <a:lnTo>
                  <a:pt x="4232719" y="147447"/>
                </a:lnTo>
                <a:lnTo>
                  <a:pt x="4180016" y="140115"/>
                </a:lnTo>
                <a:lnTo>
                  <a:pt x="4122881" y="133588"/>
                </a:lnTo>
                <a:lnTo>
                  <a:pt x="4061688" y="127917"/>
                </a:lnTo>
                <a:lnTo>
                  <a:pt x="3996809" y="123158"/>
                </a:lnTo>
                <a:lnTo>
                  <a:pt x="3928617" y="119363"/>
                </a:lnTo>
                <a:lnTo>
                  <a:pt x="3857485" y="116586"/>
                </a:lnTo>
                <a:lnTo>
                  <a:pt x="3783785" y="114880"/>
                </a:lnTo>
                <a:lnTo>
                  <a:pt x="3707892" y="114300"/>
                </a:lnTo>
                <a:lnTo>
                  <a:pt x="3694176" y="0"/>
                </a:lnTo>
                <a:lnTo>
                  <a:pt x="3337560" y="114300"/>
                </a:lnTo>
                <a:lnTo>
                  <a:pt x="742188" y="114300"/>
                </a:lnTo>
                <a:lnTo>
                  <a:pt x="666294" y="114880"/>
                </a:lnTo>
                <a:lnTo>
                  <a:pt x="592594" y="116586"/>
                </a:lnTo>
                <a:lnTo>
                  <a:pt x="521462" y="119363"/>
                </a:lnTo>
                <a:lnTo>
                  <a:pt x="453270" y="123158"/>
                </a:lnTo>
                <a:lnTo>
                  <a:pt x="388391" y="127917"/>
                </a:lnTo>
                <a:lnTo>
                  <a:pt x="327198" y="133588"/>
                </a:lnTo>
                <a:lnTo>
                  <a:pt x="270063" y="140115"/>
                </a:lnTo>
                <a:lnTo>
                  <a:pt x="217360" y="147447"/>
                </a:lnTo>
                <a:lnTo>
                  <a:pt x="169461" y="155528"/>
                </a:lnTo>
                <a:lnTo>
                  <a:pt x="126739" y="164306"/>
                </a:lnTo>
                <a:lnTo>
                  <a:pt x="89566" y="173727"/>
                </a:lnTo>
                <a:lnTo>
                  <a:pt x="33362" y="194283"/>
                </a:lnTo>
                <a:lnTo>
                  <a:pt x="0" y="228600"/>
                </a:lnTo>
                <a:lnTo>
                  <a:pt x="0" y="571500"/>
                </a:lnTo>
                <a:lnTo>
                  <a:pt x="33362" y="605250"/>
                </a:lnTo>
                <a:lnTo>
                  <a:pt x="89566" y="625697"/>
                </a:lnTo>
                <a:lnTo>
                  <a:pt x="126739" y="635124"/>
                </a:lnTo>
                <a:lnTo>
                  <a:pt x="169461" y="643938"/>
                </a:lnTo>
                <a:lnTo>
                  <a:pt x="217360" y="652081"/>
                </a:lnTo>
                <a:lnTo>
                  <a:pt x="270063" y="659492"/>
                </a:lnTo>
                <a:lnTo>
                  <a:pt x="327198" y="666110"/>
                </a:lnTo>
                <a:lnTo>
                  <a:pt x="388391" y="671875"/>
                </a:lnTo>
                <a:lnTo>
                  <a:pt x="453270" y="676727"/>
                </a:lnTo>
                <a:lnTo>
                  <a:pt x="521462" y="680606"/>
                </a:lnTo>
                <a:lnTo>
                  <a:pt x="592594" y="683451"/>
                </a:lnTo>
                <a:lnTo>
                  <a:pt x="666294" y="685202"/>
                </a:lnTo>
                <a:lnTo>
                  <a:pt x="742188" y="685800"/>
                </a:lnTo>
                <a:lnTo>
                  <a:pt x="3707892" y="685800"/>
                </a:lnTo>
                <a:lnTo>
                  <a:pt x="3783785" y="685202"/>
                </a:lnTo>
                <a:lnTo>
                  <a:pt x="3857485" y="683451"/>
                </a:lnTo>
                <a:lnTo>
                  <a:pt x="3928617" y="680606"/>
                </a:lnTo>
                <a:lnTo>
                  <a:pt x="3996809" y="676727"/>
                </a:lnTo>
                <a:lnTo>
                  <a:pt x="4061688" y="671875"/>
                </a:lnTo>
                <a:lnTo>
                  <a:pt x="4122881" y="666110"/>
                </a:lnTo>
                <a:lnTo>
                  <a:pt x="4180016" y="659492"/>
                </a:lnTo>
                <a:lnTo>
                  <a:pt x="4232719" y="652081"/>
                </a:lnTo>
                <a:lnTo>
                  <a:pt x="4280618" y="643938"/>
                </a:lnTo>
                <a:lnTo>
                  <a:pt x="4323341" y="635124"/>
                </a:lnTo>
                <a:lnTo>
                  <a:pt x="4360513" y="625697"/>
                </a:lnTo>
                <a:lnTo>
                  <a:pt x="4416717" y="605250"/>
                </a:lnTo>
                <a:lnTo>
                  <a:pt x="4446248" y="583080"/>
                </a:lnTo>
                <a:lnTo>
                  <a:pt x="4450080" y="5715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77923" y="4942332"/>
            <a:ext cx="4450080" cy="685800"/>
          </a:xfrm>
          <a:custGeom>
            <a:avLst/>
            <a:gdLst/>
            <a:ahLst/>
            <a:cxnLst/>
            <a:rect l="l" t="t" r="r" b="b"/>
            <a:pathLst>
              <a:path w="4450080" h="685800">
                <a:moveTo>
                  <a:pt x="742187" y="114299"/>
                </a:moveTo>
                <a:lnTo>
                  <a:pt x="666294" y="114880"/>
                </a:lnTo>
                <a:lnTo>
                  <a:pt x="592594" y="116585"/>
                </a:lnTo>
                <a:lnTo>
                  <a:pt x="521462" y="119363"/>
                </a:lnTo>
                <a:lnTo>
                  <a:pt x="453270" y="123158"/>
                </a:lnTo>
                <a:lnTo>
                  <a:pt x="388391" y="127917"/>
                </a:lnTo>
                <a:lnTo>
                  <a:pt x="327198" y="133588"/>
                </a:lnTo>
                <a:lnTo>
                  <a:pt x="270063" y="140115"/>
                </a:lnTo>
                <a:lnTo>
                  <a:pt x="217360" y="147446"/>
                </a:lnTo>
                <a:lnTo>
                  <a:pt x="169461" y="155528"/>
                </a:lnTo>
                <a:lnTo>
                  <a:pt x="126739" y="164306"/>
                </a:lnTo>
                <a:lnTo>
                  <a:pt x="89566" y="173727"/>
                </a:lnTo>
                <a:lnTo>
                  <a:pt x="33362" y="194283"/>
                </a:lnTo>
                <a:lnTo>
                  <a:pt x="0" y="228599"/>
                </a:lnTo>
                <a:lnTo>
                  <a:pt x="0" y="571499"/>
                </a:lnTo>
                <a:lnTo>
                  <a:pt x="33362" y="605250"/>
                </a:lnTo>
                <a:lnTo>
                  <a:pt x="89566" y="625697"/>
                </a:lnTo>
                <a:lnTo>
                  <a:pt x="126739" y="635124"/>
                </a:lnTo>
                <a:lnTo>
                  <a:pt x="169461" y="643938"/>
                </a:lnTo>
                <a:lnTo>
                  <a:pt x="217360" y="652081"/>
                </a:lnTo>
                <a:lnTo>
                  <a:pt x="270063" y="659492"/>
                </a:lnTo>
                <a:lnTo>
                  <a:pt x="327198" y="666110"/>
                </a:lnTo>
                <a:lnTo>
                  <a:pt x="388391" y="671875"/>
                </a:lnTo>
                <a:lnTo>
                  <a:pt x="453270" y="676727"/>
                </a:lnTo>
                <a:lnTo>
                  <a:pt x="521462" y="680606"/>
                </a:lnTo>
                <a:lnTo>
                  <a:pt x="592594" y="683451"/>
                </a:lnTo>
                <a:lnTo>
                  <a:pt x="666294" y="685202"/>
                </a:lnTo>
                <a:lnTo>
                  <a:pt x="742187" y="685799"/>
                </a:lnTo>
                <a:lnTo>
                  <a:pt x="3707891" y="685799"/>
                </a:lnTo>
                <a:lnTo>
                  <a:pt x="3783785" y="685202"/>
                </a:lnTo>
                <a:lnTo>
                  <a:pt x="3857485" y="683451"/>
                </a:lnTo>
                <a:lnTo>
                  <a:pt x="3928617" y="680606"/>
                </a:lnTo>
                <a:lnTo>
                  <a:pt x="3996808" y="676727"/>
                </a:lnTo>
                <a:lnTo>
                  <a:pt x="4061687" y="671875"/>
                </a:lnTo>
                <a:lnTo>
                  <a:pt x="4122881" y="666110"/>
                </a:lnTo>
                <a:lnTo>
                  <a:pt x="4180016" y="659492"/>
                </a:lnTo>
                <a:lnTo>
                  <a:pt x="4232719" y="652081"/>
                </a:lnTo>
                <a:lnTo>
                  <a:pt x="4280618" y="643938"/>
                </a:lnTo>
                <a:lnTo>
                  <a:pt x="4323340" y="635124"/>
                </a:lnTo>
                <a:lnTo>
                  <a:pt x="4360513" y="625697"/>
                </a:lnTo>
                <a:lnTo>
                  <a:pt x="4416717" y="605250"/>
                </a:lnTo>
                <a:lnTo>
                  <a:pt x="4450079" y="571499"/>
                </a:lnTo>
                <a:lnTo>
                  <a:pt x="4450079" y="228599"/>
                </a:lnTo>
                <a:lnTo>
                  <a:pt x="4416717" y="194283"/>
                </a:lnTo>
                <a:lnTo>
                  <a:pt x="4360513" y="173727"/>
                </a:lnTo>
                <a:lnTo>
                  <a:pt x="4323340" y="164306"/>
                </a:lnTo>
                <a:lnTo>
                  <a:pt x="4280618" y="155528"/>
                </a:lnTo>
                <a:lnTo>
                  <a:pt x="4232719" y="147446"/>
                </a:lnTo>
                <a:lnTo>
                  <a:pt x="4180016" y="140115"/>
                </a:lnTo>
                <a:lnTo>
                  <a:pt x="4122881" y="133588"/>
                </a:lnTo>
                <a:lnTo>
                  <a:pt x="4061687" y="127917"/>
                </a:lnTo>
                <a:lnTo>
                  <a:pt x="3996808" y="123158"/>
                </a:lnTo>
                <a:lnTo>
                  <a:pt x="3928617" y="119363"/>
                </a:lnTo>
                <a:lnTo>
                  <a:pt x="3857485" y="116585"/>
                </a:lnTo>
                <a:lnTo>
                  <a:pt x="3783785" y="114880"/>
                </a:lnTo>
                <a:lnTo>
                  <a:pt x="3707891" y="114299"/>
                </a:lnTo>
                <a:lnTo>
                  <a:pt x="3694175" y="0"/>
                </a:lnTo>
                <a:lnTo>
                  <a:pt x="3337559" y="114299"/>
                </a:lnTo>
                <a:lnTo>
                  <a:pt x="742187" y="114299"/>
                </a:lnTo>
                <a:close/>
              </a:path>
            </a:pathLst>
          </a:custGeom>
          <a:ln w="12699">
            <a:solidFill>
              <a:srgbClr val="CC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840733" y="3298950"/>
            <a:ext cx="6393815" cy="223202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0400"/>
              </a:lnSpc>
              <a:spcBef>
                <a:spcPts val="80"/>
              </a:spcBef>
              <a:tabLst>
                <a:tab pos="1758950" algn="l"/>
                <a:tab pos="3031490" algn="l"/>
                <a:tab pos="4204970" algn="l"/>
                <a:tab pos="5771515" algn="l"/>
              </a:tabLst>
            </a:pPr>
            <a:r>
              <a:rPr sz="2800" spc="-10" dirty="0">
                <a:solidFill>
                  <a:srgbClr val="993265"/>
                </a:solidFill>
                <a:latin typeface="Times New Roman"/>
                <a:cs typeface="Times New Roman"/>
              </a:rPr>
              <a:t>C</a:t>
            </a:r>
            <a:r>
              <a:rPr sz="2800" dirty="0">
                <a:solidFill>
                  <a:srgbClr val="993265"/>
                </a:solidFill>
                <a:latin typeface="Times New Roman"/>
                <a:cs typeface="Times New Roman"/>
              </a:rPr>
              <a:t>o</a:t>
            </a:r>
            <a:r>
              <a:rPr sz="2800" spc="-25" dirty="0">
                <a:solidFill>
                  <a:srgbClr val="993265"/>
                </a:solidFill>
                <a:latin typeface="Times New Roman"/>
                <a:cs typeface="Times New Roman"/>
              </a:rPr>
              <a:t>m</a:t>
            </a:r>
            <a:r>
              <a:rPr sz="2800" dirty="0">
                <a:solidFill>
                  <a:srgbClr val="993265"/>
                </a:solidFill>
                <a:latin typeface="Times New Roman"/>
                <a:cs typeface="Times New Roman"/>
              </a:rPr>
              <a:t>pu</a:t>
            </a:r>
            <a:r>
              <a:rPr sz="2800" spc="-5" dirty="0">
                <a:solidFill>
                  <a:srgbClr val="993265"/>
                </a:solidFill>
                <a:latin typeface="Times New Roman"/>
                <a:cs typeface="Times New Roman"/>
              </a:rPr>
              <a:t>t</a:t>
            </a:r>
            <a:r>
              <a:rPr sz="2800" spc="-15" dirty="0">
                <a:solidFill>
                  <a:srgbClr val="993265"/>
                </a:solidFill>
                <a:latin typeface="Times New Roman"/>
                <a:cs typeface="Times New Roman"/>
              </a:rPr>
              <a:t>e</a:t>
            </a:r>
            <a:r>
              <a:rPr sz="2800" spc="-5" dirty="0">
                <a:solidFill>
                  <a:srgbClr val="993265"/>
                </a:solidFill>
                <a:latin typeface="Times New Roman"/>
                <a:cs typeface="Times New Roman"/>
              </a:rPr>
              <a:t>rs</a:t>
            </a:r>
            <a:r>
              <a:rPr sz="2800" dirty="0">
                <a:solidFill>
                  <a:srgbClr val="993265"/>
                </a:solidFill>
                <a:latin typeface="Times New Roman"/>
                <a:cs typeface="Times New Roman"/>
              </a:rPr>
              <a:t>	p</a:t>
            </a:r>
            <a:r>
              <a:rPr sz="2800" spc="-5" dirty="0">
                <a:solidFill>
                  <a:srgbClr val="993265"/>
                </a:solidFill>
                <a:latin typeface="Times New Roman"/>
                <a:cs typeface="Times New Roman"/>
              </a:rPr>
              <a:t>r</a:t>
            </a:r>
            <a:r>
              <a:rPr sz="2800" dirty="0">
                <a:solidFill>
                  <a:srgbClr val="993265"/>
                </a:solidFill>
                <a:latin typeface="Times New Roman"/>
                <a:cs typeface="Times New Roman"/>
              </a:rPr>
              <a:t>ov</a:t>
            </a:r>
            <a:r>
              <a:rPr sz="2800" spc="-15" dirty="0">
                <a:solidFill>
                  <a:srgbClr val="993265"/>
                </a:solidFill>
                <a:latin typeface="Times New Roman"/>
                <a:cs typeface="Times New Roman"/>
              </a:rPr>
              <a:t>i</a:t>
            </a:r>
            <a:r>
              <a:rPr sz="2800" dirty="0">
                <a:solidFill>
                  <a:srgbClr val="993265"/>
                </a:solidFill>
                <a:latin typeface="Times New Roman"/>
                <a:cs typeface="Times New Roman"/>
              </a:rPr>
              <a:t>d</a:t>
            </a:r>
            <a:r>
              <a:rPr sz="2800" spc="-5" dirty="0">
                <a:solidFill>
                  <a:srgbClr val="993265"/>
                </a:solidFill>
                <a:latin typeface="Times New Roman"/>
                <a:cs typeface="Times New Roman"/>
              </a:rPr>
              <a:t>e</a:t>
            </a:r>
            <a:r>
              <a:rPr sz="2800" dirty="0">
                <a:solidFill>
                  <a:srgbClr val="993265"/>
                </a:solidFill>
                <a:latin typeface="Times New Roman"/>
                <a:cs typeface="Times New Roman"/>
              </a:rPr>
              <a:t>	g</a:t>
            </a:r>
            <a:r>
              <a:rPr sz="2800" spc="-5" dirty="0">
                <a:solidFill>
                  <a:srgbClr val="993265"/>
                </a:solidFill>
                <a:latin typeface="Times New Roman"/>
                <a:cs typeface="Times New Roman"/>
              </a:rPr>
              <a:t>r</a:t>
            </a:r>
            <a:r>
              <a:rPr sz="2800" spc="-15" dirty="0">
                <a:solidFill>
                  <a:srgbClr val="993265"/>
                </a:solidFill>
                <a:latin typeface="Times New Roman"/>
                <a:cs typeface="Times New Roman"/>
              </a:rPr>
              <a:t>ea</a:t>
            </a:r>
            <a:r>
              <a:rPr sz="2800" spc="-5" dirty="0">
                <a:solidFill>
                  <a:srgbClr val="993265"/>
                </a:solidFill>
                <a:latin typeface="Times New Roman"/>
                <a:cs typeface="Times New Roman"/>
              </a:rPr>
              <a:t>t</a:t>
            </a:r>
            <a:r>
              <a:rPr sz="2800" spc="-15" dirty="0">
                <a:solidFill>
                  <a:srgbClr val="993265"/>
                </a:solidFill>
                <a:latin typeface="Times New Roman"/>
                <a:cs typeface="Times New Roman"/>
              </a:rPr>
              <a:t>e</a:t>
            </a:r>
            <a:r>
              <a:rPr sz="2800" spc="-5" dirty="0">
                <a:solidFill>
                  <a:srgbClr val="993265"/>
                </a:solidFill>
                <a:latin typeface="Times New Roman"/>
                <a:cs typeface="Times New Roman"/>
              </a:rPr>
              <a:t>r</a:t>
            </a:r>
            <a:r>
              <a:rPr sz="2800" dirty="0">
                <a:solidFill>
                  <a:srgbClr val="993265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srgbClr val="993265"/>
                </a:solidFill>
                <a:latin typeface="Times New Roman"/>
                <a:cs typeface="Times New Roman"/>
              </a:rPr>
              <a:t>r</a:t>
            </a:r>
            <a:r>
              <a:rPr sz="2800" spc="-15" dirty="0">
                <a:solidFill>
                  <a:srgbClr val="993265"/>
                </a:solidFill>
                <a:latin typeface="Times New Roman"/>
                <a:cs typeface="Times New Roman"/>
              </a:rPr>
              <a:t>e</a:t>
            </a:r>
            <a:r>
              <a:rPr sz="2800" spc="-5" dirty="0">
                <a:solidFill>
                  <a:srgbClr val="993265"/>
                </a:solidFill>
                <a:latin typeface="Times New Roman"/>
                <a:cs typeface="Times New Roman"/>
              </a:rPr>
              <a:t>li</a:t>
            </a:r>
            <a:r>
              <a:rPr sz="2800" spc="-15" dirty="0">
                <a:solidFill>
                  <a:srgbClr val="993265"/>
                </a:solidFill>
                <a:latin typeface="Times New Roman"/>
                <a:cs typeface="Times New Roman"/>
              </a:rPr>
              <a:t>a</a:t>
            </a:r>
            <a:r>
              <a:rPr sz="2800" dirty="0">
                <a:solidFill>
                  <a:srgbClr val="993265"/>
                </a:solidFill>
                <a:latin typeface="Times New Roman"/>
                <a:cs typeface="Times New Roman"/>
              </a:rPr>
              <a:t>b</a:t>
            </a:r>
            <a:r>
              <a:rPr sz="2800" spc="-5" dirty="0">
                <a:solidFill>
                  <a:srgbClr val="993265"/>
                </a:solidFill>
                <a:latin typeface="Times New Roman"/>
                <a:cs typeface="Times New Roman"/>
              </a:rPr>
              <a:t>i</a:t>
            </a:r>
            <a:r>
              <a:rPr sz="2800" spc="-15" dirty="0">
                <a:solidFill>
                  <a:srgbClr val="993265"/>
                </a:solidFill>
                <a:latin typeface="Times New Roman"/>
                <a:cs typeface="Times New Roman"/>
              </a:rPr>
              <a:t>l</a:t>
            </a:r>
            <a:r>
              <a:rPr sz="2800" spc="-5" dirty="0">
                <a:solidFill>
                  <a:srgbClr val="993265"/>
                </a:solidFill>
                <a:latin typeface="Times New Roman"/>
                <a:cs typeface="Times New Roman"/>
              </a:rPr>
              <a:t>i</a:t>
            </a:r>
            <a:r>
              <a:rPr sz="2800" spc="-15" dirty="0">
                <a:solidFill>
                  <a:srgbClr val="993265"/>
                </a:solidFill>
                <a:latin typeface="Times New Roman"/>
                <a:cs typeface="Times New Roman"/>
              </a:rPr>
              <a:t>t</a:t>
            </a:r>
            <a:r>
              <a:rPr sz="2800" spc="-5" dirty="0">
                <a:solidFill>
                  <a:srgbClr val="993265"/>
                </a:solidFill>
                <a:latin typeface="Times New Roman"/>
                <a:cs typeface="Times New Roman"/>
              </a:rPr>
              <a:t>y</a:t>
            </a:r>
            <a:r>
              <a:rPr sz="2800" dirty="0">
                <a:solidFill>
                  <a:srgbClr val="993265"/>
                </a:solidFill>
                <a:latin typeface="Times New Roman"/>
                <a:cs typeface="Times New Roman"/>
              </a:rPr>
              <a:t>	</a:t>
            </a:r>
            <a:r>
              <a:rPr sz="2800" spc="-15" dirty="0">
                <a:solidFill>
                  <a:srgbClr val="993265"/>
                </a:solidFill>
                <a:latin typeface="Times New Roman"/>
                <a:cs typeface="Times New Roman"/>
              </a:rPr>
              <a:t>tha</a:t>
            </a:r>
            <a:r>
              <a:rPr sz="2800" spc="-5" dirty="0">
                <a:solidFill>
                  <a:srgbClr val="993265"/>
                </a:solidFill>
                <a:latin typeface="Times New Roman"/>
                <a:cs typeface="Times New Roman"/>
              </a:rPr>
              <a:t>n  </a:t>
            </a:r>
            <a:r>
              <a:rPr sz="2800" dirty="0">
                <a:solidFill>
                  <a:srgbClr val="993265"/>
                </a:solidFill>
                <a:latin typeface="Times New Roman"/>
                <a:cs typeface="Times New Roman"/>
              </a:rPr>
              <a:t>the </a:t>
            </a:r>
            <a:r>
              <a:rPr sz="2800" spc="-10" dirty="0">
                <a:solidFill>
                  <a:srgbClr val="993265"/>
                </a:solidFill>
                <a:latin typeface="Times New Roman"/>
                <a:cs typeface="Times New Roman"/>
              </a:rPr>
              <a:t>devices </a:t>
            </a:r>
            <a:r>
              <a:rPr sz="2800" spc="-5" dirty="0">
                <a:solidFill>
                  <a:srgbClr val="993265"/>
                </a:solidFill>
                <a:latin typeface="Times New Roman"/>
                <a:cs typeface="Times New Roman"/>
              </a:rPr>
              <a:t>they </a:t>
            </a:r>
            <a:r>
              <a:rPr sz="2800" spc="-10" dirty="0">
                <a:solidFill>
                  <a:srgbClr val="993265"/>
                </a:solidFill>
                <a:latin typeface="Times New Roman"/>
                <a:cs typeface="Times New Roman"/>
              </a:rPr>
              <a:t>replace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500">
              <a:latin typeface="Times New Roman"/>
              <a:cs typeface="Times New Roman"/>
            </a:endParaRPr>
          </a:p>
          <a:p>
            <a:pPr marL="1143000">
              <a:lnSpc>
                <a:spcPct val="100000"/>
              </a:lnSpc>
            </a:pPr>
            <a:r>
              <a:rPr sz="2800" i="1" spc="20" dirty="0">
                <a:solidFill>
                  <a:srgbClr val="00CC99"/>
                </a:solidFill>
                <a:latin typeface="Georgia"/>
                <a:cs typeface="Georgia"/>
              </a:rPr>
              <a:t>This </a:t>
            </a:r>
            <a:r>
              <a:rPr sz="2800" i="1" spc="65" dirty="0">
                <a:solidFill>
                  <a:srgbClr val="00CC99"/>
                </a:solidFill>
                <a:latin typeface="Georgia"/>
                <a:cs typeface="Georgia"/>
              </a:rPr>
              <a:t>is </a:t>
            </a:r>
            <a:r>
              <a:rPr sz="2800" i="1" spc="25" dirty="0">
                <a:solidFill>
                  <a:srgbClr val="00CC99"/>
                </a:solidFill>
                <a:latin typeface="Georgia"/>
                <a:cs typeface="Georgia"/>
              </a:rPr>
              <a:t>not </a:t>
            </a:r>
            <a:r>
              <a:rPr sz="2800" i="1" spc="15" dirty="0">
                <a:solidFill>
                  <a:srgbClr val="00CC99"/>
                </a:solidFill>
                <a:latin typeface="Georgia"/>
                <a:cs typeface="Georgia"/>
              </a:rPr>
              <a:t>always</a:t>
            </a:r>
            <a:r>
              <a:rPr sz="2800" i="1" spc="-40" dirty="0">
                <a:solidFill>
                  <a:srgbClr val="00CC99"/>
                </a:solidFill>
                <a:latin typeface="Georgia"/>
                <a:cs typeface="Georgia"/>
              </a:rPr>
              <a:t> </a:t>
            </a:r>
            <a:r>
              <a:rPr sz="2800" i="1" spc="-60" dirty="0">
                <a:solidFill>
                  <a:srgbClr val="00CC99"/>
                </a:solidFill>
                <a:latin typeface="Georgia"/>
                <a:cs typeface="Georgia"/>
              </a:rPr>
              <a:t>true.</a:t>
            </a:r>
            <a:endParaRPr sz="2800">
              <a:latin typeface="Georgia"/>
              <a:cs typeface="Georgia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009898" y="823975"/>
            <a:ext cx="803910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60" dirty="0">
                <a:solidFill>
                  <a:srgbClr val="0000CC"/>
                </a:solidFill>
              </a:rPr>
              <a:t>Software </a:t>
            </a:r>
            <a:r>
              <a:rPr spc="-100" dirty="0">
                <a:solidFill>
                  <a:srgbClr val="0000CC"/>
                </a:solidFill>
              </a:rPr>
              <a:t>Myths </a:t>
            </a:r>
            <a:r>
              <a:rPr spc="-245" dirty="0">
                <a:solidFill>
                  <a:srgbClr val="0000CC"/>
                </a:solidFill>
              </a:rPr>
              <a:t>(Management</a:t>
            </a:r>
            <a:r>
              <a:rPr spc="-120" dirty="0">
                <a:solidFill>
                  <a:srgbClr val="0000CC"/>
                </a:solidFill>
              </a:rPr>
              <a:t> </a:t>
            </a:r>
            <a:r>
              <a:rPr spc="-240" dirty="0">
                <a:solidFill>
                  <a:srgbClr val="0000CC"/>
                </a:solidFill>
              </a:rPr>
              <a:t>Perspectives</a:t>
            </a:r>
            <a:r>
              <a:rPr sz="4400" b="1" i="0" spc="-240" dirty="0">
                <a:solidFill>
                  <a:srgbClr val="0000CC"/>
                </a:solidFill>
                <a:latin typeface="Times New Roman"/>
                <a:cs typeface="Times New Roman"/>
              </a:rPr>
              <a:t>)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61993" y="1732788"/>
            <a:ext cx="8610600" cy="0"/>
          </a:xfrm>
          <a:custGeom>
            <a:avLst/>
            <a:gdLst/>
            <a:ahLst/>
            <a:cxnLst/>
            <a:rect l="l" t="t" r="r" b="b"/>
            <a:pathLst>
              <a:path w="8610600">
                <a:moveTo>
                  <a:pt x="0" y="0"/>
                </a:moveTo>
                <a:lnTo>
                  <a:pt x="8610605" y="0"/>
                </a:lnTo>
              </a:path>
            </a:pathLst>
          </a:custGeom>
          <a:ln w="571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9"/>
              </a:lnSpc>
            </a:pPr>
            <a:r>
              <a:rPr spc="-5" dirty="0"/>
              <a:t>Software Engineering </a:t>
            </a:r>
            <a:r>
              <a:rPr spc="-10" dirty="0"/>
              <a:t>(3</a:t>
            </a:r>
            <a:r>
              <a:rPr sz="750" spc="-15" baseline="22222" dirty="0"/>
              <a:t>rd </a:t>
            </a:r>
            <a:r>
              <a:rPr sz="800" spc="-5" dirty="0"/>
              <a:t>ed.), </a:t>
            </a:r>
            <a:r>
              <a:rPr sz="800" dirty="0"/>
              <a:t>By K.K </a:t>
            </a:r>
            <a:r>
              <a:rPr sz="800" spc="-5" dirty="0"/>
              <a:t>Aggarwal </a:t>
            </a:r>
            <a:r>
              <a:rPr sz="800" dirty="0"/>
              <a:t>&amp; </a:t>
            </a:r>
            <a:r>
              <a:rPr sz="800" spc="-5" dirty="0"/>
              <a:t>Yogesh </a:t>
            </a:r>
            <a:r>
              <a:rPr sz="800" dirty="0"/>
              <a:t>Singh, </a:t>
            </a:r>
            <a:r>
              <a:rPr sz="800" spc="-5" dirty="0"/>
              <a:t>Copyright </a:t>
            </a:r>
            <a:r>
              <a:rPr sz="800" dirty="0"/>
              <a:t>© </a:t>
            </a:r>
            <a:r>
              <a:rPr sz="800" spc="-5" dirty="0"/>
              <a:t>New </a:t>
            </a:r>
            <a:r>
              <a:rPr sz="800" spc="-10" dirty="0"/>
              <a:t>Age </a:t>
            </a:r>
            <a:r>
              <a:rPr sz="800" spc="-5" dirty="0"/>
              <a:t>International Publishers,</a:t>
            </a:r>
            <a:r>
              <a:rPr sz="800" spc="75" dirty="0"/>
              <a:t> </a:t>
            </a:r>
            <a:r>
              <a:rPr sz="800" spc="-5" dirty="0"/>
              <a:t>2007</a:t>
            </a:r>
            <a:endParaRPr sz="800"/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45"/>
              </a:lnSpc>
            </a:pPr>
            <a:fld id="{81D60167-4931-47E6-BA6A-407CBD079E47}" type="slidenum">
              <a:rPr dirty="0"/>
              <a:pPr marL="25400">
                <a:lnSpc>
                  <a:spcPts val="1445"/>
                </a:lnSpc>
              </a:pPr>
              <a:t>40</a:t>
            </a:fld>
            <a:endParaRPr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412735" y="3727704"/>
            <a:ext cx="657225" cy="623570"/>
          </a:xfrm>
          <a:custGeom>
            <a:avLst/>
            <a:gdLst/>
            <a:ahLst/>
            <a:cxnLst/>
            <a:rect l="l" t="t" r="r" b="b"/>
            <a:pathLst>
              <a:path w="657225" h="623570">
                <a:moveTo>
                  <a:pt x="656844" y="124968"/>
                </a:moveTo>
                <a:lnTo>
                  <a:pt x="624840" y="28956"/>
                </a:lnTo>
                <a:lnTo>
                  <a:pt x="583692" y="4572"/>
                </a:lnTo>
                <a:lnTo>
                  <a:pt x="533400" y="0"/>
                </a:lnTo>
                <a:lnTo>
                  <a:pt x="472440" y="13716"/>
                </a:lnTo>
                <a:lnTo>
                  <a:pt x="394716" y="64008"/>
                </a:lnTo>
                <a:lnTo>
                  <a:pt x="310896" y="117348"/>
                </a:lnTo>
                <a:lnTo>
                  <a:pt x="242316" y="199644"/>
                </a:lnTo>
                <a:lnTo>
                  <a:pt x="185928" y="291084"/>
                </a:lnTo>
                <a:lnTo>
                  <a:pt x="33528" y="199644"/>
                </a:lnTo>
                <a:lnTo>
                  <a:pt x="0" y="228600"/>
                </a:lnTo>
                <a:lnTo>
                  <a:pt x="195072" y="362712"/>
                </a:lnTo>
                <a:lnTo>
                  <a:pt x="195072" y="556768"/>
                </a:lnTo>
                <a:lnTo>
                  <a:pt x="213360" y="597408"/>
                </a:lnTo>
                <a:lnTo>
                  <a:pt x="277368" y="623316"/>
                </a:lnTo>
                <a:lnTo>
                  <a:pt x="352044" y="623316"/>
                </a:lnTo>
                <a:lnTo>
                  <a:pt x="408432" y="589788"/>
                </a:lnTo>
                <a:lnTo>
                  <a:pt x="504444" y="498348"/>
                </a:lnTo>
                <a:lnTo>
                  <a:pt x="597408" y="373380"/>
                </a:lnTo>
                <a:lnTo>
                  <a:pt x="652272" y="266700"/>
                </a:lnTo>
                <a:lnTo>
                  <a:pt x="656844" y="124968"/>
                </a:lnTo>
                <a:close/>
              </a:path>
              <a:path w="657225" h="623570">
                <a:moveTo>
                  <a:pt x="195072" y="556768"/>
                </a:moveTo>
                <a:lnTo>
                  <a:pt x="195072" y="362712"/>
                </a:lnTo>
                <a:lnTo>
                  <a:pt x="172212" y="391668"/>
                </a:lnTo>
                <a:lnTo>
                  <a:pt x="167640" y="452628"/>
                </a:lnTo>
                <a:lnTo>
                  <a:pt x="185928" y="536448"/>
                </a:lnTo>
                <a:lnTo>
                  <a:pt x="195072" y="556768"/>
                </a:lnTo>
                <a:close/>
              </a:path>
            </a:pathLst>
          </a:custGeom>
          <a:solidFill>
            <a:srgbClr val="CCE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040623" y="3276600"/>
            <a:ext cx="207645" cy="299085"/>
          </a:xfrm>
          <a:custGeom>
            <a:avLst/>
            <a:gdLst/>
            <a:ahLst/>
            <a:cxnLst/>
            <a:rect l="l" t="t" r="r" b="b"/>
            <a:pathLst>
              <a:path w="207645" h="299085">
                <a:moveTo>
                  <a:pt x="207264" y="24384"/>
                </a:moveTo>
                <a:lnTo>
                  <a:pt x="182880" y="0"/>
                </a:lnTo>
                <a:lnTo>
                  <a:pt x="109728" y="62484"/>
                </a:lnTo>
                <a:lnTo>
                  <a:pt x="27432" y="178308"/>
                </a:lnTo>
                <a:lnTo>
                  <a:pt x="0" y="291084"/>
                </a:lnTo>
                <a:lnTo>
                  <a:pt x="32004" y="298704"/>
                </a:lnTo>
                <a:lnTo>
                  <a:pt x="53340" y="202692"/>
                </a:lnTo>
                <a:lnTo>
                  <a:pt x="96012" y="128016"/>
                </a:lnTo>
                <a:lnTo>
                  <a:pt x="128016" y="86868"/>
                </a:lnTo>
                <a:lnTo>
                  <a:pt x="207264" y="24384"/>
                </a:lnTo>
                <a:close/>
              </a:path>
            </a:pathLst>
          </a:custGeom>
          <a:solidFill>
            <a:srgbClr val="CCE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324088" y="3528060"/>
            <a:ext cx="340360" cy="189230"/>
          </a:xfrm>
          <a:custGeom>
            <a:avLst/>
            <a:gdLst/>
            <a:ahLst/>
            <a:cxnLst/>
            <a:rect l="l" t="t" r="r" b="b"/>
            <a:pathLst>
              <a:path w="340359" h="189229">
                <a:moveTo>
                  <a:pt x="339852" y="50292"/>
                </a:moveTo>
                <a:lnTo>
                  <a:pt x="326136" y="0"/>
                </a:lnTo>
                <a:lnTo>
                  <a:pt x="220980" y="30480"/>
                </a:lnTo>
                <a:lnTo>
                  <a:pt x="96012" y="88392"/>
                </a:lnTo>
                <a:lnTo>
                  <a:pt x="0" y="164592"/>
                </a:lnTo>
                <a:lnTo>
                  <a:pt x="9144" y="188976"/>
                </a:lnTo>
                <a:lnTo>
                  <a:pt x="188976" y="79248"/>
                </a:lnTo>
                <a:lnTo>
                  <a:pt x="339852" y="50292"/>
                </a:lnTo>
                <a:close/>
              </a:path>
            </a:pathLst>
          </a:custGeom>
          <a:solidFill>
            <a:srgbClr val="CCE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380476" y="4015740"/>
            <a:ext cx="387350" cy="125095"/>
          </a:xfrm>
          <a:custGeom>
            <a:avLst/>
            <a:gdLst/>
            <a:ahLst/>
            <a:cxnLst/>
            <a:rect l="l" t="t" r="r" b="b"/>
            <a:pathLst>
              <a:path w="387350" h="125095">
                <a:moveTo>
                  <a:pt x="387096" y="54864"/>
                </a:moveTo>
                <a:lnTo>
                  <a:pt x="303276" y="24384"/>
                </a:lnTo>
                <a:lnTo>
                  <a:pt x="173736" y="4572"/>
                </a:lnTo>
                <a:lnTo>
                  <a:pt x="21336" y="0"/>
                </a:lnTo>
                <a:lnTo>
                  <a:pt x="0" y="28956"/>
                </a:lnTo>
                <a:lnTo>
                  <a:pt x="118872" y="41148"/>
                </a:lnTo>
                <a:lnTo>
                  <a:pt x="248412" y="54864"/>
                </a:lnTo>
                <a:lnTo>
                  <a:pt x="355092" y="124968"/>
                </a:lnTo>
                <a:lnTo>
                  <a:pt x="387096" y="54864"/>
                </a:lnTo>
                <a:close/>
              </a:path>
            </a:pathLst>
          </a:custGeom>
          <a:solidFill>
            <a:srgbClr val="CCE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51192" y="4408932"/>
            <a:ext cx="506095" cy="980440"/>
          </a:xfrm>
          <a:custGeom>
            <a:avLst/>
            <a:gdLst/>
            <a:ahLst/>
            <a:cxnLst/>
            <a:rect l="l" t="t" r="r" b="b"/>
            <a:pathLst>
              <a:path w="506095" h="980439">
                <a:moveTo>
                  <a:pt x="413004" y="388620"/>
                </a:moveTo>
                <a:lnTo>
                  <a:pt x="413004" y="12192"/>
                </a:lnTo>
                <a:lnTo>
                  <a:pt x="330708" y="0"/>
                </a:lnTo>
                <a:lnTo>
                  <a:pt x="243840" y="0"/>
                </a:lnTo>
                <a:lnTo>
                  <a:pt x="146304" y="57912"/>
                </a:lnTo>
                <a:lnTo>
                  <a:pt x="82296" y="137160"/>
                </a:lnTo>
                <a:lnTo>
                  <a:pt x="42672" y="249936"/>
                </a:lnTo>
                <a:lnTo>
                  <a:pt x="9144" y="371856"/>
                </a:lnTo>
                <a:lnTo>
                  <a:pt x="0" y="502920"/>
                </a:lnTo>
                <a:lnTo>
                  <a:pt x="13716" y="652272"/>
                </a:lnTo>
                <a:lnTo>
                  <a:pt x="50292" y="841248"/>
                </a:lnTo>
                <a:lnTo>
                  <a:pt x="91440" y="903732"/>
                </a:lnTo>
                <a:lnTo>
                  <a:pt x="146304" y="966216"/>
                </a:lnTo>
                <a:lnTo>
                  <a:pt x="207264" y="979932"/>
                </a:lnTo>
                <a:lnTo>
                  <a:pt x="257556" y="966216"/>
                </a:lnTo>
                <a:lnTo>
                  <a:pt x="284988" y="951585"/>
                </a:lnTo>
                <a:lnTo>
                  <a:pt x="284988" y="637032"/>
                </a:lnTo>
                <a:lnTo>
                  <a:pt x="303276" y="553212"/>
                </a:lnTo>
                <a:lnTo>
                  <a:pt x="339852" y="452628"/>
                </a:lnTo>
                <a:lnTo>
                  <a:pt x="413004" y="388620"/>
                </a:lnTo>
                <a:close/>
              </a:path>
              <a:path w="506095" h="980439">
                <a:moveTo>
                  <a:pt x="330708" y="861060"/>
                </a:moveTo>
                <a:lnTo>
                  <a:pt x="326136" y="790956"/>
                </a:lnTo>
                <a:lnTo>
                  <a:pt x="284988" y="723900"/>
                </a:lnTo>
                <a:lnTo>
                  <a:pt x="284988" y="951585"/>
                </a:lnTo>
                <a:lnTo>
                  <a:pt x="303276" y="941832"/>
                </a:lnTo>
                <a:lnTo>
                  <a:pt x="330708" y="861060"/>
                </a:lnTo>
                <a:close/>
              </a:path>
              <a:path w="506095" h="980439">
                <a:moveTo>
                  <a:pt x="505968" y="158496"/>
                </a:moveTo>
                <a:lnTo>
                  <a:pt x="483108" y="70104"/>
                </a:lnTo>
                <a:lnTo>
                  <a:pt x="451104" y="12192"/>
                </a:lnTo>
                <a:lnTo>
                  <a:pt x="373380" y="0"/>
                </a:lnTo>
                <a:lnTo>
                  <a:pt x="413004" y="12192"/>
                </a:lnTo>
                <a:lnTo>
                  <a:pt x="413004" y="388620"/>
                </a:lnTo>
                <a:lnTo>
                  <a:pt x="463296" y="289560"/>
                </a:lnTo>
                <a:lnTo>
                  <a:pt x="505968" y="158496"/>
                </a:lnTo>
                <a:close/>
              </a:path>
            </a:pathLst>
          </a:custGeom>
          <a:solidFill>
            <a:srgbClr val="CCE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781800" y="4082796"/>
            <a:ext cx="661670" cy="408940"/>
          </a:xfrm>
          <a:custGeom>
            <a:avLst/>
            <a:gdLst/>
            <a:ahLst/>
            <a:cxnLst/>
            <a:rect l="l" t="t" r="r" b="b"/>
            <a:pathLst>
              <a:path w="661670" h="408939">
                <a:moveTo>
                  <a:pt x="181356" y="285804"/>
                </a:moveTo>
                <a:lnTo>
                  <a:pt x="181356" y="246888"/>
                </a:lnTo>
                <a:lnTo>
                  <a:pt x="56388" y="237744"/>
                </a:lnTo>
                <a:lnTo>
                  <a:pt x="0" y="246888"/>
                </a:lnTo>
                <a:lnTo>
                  <a:pt x="13716" y="275844"/>
                </a:lnTo>
                <a:lnTo>
                  <a:pt x="115824" y="283464"/>
                </a:lnTo>
                <a:lnTo>
                  <a:pt x="181356" y="285804"/>
                </a:lnTo>
                <a:close/>
              </a:path>
              <a:path w="661670" h="408939">
                <a:moveTo>
                  <a:pt x="201168" y="328459"/>
                </a:moveTo>
                <a:lnTo>
                  <a:pt x="201168" y="286512"/>
                </a:lnTo>
                <a:lnTo>
                  <a:pt x="102108" y="321564"/>
                </a:lnTo>
                <a:lnTo>
                  <a:pt x="27432" y="362712"/>
                </a:lnTo>
                <a:lnTo>
                  <a:pt x="18288" y="387096"/>
                </a:lnTo>
                <a:lnTo>
                  <a:pt x="42672" y="408432"/>
                </a:lnTo>
                <a:lnTo>
                  <a:pt x="88392" y="371856"/>
                </a:lnTo>
                <a:lnTo>
                  <a:pt x="158496" y="345948"/>
                </a:lnTo>
                <a:lnTo>
                  <a:pt x="201168" y="328459"/>
                </a:lnTo>
                <a:close/>
              </a:path>
              <a:path w="661670" h="408939">
                <a:moveTo>
                  <a:pt x="214884" y="322838"/>
                </a:moveTo>
                <a:lnTo>
                  <a:pt x="214884" y="211836"/>
                </a:lnTo>
                <a:lnTo>
                  <a:pt x="144780" y="150876"/>
                </a:lnTo>
                <a:lnTo>
                  <a:pt x="88392" y="74676"/>
                </a:lnTo>
                <a:lnTo>
                  <a:pt x="74676" y="100584"/>
                </a:lnTo>
                <a:lnTo>
                  <a:pt x="111252" y="161544"/>
                </a:lnTo>
                <a:lnTo>
                  <a:pt x="181356" y="246888"/>
                </a:lnTo>
                <a:lnTo>
                  <a:pt x="181356" y="285804"/>
                </a:lnTo>
                <a:lnTo>
                  <a:pt x="201168" y="286512"/>
                </a:lnTo>
                <a:lnTo>
                  <a:pt x="201168" y="328459"/>
                </a:lnTo>
                <a:lnTo>
                  <a:pt x="214884" y="322838"/>
                </a:lnTo>
                <a:close/>
              </a:path>
              <a:path w="661670" h="408939">
                <a:moveTo>
                  <a:pt x="661416" y="358140"/>
                </a:moveTo>
                <a:lnTo>
                  <a:pt x="521208" y="345948"/>
                </a:lnTo>
                <a:lnTo>
                  <a:pt x="409956" y="307848"/>
                </a:lnTo>
                <a:lnTo>
                  <a:pt x="321564" y="257556"/>
                </a:lnTo>
                <a:lnTo>
                  <a:pt x="265176" y="211836"/>
                </a:lnTo>
                <a:lnTo>
                  <a:pt x="237744" y="121920"/>
                </a:lnTo>
                <a:lnTo>
                  <a:pt x="237744" y="7620"/>
                </a:lnTo>
                <a:lnTo>
                  <a:pt x="210312" y="0"/>
                </a:lnTo>
                <a:lnTo>
                  <a:pt x="195072" y="100584"/>
                </a:lnTo>
                <a:lnTo>
                  <a:pt x="201168" y="158496"/>
                </a:lnTo>
                <a:lnTo>
                  <a:pt x="214884" y="211836"/>
                </a:lnTo>
                <a:lnTo>
                  <a:pt x="214884" y="322838"/>
                </a:lnTo>
                <a:lnTo>
                  <a:pt x="251460" y="307848"/>
                </a:lnTo>
                <a:lnTo>
                  <a:pt x="298704" y="312420"/>
                </a:lnTo>
                <a:lnTo>
                  <a:pt x="405384" y="350520"/>
                </a:lnTo>
                <a:lnTo>
                  <a:pt x="489204" y="387096"/>
                </a:lnTo>
                <a:lnTo>
                  <a:pt x="656844" y="408432"/>
                </a:lnTo>
                <a:lnTo>
                  <a:pt x="661416" y="358140"/>
                </a:lnTo>
                <a:close/>
              </a:path>
            </a:pathLst>
          </a:custGeom>
          <a:solidFill>
            <a:srgbClr val="CCE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706868" y="4494276"/>
            <a:ext cx="932815" cy="457200"/>
          </a:xfrm>
          <a:custGeom>
            <a:avLst/>
            <a:gdLst/>
            <a:ahLst/>
            <a:cxnLst/>
            <a:rect l="l" t="t" r="r" b="b"/>
            <a:pathLst>
              <a:path w="932815" h="457200">
                <a:moveTo>
                  <a:pt x="903732" y="167640"/>
                </a:moveTo>
                <a:lnTo>
                  <a:pt x="890016" y="137160"/>
                </a:lnTo>
                <a:lnTo>
                  <a:pt x="824484" y="178308"/>
                </a:lnTo>
                <a:lnTo>
                  <a:pt x="600456" y="237744"/>
                </a:lnTo>
                <a:lnTo>
                  <a:pt x="441960" y="213360"/>
                </a:lnTo>
                <a:lnTo>
                  <a:pt x="303276" y="178308"/>
                </a:lnTo>
                <a:lnTo>
                  <a:pt x="176784" y="99060"/>
                </a:lnTo>
                <a:lnTo>
                  <a:pt x="27432" y="0"/>
                </a:lnTo>
                <a:lnTo>
                  <a:pt x="0" y="41148"/>
                </a:lnTo>
                <a:lnTo>
                  <a:pt x="120396" y="141732"/>
                </a:lnTo>
                <a:lnTo>
                  <a:pt x="265176" y="237744"/>
                </a:lnTo>
                <a:lnTo>
                  <a:pt x="441960" y="280416"/>
                </a:lnTo>
                <a:lnTo>
                  <a:pt x="582168" y="292608"/>
                </a:lnTo>
                <a:lnTo>
                  <a:pt x="609600" y="330708"/>
                </a:lnTo>
                <a:lnTo>
                  <a:pt x="665988" y="414528"/>
                </a:lnTo>
                <a:lnTo>
                  <a:pt x="670560" y="416735"/>
                </a:lnTo>
                <a:lnTo>
                  <a:pt x="670560" y="301752"/>
                </a:lnTo>
                <a:lnTo>
                  <a:pt x="722376" y="332165"/>
                </a:lnTo>
                <a:lnTo>
                  <a:pt x="722376" y="280416"/>
                </a:lnTo>
                <a:lnTo>
                  <a:pt x="736092" y="281662"/>
                </a:lnTo>
                <a:lnTo>
                  <a:pt x="736092" y="242316"/>
                </a:lnTo>
                <a:lnTo>
                  <a:pt x="797052" y="225552"/>
                </a:lnTo>
                <a:lnTo>
                  <a:pt x="903732" y="167640"/>
                </a:lnTo>
                <a:close/>
              </a:path>
              <a:path w="932815" h="457200">
                <a:moveTo>
                  <a:pt x="778764" y="443484"/>
                </a:moveTo>
                <a:lnTo>
                  <a:pt x="699516" y="388620"/>
                </a:lnTo>
                <a:lnTo>
                  <a:pt x="670560" y="301752"/>
                </a:lnTo>
                <a:lnTo>
                  <a:pt x="670560" y="416735"/>
                </a:lnTo>
                <a:lnTo>
                  <a:pt x="754380" y="457200"/>
                </a:lnTo>
                <a:lnTo>
                  <a:pt x="778764" y="443484"/>
                </a:lnTo>
                <a:close/>
              </a:path>
              <a:path w="932815" h="457200">
                <a:moveTo>
                  <a:pt x="867156" y="355092"/>
                </a:moveTo>
                <a:lnTo>
                  <a:pt x="810768" y="338328"/>
                </a:lnTo>
                <a:lnTo>
                  <a:pt x="722376" y="280416"/>
                </a:lnTo>
                <a:lnTo>
                  <a:pt x="722376" y="332165"/>
                </a:lnTo>
                <a:lnTo>
                  <a:pt x="740664" y="342900"/>
                </a:lnTo>
                <a:lnTo>
                  <a:pt x="824484" y="393192"/>
                </a:lnTo>
                <a:lnTo>
                  <a:pt x="867156" y="355092"/>
                </a:lnTo>
                <a:close/>
              </a:path>
              <a:path w="932815" h="457200">
                <a:moveTo>
                  <a:pt x="932688" y="280416"/>
                </a:moveTo>
                <a:lnTo>
                  <a:pt x="932688" y="251460"/>
                </a:lnTo>
                <a:lnTo>
                  <a:pt x="862584" y="251460"/>
                </a:lnTo>
                <a:lnTo>
                  <a:pt x="736092" y="242316"/>
                </a:lnTo>
                <a:lnTo>
                  <a:pt x="736092" y="281662"/>
                </a:lnTo>
                <a:lnTo>
                  <a:pt x="806196" y="288036"/>
                </a:lnTo>
                <a:lnTo>
                  <a:pt x="932688" y="280416"/>
                </a:lnTo>
                <a:close/>
              </a:path>
            </a:pathLst>
          </a:custGeom>
          <a:solidFill>
            <a:srgbClr val="CCE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928104" y="5265420"/>
            <a:ext cx="498475" cy="721360"/>
          </a:xfrm>
          <a:custGeom>
            <a:avLst/>
            <a:gdLst/>
            <a:ahLst/>
            <a:cxnLst/>
            <a:rect l="l" t="t" r="r" b="b"/>
            <a:pathLst>
              <a:path w="498475" h="721360">
                <a:moveTo>
                  <a:pt x="400812" y="689585"/>
                </a:moveTo>
                <a:lnTo>
                  <a:pt x="400812" y="618744"/>
                </a:lnTo>
                <a:lnTo>
                  <a:pt x="315468" y="601980"/>
                </a:lnTo>
                <a:lnTo>
                  <a:pt x="190500" y="594360"/>
                </a:lnTo>
                <a:lnTo>
                  <a:pt x="68580" y="618744"/>
                </a:lnTo>
                <a:lnTo>
                  <a:pt x="0" y="656844"/>
                </a:lnTo>
                <a:lnTo>
                  <a:pt x="27432" y="702564"/>
                </a:lnTo>
                <a:lnTo>
                  <a:pt x="92964" y="720852"/>
                </a:lnTo>
                <a:lnTo>
                  <a:pt x="138684" y="678180"/>
                </a:lnTo>
                <a:lnTo>
                  <a:pt x="204216" y="652272"/>
                </a:lnTo>
                <a:lnTo>
                  <a:pt x="278892" y="652272"/>
                </a:lnTo>
                <a:lnTo>
                  <a:pt x="371856" y="669036"/>
                </a:lnTo>
                <a:lnTo>
                  <a:pt x="400812" y="689585"/>
                </a:lnTo>
                <a:close/>
              </a:path>
              <a:path w="498475" h="721360">
                <a:moveTo>
                  <a:pt x="489204" y="50292"/>
                </a:moveTo>
                <a:lnTo>
                  <a:pt x="441960" y="0"/>
                </a:lnTo>
                <a:lnTo>
                  <a:pt x="414528" y="12192"/>
                </a:lnTo>
                <a:lnTo>
                  <a:pt x="321564" y="112776"/>
                </a:lnTo>
                <a:lnTo>
                  <a:pt x="251460" y="193548"/>
                </a:lnTo>
                <a:lnTo>
                  <a:pt x="231648" y="263652"/>
                </a:lnTo>
                <a:lnTo>
                  <a:pt x="237744" y="330708"/>
                </a:lnTo>
                <a:lnTo>
                  <a:pt x="274320" y="405384"/>
                </a:lnTo>
                <a:lnTo>
                  <a:pt x="292608" y="431901"/>
                </a:lnTo>
                <a:lnTo>
                  <a:pt x="292608" y="251460"/>
                </a:lnTo>
                <a:lnTo>
                  <a:pt x="321564" y="201168"/>
                </a:lnTo>
                <a:lnTo>
                  <a:pt x="390144" y="138684"/>
                </a:lnTo>
                <a:lnTo>
                  <a:pt x="446532" y="91440"/>
                </a:lnTo>
                <a:lnTo>
                  <a:pt x="489204" y="50292"/>
                </a:lnTo>
                <a:close/>
              </a:path>
              <a:path w="498475" h="721360">
                <a:moveTo>
                  <a:pt x="498348" y="669036"/>
                </a:moveTo>
                <a:lnTo>
                  <a:pt x="498348" y="632460"/>
                </a:lnTo>
                <a:lnTo>
                  <a:pt x="455676" y="589788"/>
                </a:lnTo>
                <a:lnTo>
                  <a:pt x="400812" y="507492"/>
                </a:lnTo>
                <a:lnTo>
                  <a:pt x="344424" y="426720"/>
                </a:lnTo>
                <a:lnTo>
                  <a:pt x="292608" y="338328"/>
                </a:lnTo>
                <a:lnTo>
                  <a:pt x="292608" y="431901"/>
                </a:lnTo>
                <a:lnTo>
                  <a:pt x="335280" y="493776"/>
                </a:lnTo>
                <a:lnTo>
                  <a:pt x="385572" y="565404"/>
                </a:lnTo>
                <a:lnTo>
                  <a:pt x="400812" y="618744"/>
                </a:lnTo>
                <a:lnTo>
                  <a:pt x="400812" y="689585"/>
                </a:lnTo>
                <a:lnTo>
                  <a:pt x="419100" y="702564"/>
                </a:lnTo>
                <a:lnTo>
                  <a:pt x="473964" y="702564"/>
                </a:lnTo>
                <a:lnTo>
                  <a:pt x="498348" y="669036"/>
                </a:lnTo>
                <a:close/>
              </a:path>
            </a:pathLst>
          </a:custGeom>
          <a:solidFill>
            <a:srgbClr val="CCE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427976" y="5289804"/>
            <a:ext cx="538480" cy="920750"/>
          </a:xfrm>
          <a:custGeom>
            <a:avLst/>
            <a:gdLst/>
            <a:ahLst/>
            <a:cxnLst/>
            <a:rect l="l" t="t" r="r" b="b"/>
            <a:pathLst>
              <a:path w="538479" h="920750">
                <a:moveTo>
                  <a:pt x="126492" y="30480"/>
                </a:moveTo>
                <a:lnTo>
                  <a:pt x="108204" y="0"/>
                </a:lnTo>
                <a:lnTo>
                  <a:pt x="42672" y="4572"/>
                </a:lnTo>
                <a:lnTo>
                  <a:pt x="0" y="39624"/>
                </a:lnTo>
                <a:lnTo>
                  <a:pt x="0" y="131064"/>
                </a:lnTo>
                <a:lnTo>
                  <a:pt x="24384" y="239268"/>
                </a:lnTo>
                <a:lnTo>
                  <a:pt x="65532" y="353568"/>
                </a:lnTo>
                <a:lnTo>
                  <a:pt x="108204" y="452628"/>
                </a:lnTo>
                <a:lnTo>
                  <a:pt x="112776" y="458841"/>
                </a:lnTo>
                <a:lnTo>
                  <a:pt x="112776" y="181356"/>
                </a:lnTo>
                <a:lnTo>
                  <a:pt x="126492" y="30480"/>
                </a:lnTo>
                <a:close/>
              </a:path>
              <a:path w="538479" h="920750">
                <a:moveTo>
                  <a:pt x="537972" y="733044"/>
                </a:moveTo>
                <a:lnTo>
                  <a:pt x="537972" y="704088"/>
                </a:lnTo>
                <a:lnTo>
                  <a:pt x="510540" y="667512"/>
                </a:lnTo>
                <a:lnTo>
                  <a:pt x="431292" y="658368"/>
                </a:lnTo>
                <a:lnTo>
                  <a:pt x="362712" y="620268"/>
                </a:lnTo>
                <a:lnTo>
                  <a:pt x="274320" y="557784"/>
                </a:lnTo>
                <a:lnTo>
                  <a:pt x="190500" y="469392"/>
                </a:lnTo>
                <a:lnTo>
                  <a:pt x="135636" y="382524"/>
                </a:lnTo>
                <a:lnTo>
                  <a:pt x="112776" y="281940"/>
                </a:lnTo>
                <a:lnTo>
                  <a:pt x="112776" y="458841"/>
                </a:lnTo>
                <a:lnTo>
                  <a:pt x="167640" y="533400"/>
                </a:lnTo>
                <a:lnTo>
                  <a:pt x="236220" y="608076"/>
                </a:lnTo>
                <a:lnTo>
                  <a:pt x="335280" y="678180"/>
                </a:lnTo>
                <a:lnTo>
                  <a:pt x="469392" y="720852"/>
                </a:lnTo>
                <a:lnTo>
                  <a:pt x="469392" y="765871"/>
                </a:lnTo>
                <a:lnTo>
                  <a:pt x="487680" y="758952"/>
                </a:lnTo>
                <a:lnTo>
                  <a:pt x="537972" y="733044"/>
                </a:lnTo>
                <a:close/>
              </a:path>
              <a:path w="538479" h="920750">
                <a:moveTo>
                  <a:pt x="469392" y="765871"/>
                </a:moveTo>
                <a:lnTo>
                  <a:pt x="469392" y="720852"/>
                </a:lnTo>
                <a:lnTo>
                  <a:pt x="390144" y="742188"/>
                </a:lnTo>
                <a:lnTo>
                  <a:pt x="330708" y="758952"/>
                </a:lnTo>
                <a:lnTo>
                  <a:pt x="246888" y="792480"/>
                </a:lnTo>
                <a:lnTo>
                  <a:pt x="195072" y="830580"/>
                </a:lnTo>
                <a:lnTo>
                  <a:pt x="138684" y="880872"/>
                </a:lnTo>
                <a:lnTo>
                  <a:pt x="195072" y="917448"/>
                </a:lnTo>
                <a:lnTo>
                  <a:pt x="251460" y="920496"/>
                </a:lnTo>
                <a:lnTo>
                  <a:pt x="260604" y="880872"/>
                </a:lnTo>
                <a:lnTo>
                  <a:pt x="288036" y="841248"/>
                </a:lnTo>
                <a:lnTo>
                  <a:pt x="376428" y="792480"/>
                </a:lnTo>
                <a:lnTo>
                  <a:pt x="431292" y="780288"/>
                </a:lnTo>
                <a:lnTo>
                  <a:pt x="469392" y="765871"/>
                </a:lnTo>
                <a:close/>
              </a:path>
            </a:pathLst>
          </a:custGeom>
          <a:solidFill>
            <a:srgbClr val="CCE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392929" y="3994404"/>
            <a:ext cx="5041900" cy="1266825"/>
          </a:xfrm>
          <a:custGeom>
            <a:avLst/>
            <a:gdLst/>
            <a:ahLst/>
            <a:cxnLst/>
            <a:rect l="l" t="t" r="r" b="b"/>
            <a:pathLst>
              <a:path w="5041900" h="1266825">
                <a:moveTo>
                  <a:pt x="5041398" y="1056132"/>
                </a:moveTo>
                <a:lnTo>
                  <a:pt x="5041398" y="422148"/>
                </a:lnTo>
                <a:lnTo>
                  <a:pt x="5038312" y="403819"/>
                </a:lnTo>
                <a:lnTo>
                  <a:pt x="5014378" y="368553"/>
                </a:lnTo>
                <a:lnTo>
                  <a:pt x="4968442" y="335559"/>
                </a:lnTo>
                <a:lnTo>
                  <a:pt x="4902519" y="305338"/>
                </a:lnTo>
                <a:lnTo>
                  <a:pt x="4862693" y="291423"/>
                </a:lnTo>
                <a:lnTo>
                  <a:pt x="4818626" y="278390"/>
                </a:lnTo>
                <a:lnTo>
                  <a:pt x="4770571" y="266301"/>
                </a:lnTo>
                <a:lnTo>
                  <a:pt x="4718778" y="255219"/>
                </a:lnTo>
                <a:lnTo>
                  <a:pt x="4663501" y="245205"/>
                </a:lnTo>
                <a:lnTo>
                  <a:pt x="4604991" y="236324"/>
                </a:lnTo>
                <a:lnTo>
                  <a:pt x="4543500" y="228637"/>
                </a:lnTo>
                <a:lnTo>
                  <a:pt x="4479280" y="222207"/>
                </a:lnTo>
                <a:lnTo>
                  <a:pt x="4412583" y="217097"/>
                </a:lnTo>
                <a:lnTo>
                  <a:pt x="4343661" y="213369"/>
                </a:lnTo>
                <a:lnTo>
                  <a:pt x="4272766" y="211086"/>
                </a:lnTo>
                <a:lnTo>
                  <a:pt x="4200150" y="210312"/>
                </a:lnTo>
                <a:lnTo>
                  <a:pt x="4184910" y="0"/>
                </a:lnTo>
                <a:lnTo>
                  <a:pt x="3781050" y="210312"/>
                </a:lnTo>
                <a:lnTo>
                  <a:pt x="839730" y="210312"/>
                </a:lnTo>
                <a:lnTo>
                  <a:pt x="767126" y="211086"/>
                </a:lnTo>
                <a:lnTo>
                  <a:pt x="696265" y="213369"/>
                </a:lnTo>
                <a:lnTo>
                  <a:pt x="627398" y="217097"/>
                </a:lnTo>
                <a:lnTo>
                  <a:pt x="560773" y="222207"/>
                </a:lnTo>
                <a:lnTo>
                  <a:pt x="496640" y="228637"/>
                </a:lnTo>
                <a:lnTo>
                  <a:pt x="435247" y="236324"/>
                </a:lnTo>
                <a:lnTo>
                  <a:pt x="376845" y="245205"/>
                </a:lnTo>
                <a:lnTo>
                  <a:pt x="321682" y="255219"/>
                </a:lnTo>
                <a:lnTo>
                  <a:pt x="270008" y="266301"/>
                </a:lnTo>
                <a:lnTo>
                  <a:pt x="222072" y="278390"/>
                </a:lnTo>
                <a:lnTo>
                  <a:pt x="178123" y="291423"/>
                </a:lnTo>
                <a:lnTo>
                  <a:pt x="138412" y="305338"/>
                </a:lnTo>
                <a:lnTo>
                  <a:pt x="103186" y="320070"/>
                </a:lnTo>
                <a:lnTo>
                  <a:pt x="47190" y="351741"/>
                </a:lnTo>
                <a:lnTo>
                  <a:pt x="12129" y="385934"/>
                </a:lnTo>
                <a:lnTo>
                  <a:pt x="0" y="422148"/>
                </a:lnTo>
                <a:lnTo>
                  <a:pt x="0" y="1056132"/>
                </a:lnTo>
                <a:lnTo>
                  <a:pt x="26918" y="1109112"/>
                </a:lnTo>
                <a:lnTo>
                  <a:pt x="72696" y="1141806"/>
                </a:lnTo>
                <a:lnTo>
                  <a:pt x="138412" y="1171801"/>
                </a:lnTo>
                <a:lnTo>
                  <a:pt x="178123" y="1185627"/>
                </a:lnTo>
                <a:lnTo>
                  <a:pt x="222072" y="1198587"/>
                </a:lnTo>
                <a:lnTo>
                  <a:pt x="270008" y="1210616"/>
                </a:lnTo>
                <a:lnTo>
                  <a:pt x="321682" y="1221650"/>
                </a:lnTo>
                <a:lnTo>
                  <a:pt x="376845" y="1231626"/>
                </a:lnTo>
                <a:lnTo>
                  <a:pt x="435247" y="1240479"/>
                </a:lnTo>
                <a:lnTo>
                  <a:pt x="496640" y="1248146"/>
                </a:lnTo>
                <a:lnTo>
                  <a:pt x="560773" y="1254563"/>
                </a:lnTo>
                <a:lnTo>
                  <a:pt x="627398" y="1259665"/>
                </a:lnTo>
                <a:lnTo>
                  <a:pt x="696265" y="1263388"/>
                </a:lnTo>
                <a:lnTo>
                  <a:pt x="767126" y="1265669"/>
                </a:lnTo>
                <a:lnTo>
                  <a:pt x="839730" y="1266444"/>
                </a:lnTo>
                <a:lnTo>
                  <a:pt x="4200150" y="1266444"/>
                </a:lnTo>
                <a:lnTo>
                  <a:pt x="4272766" y="1265669"/>
                </a:lnTo>
                <a:lnTo>
                  <a:pt x="4343661" y="1263388"/>
                </a:lnTo>
                <a:lnTo>
                  <a:pt x="4412583" y="1259665"/>
                </a:lnTo>
                <a:lnTo>
                  <a:pt x="4479280" y="1254563"/>
                </a:lnTo>
                <a:lnTo>
                  <a:pt x="4543500" y="1248146"/>
                </a:lnTo>
                <a:lnTo>
                  <a:pt x="4604991" y="1240479"/>
                </a:lnTo>
                <a:lnTo>
                  <a:pt x="4663501" y="1231626"/>
                </a:lnTo>
                <a:lnTo>
                  <a:pt x="4718778" y="1221650"/>
                </a:lnTo>
                <a:lnTo>
                  <a:pt x="4770571" y="1210616"/>
                </a:lnTo>
                <a:lnTo>
                  <a:pt x="4818626" y="1198587"/>
                </a:lnTo>
                <a:lnTo>
                  <a:pt x="4862693" y="1185627"/>
                </a:lnTo>
                <a:lnTo>
                  <a:pt x="4902519" y="1171801"/>
                </a:lnTo>
                <a:lnTo>
                  <a:pt x="4937853" y="1157173"/>
                </a:lnTo>
                <a:lnTo>
                  <a:pt x="4994034" y="1125764"/>
                </a:lnTo>
                <a:lnTo>
                  <a:pt x="5029221" y="1091913"/>
                </a:lnTo>
                <a:lnTo>
                  <a:pt x="5038312" y="1074232"/>
                </a:lnTo>
                <a:lnTo>
                  <a:pt x="5041398" y="10561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392929" y="3994403"/>
            <a:ext cx="5041900" cy="1266825"/>
          </a:xfrm>
          <a:custGeom>
            <a:avLst/>
            <a:gdLst/>
            <a:ahLst/>
            <a:cxnLst/>
            <a:rect l="l" t="t" r="r" b="b"/>
            <a:pathLst>
              <a:path w="5041900" h="1266825">
                <a:moveTo>
                  <a:pt x="839730" y="210311"/>
                </a:moveTo>
                <a:lnTo>
                  <a:pt x="767126" y="211086"/>
                </a:lnTo>
                <a:lnTo>
                  <a:pt x="696265" y="213369"/>
                </a:lnTo>
                <a:lnTo>
                  <a:pt x="627398" y="217097"/>
                </a:lnTo>
                <a:lnTo>
                  <a:pt x="560773" y="222207"/>
                </a:lnTo>
                <a:lnTo>
                  <a:pt x="496640" y="228637"/>
                </a:lnTo>
                <a:lnTo>
                  <a:pt x="435247" y="236324"/>
                </a:lnTo>
                <a:lnTo>
                  <a:pt x="376845" y="245205"/>
                </a:lnTo>
                <a:lnTo>
                  <a:pt x="321682" y="255219"/>
                </a:lnTo>
                <a:lnTo>
                  <a:pt x="270008" y="266301"/>
                </a:lnTo>
                <a:lnTo>
                  <a:pt x="222072" y="278390"/>
                </a:lnTo>
                <a:lnTo>
                  <a:pt x="178123" y="291423"/>
                </a:lnTo>
                <a:lnTo>
                  <a:pt x="138412" y="305338"/>
                </a:lnTo>
                <a:lnTo>
                  <a:pt x="103186" y="320070"/>
                </a:lnTo>
                <a:lnTo>
                  <a:pt x="47190" y="351741"/>
                </a:lnTo>
                <a:lnTo>
                  <a:pt x="12129" y="385934"/>
                </a:lnTo>
                <a:lnTo>
                  <a:pt x="0" y="422147"/>
                </a:lnTo>
                <a:lnTo>
                  <a:pt x="0" y="1056131"/>
                </a:lnTo>
                <a:lnTo>
                  <a:pt x="26918" y="1109112"/>
                </a:lnTo>
                <a:lnTo>
                  <a:pt x="72695" y="1141806"/>
                </a:lnTo>
                <a:lnTo>
                  <a:pt x="138412" y="1171801"/>
                </a:lnTo>
                <a:lnTo>
                  <a:pt x="178123" y="1185627"/>
                </a:lnTo>
                <a:lnTo>
                  <a:pt x="222072" y="1198587"/>
                </a:lnTo>
                <a:lnTo>
                  <a:pt x="270008" y="1210616"/>
                </a:lnTo>
                <a:lnTo>
                  <a:pt x="321682" y="1221650"/>
                </a:lnTo>
                <a:lnTo>
                  <a:pt x="376845" y="1231626"/>
                </a:lnTo>
                <a:lnTo>
                  <a:pt x="435247" y="1240479"/>
                </a:lnTo>
                <a:lnTo>
                  <a:pt x="496640" y="1248146"/>
                </a:lnTo>
                <a:lnTo>
                  <a:pt x="560773" y="1254563"/>
                </a:lnTo>
                <a:lnTo>
                  <a:pt x="627398" y="1259664"/>
                </a:lnTo>
                <a:lnTo>
                  <a:pt x="696265" y="1263388"/>
                </a:lnTo>
                <a:lnTo>
                  <a:pt x="767126" y="1265669"/>
                </a:lnTo>
                <a:lnTo>
                  <a:pt x="839730" y="1266443"/>
                </a:lnTo>
                <a:lnTo>
                  <a:pt x="4200150" y="1266443"/>
                </a:lnTo>
                <a:lnTo>
                  <a:pt x="4272766" y="1265669"/>
                </a:lnTo>
                <a:lnTo>
                  <a:pt x="4343661" y="1263388"/>
                </a:lnTo>
                <a:lnTo>
                  <a:pt x="4412583" y="1259664"/>
                </a:lnTo>
                <a:lnTo>
                  <a:pt x="4479279" y="1254563"/>
                </a:lnTo>
                <a:lnTo>
                  <a:pt x="4543499" y="1248146"/>
                </a:lnTo>
                <a:lnTo>
                  <a:pt x="4604990" y="1240479"/>
                </a:lnTo>
                <a:lnTo>
                  <a:pt x="4663501" y="1231626"/>
                </a:lnTo>
                <a:lnTo>
                  <a:pt x="4718778" y="1221650"/>
                </a:lnTo>
                <a:lnTo>
                  <a:pt x="4770570" y="1210616"/>
                </a:lnTo>
                <a:lnTo>
                  <a:pt x="4818626" y="1198587"/>
                </a:lnTo>
                <a:lnTo>
                  <a:pt x="4862693" y="1185627"/>
                </a:lnTo>
                <a:lnTo>
                  <a:pt x="4902519" y="1171801"/>
                </a:lnTo>
                <a:lnTo>
                  <a:pt x="4937853" y="1157173"/>
                </a:lnTo>
                <a:lnTo>
                  <a:pt x="4994034" y="1125764"/>
                </a:lnTo>
                <a:lnTo>
                  <a:pt x="5029221" y="1091913"/>
                </a:lnTo>
                <a:lnTo>
                  <a:pt x="5041397" y="1056131"/>
                </a:lnTo>
                <a:lnTo>
                  <a:pt x="5041397" y="422147"/>
                </a:lnTo>
                <a:lnTo>
                  <a:pt x="5029221" y="385934"/>
                </a:lnTo>
                <a:lnTo>
                  <a:pt x="4994034" y="351741"/>
                </a:lnTo>
                <a:lnTo>
                  <a:pt x="4937853" y="320070"/>
                </a:lnTo>
                <a:lnTo>
                  <a:pt x="4902519" y="305338"/>
                </a:lnTo>
                <a:lnTo>
                  <a:pt x="4862693" y="291423"/>
                </a:lnTo>
                <a:lnTo>
                  <a:pt x="4818626" y="278390"/>
                </a:lnTo>
                <a:lnTo>
                  <a:pt x="4770570" y="266301"/>
                </a:lnTo>
                <a:lnTo>
                  <a:pt x="4718778" y="255219"/>
                </a:lnTo>
                <a:lnTo>
                  <a:pt x="4663501" y="245205"/>
                </a:lnTo>
                <a:lnTo>
                  <a:pt x="4604990" y="236324"/>
                </a:lnTo>
                <a:lnTo>
                  <a:pt x="4543499" y="228637"/>
                </a:lnTo>
                <a:lnTo>
                  <a:pt x="4479279" y="222207"/>
                </a:lnTo>
                <a:lnTo>
                  <a:pt x="4412583" y="217097"/>
                </a:lnTo>
                <a:lnTo>
                  <a:pt x="4343661" y="213369"/>
                </a:lnTo>
                <a:lnTo>
                  <a:pt x="4272766" y="211086"/>
                </a:lnTo>
                <a:lnTo>
                  <a:pt x="4200150" y="210311"/>
                </a:lnTo>
                <a:lnTo>
                  <a:pt x="4184910" y="0"/>
                </a:lnTo>
                <a:lnTo>
                  <a:pt x="3781050" y="210311"/>
                </a:lnTo>
                <a:lnTo>
                  <a:pt x="839730" y="210311"/>
                </a:lnTo>
                <a:close/>
              </a:path>
            </a:pathLst>
          </a:custGeom>
          <a:ln w="12699">
            <a:solidFill>
              <a:srgbClr val="CC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107433" y="2460751"/>
            <a:ext cx="7881620" cy="26720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99800"/>
              </a:lnSpc>
              <a:spcBef>
                <a:spcPts val="105"/>
              </a:spcBef>
            </a:pPr>
            <a:r>
              <a:rPr sz="2400" spc="-5" dirty="0">
                <a:solidFill>
                  <a:srgbClr val="7F007F"/>
                </a:solidFill>
                <a:latin typeface="Times New Roman"/>
                <a:cs typeface="Times New Roman"/>
              </a:rPr>
              <a:t>A general statement </a:t>
            </a:r>
            <a:r>
              <a:rPr sz="2400" dirty="0">
                <a:solidFill>
                  <a:srgbClr val="7F007F"/>
                </a:solidFill>
                <a:latin typeface="Times New Roman"/>
                <a:cs typeface="Times New Roman"/>
              </a:rPr>
              <a:t>of </a:t>
            </a:r>
            <a:r>
              <a:rPr sz="2400" spc="-5" dirty="0">
                <a:solidFill>
                  <a:srgbClr val="7F007F"/>
                </a:solidFill>
                <a:latin typeface="Times New Roman"/>
                <a:cs typeface="Times New Roman"/>
              </a:rPr>
              <a:t>objectives </a:t>
            </a:r>
            <a:r>
              <a:rPr sz="2400" dirty="0">
                <a:solidFill>
                  <a:srgbClr val="7F007F"/>
                </a:solidFill>
                <a:latin typeface="Times New Roman"/>
                <a:cs typeface="Times New Roman"/>
              </a:rPr>
              <a:t>is </a:t>
            </a:r>
            <a:r>
              <a:rPr sz="2400" spc="-5" dirty="0">
                <a:solidFill>
                  <a:srgbClr val="7F007F"/>
                </a:solidFill>
                <a:latin typeface="Times New Roman"/>
                <a:cs typeface="Times New Roman"/>
              </a:rPr>
              <a:t>sufficient </a:t>
            </a:r>
            <a:r>
              <a:rPr sz="2400" dirty="0">
                <a:solidFill>
                  <a:srgbClr val="7F007F"/>
                </a:solidFill>
                <a:latin typeface="Times New Roman"/>
                <a:cs typeface="Times New Roman"/>
              </a:rPr>
              <a:t>to get </a:t>
            </a:r>
            <a:r>
              <a:rPr sz="2400" spc="-5" dirty="0">
                <a:solidFill>
                  <a:srgbClr val="7F007F"/>
                </a:solidFill>
                <a:latin typeface="Times New Roman"/>
                <a:cs typeface="Times New Roman"/>
              </a:rPr>
              <a:t>started with  </a:t>
            </a:r>
            <a:r>
              <a:rPr sz="2400" dirty="0">
                <a:solidFill>
                  <a:srgbClr val="7F007F"/>
                </a:solidFill>
                <a:latin typeface="Times New Roman"/>
                <a:cs typeface="Times New Roman"/>
              </a:rPr>
              <a:t>the </a:t>
            </a:r>
            <a:r>
              <a:rPr sz="2400" spc="-10" dirty="0">
                <a:solidFill>
                  <a:srgbClr val="7F007F"/>
                </a:solidFill>
                <a:latin typeface="Times New Roman"/>
                <a:cs typeface="Times New Roman"/>
              </a:rPr>
              <a:t>development </a:t>
            </a:r>
            <a:r>
              <a:rPr sz="2400" dirty="0">
                <a:solidFill>
                  <a:srgbClr val="7F007F"/>
                </a:solidFill>
                <a:latin typeface="Times New Roman"/>
                <a:cs typeface="Times New Roman"/>
              </a:rPr>
              <a:t>of software. </a:t>
            </a:r>
            <a:r>
              <a:rPr sz="2400" spc="-5" dirty="0">
                <a:solidFill>
                  <a:srgbClr val="7F007F"/>
                </a:solidFill>
                <a:latin typeface="Times New Roman"/>
                <a:cs typeface="Times New Roman"/>
              </a:rPr>
              <a:t>Missing/vague requirements can  easily </a:t>
            </a:r>
            <a:r>
              <a:rPr sz="2400" spc="-10" dirty="0">
                <a:solidFill>
                  <a:srgbClr val="7F007F"/>
                </a:solidFill>
                <a:latin typeface="Times New Roman"/>
                <a:cs typeface="Times New Roman"/>
              </a:rPr>
              <a:t>be </a:t>
            </a:r>
            <a:r>
              <a:rPr sz="2400" spc="-5" dirty="0">
                <a:solidFill>
                  <a:srgbClr val="7F007F"/>
                </a:solidFill>
                <a:latin typeface="Times New Roman"/>
                <a:cs typeface="Times New Roman"/>
              </a:rPr>
              <a:t>incorporated/detailed out </a:t>
            </a:r>
            <a:r>
              <a:rPr sz="2400" dirty="0">
                <a:solidFill>
                  <a:srgbClr val="7F007F"/>
                </a:solidFill>
                <a:latin typeface="Times New Roman"/>
                <a:cs typeface="Times New Roman"/>
              </a:rPr>
              <a:t>as they </a:t>
            </a:r>
            <a:r>
              <a:rPr sz="2400" spc="-10" dirty="0">
                <a:solidFill>
                  <a:srgbClr val="7F007F"/>
                </a:solidFill>
                <a:latin typeface="Times New Roman"/>
                <a:cs typeface="Times New Roman"/>
              </a:rPr>
              <a:t>get</a:t>
            </a:r>
            <a:r>
              <a:rPr sz="2400" spc="-5" dirty="0">
                <a:solidFill>
                  <a:srgbClr val="7F007F"/>
                </a:solidFill>
                <a:latin typeface="Times New Roman"/>
                <a:cs typeface="Times New Roman"/>
              </a:rPr>
              <a:t> concretized.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350">
              <a:latin typeface="Times New Roman"/>
              <a:cs typeface="Times New Roman"/>
            </a:endParaRPr>
          </a:p>
          <a:p>
            <a:pPr marL="1276985" marR="2977515" indent="-659765">
              <a:lnSpc>
                <a:spcPct val="100000"/>
              </a:lnSpc>
            </a:pPr>
            <a:r>
              <a:rPr sz="2800" i="1" dirty="0">
                <a:solidFill>
                  <a:srgbClr val="00CC99"/>
                </a:solidFill>
                <a:latin typeface="Georgia"/>
                <a:cs typeface="Georgia"/>
              </a:rPr>
              <a:t>If </a:t>
            </a:r>
            <a:r>
              <a:rPr sz="2800" i="1" spc="-30" dirty="0">
                <a:solidFill>
                  <a:srgbClr val="00CC99"/>
                </a:solidFill>
                <a:latin typeface="Georgia"/>
                <a:cs typeface="Georgia"/>
              </a:rPr>
              <a:t>we </a:t>
            </a:r>
            <a:r>
              <a:rPr sz="2800" i="1" spc="-5" dirty="0">
                <a:solidFill>
                  <a:srgbClr val="00CC99"/>
                </a:solidFill>
                <a:latin typeface="Georgia"/>
                <a:cs typeface="Georgia"/>
              </a:rPr>
              <a:t>do </a:t>
            </a:r>
            <a:r>
              <a:rPr sz="2800" i="1" spc="10" dirty="0">
                <a:solidFill>
                  <a:srgbClr val="00CC99"/>
                </a:solidFill>
                <a:latin typeface="Georgia"/>
                <a:cs typeface="Georgia"/>
              </a:rPr>
              <a:t>so, </a:t>
            </a:r>
            <a:r>
              <a:rPr sz="2800" i="1" spc="-30" dirty="0">
                <a:solidFill>
                  <a:srgbClr val="00CC99"/>
                </a:solidFill>
                <a:latin typeface="Georgia"/>
                <a:cs typeface="Georgia"/>
              </a:rPr>
              <a:t>we </a:t>
            </a:r>
            <a:r>
              <a:rPr sz="2800" i="1" spc="-114" dirty="0">
                <a:solidFill>
                  <a:srgbClr val="00CC99"/>
                </a:solidFill>
                <a:latin typeface="Georgia"/>
                <a:cs typeface="Georgia"/>
              </a:rPr>
              <a:t>are </a:t>
            </a:r>
            <a:r>
              <a:rPr sz="2800" i="1" spc="-60" dirty="0">
                <a:solidFill>
                  <a:srgbClr val="00CC99"/>
                </a:solidFill>
                <a:latin typeface="Georgia"/>
                <a:cs typeface="Georgia"/>
              </a:rPr>
              <a:t>heading  </a:t>
            </a:r>
            <a:r>
              <a:rPr sz="2800" i="1" spc="-15" dirty="0">
                <a:solidFill>
                  <a:srgbClr val="00CC99"/>
                </a:solidFill>
                <a:latin typeface="Georgia"/>
                <a:cs typeface="Georgia"/>
              </a:rPr>
              <a:t>towards </a:t>
            </a:r>
            <a:r>
              <a:rPr sz="2800" i="1" spc="-50" dirty="0">
                <a:solidFill>
                  <a:srgbClr val="00CC99"/>
                </a:solidFill>
                <a:latin typeface="Georgia"/>
                <a:cs typeface="Georgia"/>
              </a:rPr>
              <a:t>a</a:t>
            </a:r>
            <a:r>
              <a:rPr sz="2800" i="1" spc="50" dirty="0">
                <a:solidFill>
                  <a:srgbClr val="00CC99"/>
                </a:solidFill>
                <a:latin typeface="Georgia"/>
                <a:cs typeface="Georgia"/>
              </a:rPr>
              <a:t> </a:t>
            </a:r>
            <a:r>
              <a:rPr sz="2800" i="1" spc="-20" dirty="0">
                <a:solidFill>
                  <a:srgbClr val="00CC99"/>
                </a:solidFill>
                <a:latin typeface="Georgia"/>
                <a:cs typeface="Georgia"/>
              </a:rPr>
              <a:t>disaster.</a:t>
            </a:r>
            <a:endParaRPr sz="2800">
              <a:latin typeface="Georgia"/>
              <a:cs typeface="Georgia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218686" y="747775"/>
            <a:ext cx="746760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090795" algn="l"/>
              </a:tabLst>
            </a:pPr>
            <a:r>
              <a:rPr spc="-160" dirty="0">
                <a:solidFill>
                  <a:srgbClr val="0000CC"/>
                </a:solidFill>
              </a:rPr>
              <a:t>Software</a:t>
            </a:r>
            <a:r>
              <a:rPr spc="-105" dirty="0">
                <a:solidFill>
                  <a:srgbClr val="0000CC"/>
                </a:solidFill>
              </a:rPr>
              <a:t> </a:t>
            </a:r>
            <a:r>
              <a:rPr spc="-100" dirty="0">
                <a:solidFill>
                  <a:srgbClr val="0000CC"/>
                </a:solidFill>
              </a:rPr>
              <a:t>Myths</a:t>
            </a:r>
            <a:r>
              <a:rPr spc="-105" dirty="0">
                <a:solidFill>
                  <a:srgbClr val="0000CC"/>
                </a:solidFill>
              </a:rPr>
              <a:t> </a:t>
            </a:r>
            <a:r>
              <a:rPr spc="-305" dirty="0">
                <a:solidFill>
                  <a:srgbClr val="0000CC"/>
                </a:solidFill>
              </a:rPr>
              <a:t>(Customer	</a:t>
            </a:r>
            <a:r>
              <a:rPr spc="-240" dirty="0">
                <a:solidFill>
                  <a:srgbClr val="0000CC"/>
                </a:solidFill>
              </a:rPr>
              <a:t>Perspectives</a:t>
            </a:r>
            <a:r>
              <a:rPr sz="4400" b="1" i="0" spc="-240" dirty="0">
                <a:solidFill>
                  <a:srgbClr val="0000CC"/>
                </a:solidFill>
                <a:latin typeface="Times New Roman"/>
                <a:cs typeface="Times New Roman"/>
              </a:rPr>
              <a:t>)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61993" y="1647444"/>
            <a:ext cx="8610600" cy="0"/>
          </a:xfrm>
          <a:custGeom>
            <a:avLst/>
            <a:gdLst/>
            <a:ahLst/>
            <a:cxnLst/>
            <a:rect l="l" t="t" r="r" b="b"/>
            <a:pathLst>
              <a:path w="8610600">
                <a:moveTo>
                  <a:pt x="0" y="0"/>
                </a:moveTo>
                <a:lnTo>
                  <a:pt x="8610605" y="0"/>
                </a:lnTo>
              </a:path>
            </a:pathLst>
          </a:custGeom>
          <a:ln w="571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9"/>
              </a:lnSpc>
            </a:pPr>
            <a:r>
              <a:rPr spc="-5" dirty="0"/>
              <a:t>Software Engineering </a:t>
            </a:r>
            <a:r>
              <a:rPr spc="-10" dirty="0"/>
              <a:t>(3</a:t>
            </a:r>
            <a:r>
              <a:rPr sz="750" spc="-15" baseline="22222" dirty="0"/>
              <a:t>rd </a:t>
            </a:r>
            <a:r>
              <a:rPr sz="800" spc="-5" dirty="0"/>
              <a:t>ed.), </a:t>
            </a:r>
            <a:r>
              <a:rPr sz="800" dirty="0"/>
              <a:t>By K.K </a:t>
            </a:r>
            <a:r>
              <a:rPr sz="800" spc="-5" dirty="0"/>
              <a:t>Aggarwal </a:t>
            </a:r>
            <a:r>
              <a:rPr sz="800" dirty="0"/>
              <a:t>&amp; </a:t>
            </a:r>
            <a:r>
              <a:rPr sz="800" spc="-5" dirty="0"/>
              <a:t>Yogesh </a:t>
            </a:r>
            <a:r>
              <a:rPr sz="800" dirty="0"/>
              <a:t>Singh, </a:t>
            </a:r>
            <a:r>
              <a:rPr sz="800" spc="-5" dirty="0"/>
              <a:t>Copyright </a:t>
            </a:r>
            <a:r>
              <a:rPr sz="800" dirty="0"/>
              <a:t>© </a:t>
            </a:r>
            <a:r>
              <a:rPr sz="800" spc="-5" dirty="0"/>
              <a:t>New </a:t>
            </a:r>
            <a:r>
              <a:rPr sz="800" spc="-10" dirty="0"/>
              <a:t>Age </a:t>
            </a:r>
            <a:r>
              <a:rPr sz="800" spc="-5" dirty="0"/>
              <a:t>International Publishers,</a:t>
            </a:r>
            <a:r>
              <a:rPr sz="800" spc="75" dirty="0"/>
              <a:t> </a:t>
            </a:r>
            <a:r>
              <a:rPr sz="800" spc="-5" dirty="0"/>
              <a:t>2007</a:t>
            </a:r>
            <a:endParaRPr sz="800"/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45"/>
              </a:lnSpc>
            </a:pPr>
            <a:fld id="{81D60167-4931-47E6-BA6A-407CBD079E47}" type="slidenum">
              <a:rPr dirty="0"/>
              <a:pPr marL="25400">
                <a:lnSpc>
                  <a:spcPts val="1445"/>
                </a:lnSpc>
              </a:pPr>
              <a:t>41</a:t>
            </a:fld>
            <a:endParaRPr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66840" y="2613150"/>
            <a:ext cx="6572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7F007F"/>
                </a:solidFill>
                <a:latin typeface="Times New Roman"/>
                <a:cs typeface="Times New Roman"/>
              </a:rPr>
              <a:t>w</a:t>
            </a:r>
            <a:r>
              <a:rPr sz="2800" spc="-5" dirty="0">
                <a:solidFill>
                  <a:srgbClr val="7F007F"/>
                </a:solidFill>
                <a:latin typeface="Times New Roman"/>
                <a:cs typeface="Times New Roman"/>
              </a:rPr>
              <a:t>ith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39152" y="2613150"/>
            <a:ext cx="7550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25" dirty="0">
                <a:solidFill>
                  <a:srgbClr val="7F007F"/>
                </a:solidFill>
                <a:latin typeface="Times New Roman"/>
                <a:cs typeface="Times New Roman"/>
              </a:rPr>
              <a:t>m</a:t>
            </a:r>
            <a:r>
              <a:rPr sz="2800" dirty="0">
                <a:solidFill>
                  <a:srgbClr val="7F007F"/>
                </a:solidFill>
                <a:latin typeface="Times New Roman"/>
                <a:cs typeface="Times New Roman"/>
              </a:rPr>
              <a:t>o</a:t>
            </a:r>
            <a:r>
              <a:rPr sz="2800" spc="-5" dirty="0">
                <a:solidFill>
                  <a:srgbClr val="7F007F"/>
                </a:solidFill>
                <a:latin typeface="Times New Roman"/>
                <a:cs typeface="Times New Roman"/>
              </a:rPr>
              <a:t>re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08999" y="2613150"/>
            <a:ext cx="11512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7F007F"/>
                </a:solidFill>
                <a:latin typeface="Times New Roman"/>
                <a:cs typeface="Times New Roman"/>
              </a:rPr>
              <a:t>features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76611" y="2613150"/>
            <a:ext cx="14103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88645" algn="l"/>
              </a:tabLst>
            </a:pPr>
            <a:r>
              <a:rPr sz="2800" spc="-15" dirty="0">
                <a:solidFill>
                  <a:srgbClr val="7F007F"/>
                </a:solidFill>
                <a:latin typeface="Times New Roman"/>
                <a:cs typeface="Times New Roman"/>
              </a:rPr>
              <a:t>i</a:t>
            </a:r>
            <a:r>
              <a:rPr sz="2800" spc="-5" dirty="0">
                <a:solidFill>
                  <a:srgbClr val="7F007F"/>
                </a:solidFill>
                <a:latin typeface="Times New Roman"/>
                <a:cs typeface="Times New Roman"/>
              </a:rPr>
              <a:t>s</a:t>
            </a:r>
            <a:r>
              <a:rPr sz="2800" dirty="0">
                <a:solidFill>
                  <a:srgbClr val="7F007F"/>
                </a:solidFill>
                <a:latin typeface="Times New Roman"/>
                <a:cs typeface="Times New Roman"/>
              </a:rPr>
              <a:t>	b</a:t>
            </a:r>
            <a:r>
              <a:rPr sz="2800" spc="-15" dirty="0">
                <a:solidFill>
                  <a:srgbClr val="7F007F"/>
                </a:solidFill>
                <a:latin typeface="Times New Roman"/>
                <a:cs typeface="Times New Roman"/>
              </a:rPr>
              <a:t>e</a:t>
            </a:r>
            <a:r>
              <a:rPr sz="2800" spc="-5" dirty="0">
                <a:solidFill>
                  <a:srgbClr val="7F007F"/>
                </a:solidFill>
                <a:latin typeface="Times New Roman"/>
                <a:cs typeface="Times New Roman"/>
              </a:rPr>
              <a:t>tt</a:t>
            </a:r>
            <a:r>
              <a:rPr sz="2800" spc="-15" dirty="0">
                <a:solidFill>
                  <a:srgbClr val="7F007F"/>
                </a:solidFill>
                <a:latin typeface="Times New Roman"/>
                <a:cs typeface="Times New Roman"/>
              </a:rPr>
              <a:t>e</a:t>
            </a:r>
            <a:r>
              <a:rPr sz="2800" spc="-5" dirty="0">
                <a:solidFill>
                  <a:srgbClr val="7F007F"/>
                </a:solidFill>
                <a:latin typeface="Times New Roman"/>
                <a:cs typeface="Times New Roman"/>
              </a:rPr>
              <a:t>r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0733" y="2613150"/>
            <a:ext cx="1309370" cy="88011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0400"/>
              </a:lnSpc>
              <a:spcBef>
                <a:spcPts val="80"/>
              </a:spcBef>
            </a:pPr>
            <a:r>
              <a:rPr sz="2800" dirty="0">
                <a:solidFill>
                  <a:srgbClr val="7F007F"/>
                </a:solidFill>
                <a:latin typeface="Times New Roman"/>
                <a:cs typeface="Times New Roman"/>
              </a:rPr>
              <a:t>So</a:t>
            </a:r>
            <a:r>
              <a:rPr sz="2800" spc="-5" dirty="0">
                <a:solidFill>
                  <a:srgbClr val="7F007F"/>
                </a:solidFill>
                <a:latin typeface="Times New Roman"/>
                <a:cs typeface="Times New Roman"/>
              </a:rPr>
              <a:t>ft</a:t>
            </a:r>
            <a:r>
              <a:rPr sz="2800" spc="-10" dirty="0">
                <a:solidFill>
                  <a:srgbClr val="7F007F"/>
                </a:solidFill>
                <a:latin typeface="Times New Roman"/>
                <a:cs typeface="Times New Roman"/>
              </a:rPr>
              <a:t>w</a:t>
            </a:r>
            <a:r>
              <a:rPr sz="2800" spc="-15" dirty="0">
                <a:solidFill>
                  <a:srgbClr val="7F007F"/>
                </a:solidFill>
                <a:latin typeface="Times New Roman"/>
                <a:cs typeface="Times New Roman"/>
              </a:rPr>
              <a:t>a</a:t>
            </a:r>
            <a:r>
              <a:rPr sz="2800" spc="-5" dirty="0">
                <a:solidFill>
                  <a:srgbClr val="7F007F"/>
                </a:solidFill>
                <a:latin typeface="Times New Roman"/>
                <a:cs typeface="Times New Roman"/>
              </a:rPr>
              <a:t>re  software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40733" y="3756150"/>
            <a:ext cx="53740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653200"/>
                </a:solidFill>
                <a:latin typeface="Times New Roman"/>
                <a:cs typeface="Times New Roman"/>
              </a:rPr>
              <a:t>Software can work </a:t>
            </a:r>
            <a:r>
              <a:rPr sz="2800" dirty="0">
                <a:solidFill>
                  <a:srgbClr val="653200"/>
                </a:solidFill>
                <a:latin typeface="Times New Roman"/>
                <a:cs typeface="Times New Roman"/>
              </a:rPr>
              <a:t>right </a:t>
            </a:r>
            <a:r>
              <a:rPr sz="2800" spc="-5" dirty="0">
                <a:solidFill>
                  <a:srgbClr val="653200"/>
                </a:solidFill>
                <a:latin typeface="Times New Roman"/>
                <a:cs typeface="Times New Roman"/>
              </a:rPr>
              <a:t>the first</a:t>
            </a:r>
            <a:r>
              <a:rPr sz="2800" spc="-40" dirty="0">
                <a:solidFill>
                  <a:srgbClr val="653200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653200"/>
                </a:solidFill>
                <a:latin typeface="Times New Roman"/>
                <a:cs typeface="Times New Roman"/>
              </a:rPr>
              <a:t>time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488935" y="3651504"/>
            <a:ext cx="657225" cy="623570"/>
          </a:xfrm>
          <a:custGeom>
            <a:avLst/>
            <a:gdLst/>
            <a:ahLst/>
            <a:cxnLst/>
            <a:rect l="l" t="t" r="r" b="b"/>
            <a:pathLst>
              <a:path w="657225" h="623570">
                <a:moveTo>
                  <a:pt x="656844" y="124968"/>
                </a:moveTo>
                <a:lnTo>
                  <a:pt x="624840" y="28956"/>
                </a:lnTo>
                <a:lnTo>
                  <a:pt x="583692" y="4572"/>
                </a:lnTo>
                <a:lnTo>
                  <a:pt x="533400" y="0"/>
                </a:lnTo>
                <a:lnTo>
                  <a:pt x="472440" y="13716"/>
                </a:lnTo>
                <a:lnTo>
                  <a:pt x="394716" y="64008"/>
                </a:lnTo>
                <a:lnTo>
                  <a:pt x="310896" y="117348"/>
                </a:lnTo>
                <a:lnTo>
                  <a:pt x="242316" y="199644"/>
                </a:lnTo>
                <a:lnTo>
                  <a:pt x="185928" y="291084"/>
                </a:lnTo>
                <a:lnTo>
                  <a:pt x="33528" y="199644"/>
                </a:lnTo>
                <a:lnTo>
                  <a:pt x="0" y="228600"/>
                </a:lnTo>
                <a:lnTo>
                  <a:pt x="195072" y="362712"/>
                </a:lnTo>
                <a:lnTo>
                  <a:pt x="195072" y="556768"/>
                </a:lnTo>
                <a:lnTo>
                  <a:pt x="213360" y="597408"/>
                </a:lnTo>
                <a:lnTo>
                  <a:pt x="277368" y="623316"/>
                </a:lnTo>
                <a:lnTo>
                  <a:pt x="352044" y="623316"/>
                </a:lnTo>
                <a:lnTo>
                  <a:pt x="408432" y="589788"/>
                </a:lnTo>
                <a:lnTo>
                  <a:pt x="504444" y="498348"/>
                </a:lnTo>
                <a:lnTo>
                  <a:pt x="597408" y="373380"/>
                </a:lnTo>
                <a:lnTo>
                  <a:pt x="652272" y="266700"/>
                </a:lnTo>
                <a:lnTo>
                  <a:pt x="656844" y="124968"/>
                </a:lnTo>
                <a:close/>
              </a:path>
              <a:path w="657225" h="623570">
                <a:moveTo>
                  <a:pt x="195072" y="556768"/>
                </a:moveTo>
                <a:lnTo>
                  <a:pt x="195072" y="362712"/>
                </a:lnTo>
                <a:lnTo>
                  <a:pt x="172212" y="391668"/>
                </a:lnTo>
                <a:lnTo>
                  <a:pt x="167640" y="452628"/>
                </a:lnTo>
                <a:lnTo>
                  <a:pt x="185928" y="536448"/>
                </a:lnTo>
                <a:lnTo>
                  <a:pt x="195072" y="556768"/>
                </a:lnTo>
                <a:close/>
              </a:path>
            </a:pathLst>
          </a:custGeom>
          <a:solidFill>
            <a:srgbClr val="CCE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116823" y="3200400"/>
            <a:ext cx="207645" cy="299085"/>
          </a:xfrm>
          <a:custGeom>
            <a:avLst/>
            <a:gdLst/>
            <a:ahLst/>
            <a:cxnLst/>
            <a:rect l="l" t="t" r="r" b="b"/>
            <a:pathLst>
              <a:path w="207645" h="299085">
                <a:moveTo>
                  <a:pt x="207264" y="24384"/>
                </a:moveTo>
                <a:lnTo>
                  <a:pt x="182880" y="0"/>
                </a:lnTo>
                <a:lnTo>
                  <a:pt x="109728" y="62484"/>
                </a:lnTo>
                <a:lnTo>
                  <a:pt x="27432" y="178308"/>
                </a:lnTo>
                <a:lnTo>
                  <a:pt x="0" y="291084"/>
                </a:lnTo>
                <a:lnTo>
                  <a:pt x="32004" y="298704"/>
                </a:lnTo>
                <a:lnTo>
                  <a:pt x="53340" y="202692"/>
                </a:lnTo>
                <a:lnTo>
                  <a:pt x="96012" y="128016"/>
                </a:lnTo>
                <a:lnTo>
                  <a:pt x="128016" y="86868"/>
                </a:lnTo>
                <a:lnTo>
                  <a:pt x="207264" y="24384"/>
                </a:lnTo>
                <a:close/>
              </a:path>
            </a:pathLst>
          </a:custGeom>
          <a:solidFill>
            <a:srgbClr val="CCE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400288" y="3451860"/>
            <a:ext cx="340360" cy="189230"/>
          </a:xfrm>
          <a:custGeom>
            <a:avLst/>
            <a:gdLst/>
            <a:ahLst/>
            <a:cxnLst/>
            <a:rect l="l" t="t" r="r" b="b"/>
            <a:pathLst>
              <a:path w="340359" h="189229">
                <a:moveTo>
                  <a:pt x="339852" y="50292"/>
                </a:moveTo>
                <a:lnTo>
                  <a:pt x="326136" y="0"/>
                </a:lnTo>
                <a:lnTo>
                  <a:pt x="220980" y="30480"/>
                </a:lnTo>
                <a:lnTo>
                  <a:pt x="96012" y="88392"/>
                </a:lnTo>
                <a:lnTo>
                  <a:pt x="0" y="164592"/>
                </a:lnTo>
                <a:lnTo>
                  <a:pt x="9144" y="188976"/>
                </a:lnTo>
                <a:lnTo>
                  <a:pt x="188976" y="79248"/>
                </a:lnTo>
                <a:lnTo>
                  <a:pt x="339852" y="50292"/>
                </a:lnTo>
                <a:close/>
              </a:path>
            </a:pathLst>
          </a:custGeom>
          <a:solidFill>
            <a:srgbClr val="CCE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456676" y="3939540"/>
            <a:ext cx="387350" cy="125095"/>
          </a:xfrm>
          <a:custGeom>
            <a:avLst/>
            <a:gdLst/>
            <a:ahLst/>
            <a:cxnLst/>
            <a:rect l="l" t="t" r="r" b="b"/>
            <a:pathLst>
              <a:path w="387350" h="125095">
                <a:moveTo>
                  <a:pt x="387096" y="54864"/>
                </a:moveTo>
                <a:lnTo>
                  <a:pt x="303276" y="24384"/>
                </a:lnTo>
                <a:lnTo>
                  <a:pt x="173736" y="4572"/>
                </a:lnTo>
                <a:lnTo>
                  <a:pt x="21336" y="0"/>
                </a:lnTo>
                <a:lnTo>
                  <a:pt x="0" y="28956"/>
                </a:lnTo>
                <a:lnTo>
                  <a:pt x="118872" y="41148"/>
                </a:lnTo>
                <a:lnTo>
                  <a:pt x="248412" y="54864"/>
                </a:lnTo>
                <a:lnTo>
                  <a:pt x="355092" y="124968"/>
                </a:lnTo>
                <a:lnTo>
                  <a:pt x="387096" y="54864"/>
                </a:lnTo>
                <a:close/>
              </a:path>
            </a:pathLst>
          </a:custGeom>
          <a:solidFill>
            <a:srgbClr val="CCE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327392" y="4332732"/>
            <a:ext cx="506095" cy="980440"/>
          </a:xfrm>
          <a:custGeom>
            <a:avLst/>
            <a:gdLst/>
            <a:ahLst/>
            <a:cxnLst/>
            <a:rect l="l" t="t" r="r" b="b"/>
            <a:pathLst>
              <a:path w="506095" h="980439">
                <a:moveTo>
                  <a:pt x="413004" y="388620"/>
                </a:moveTo>
                <a:lnTo>
                  <a:pt x="413004" y="12192"/>
                </a:lnTo>
                <a:lnTo>
                  <a:pt x="330708" y="0"/>
                </a:lnTo>
                <a:lnTo>
                  <a:pt x="243840" y="0"/>
                </a:lnTo>
                <a:lnTo>
                  <a:pt x="146304" y="57912"/>
                </a:lnTo>
                <a:lnTo>
                  <a:pt x="82296" y="137160"/>
                </a:lnTo>
                <a:lnTo>
                  <a:pt x="42672" y="249936"/>
                </a:lnTo>
                <a:lnTo>
                  <a:pt x="9144" y="371856"/>
                </a:lnTo>
                <a:lnTo>
                  <a:pt x="0" y="502920"/>
                </a:lnTo>
                <a:lnTo>
                  <a:pt x="13716" y="652272"/>
                </a:lnTo>
                <a:lnTo>
                  <a:pt x="50292" y="841248"/>
                </a:lnTo>
                <a:lnTo>
                  <a:pt x="91440" y="903732"/>
                </a:lnTo>
                <a:lnTo>
                  <a:pt x="146304" y="966216"/>
                </a:lnTo>
                <a:lnTo>
                  <a:pt x="207264" y="979932"/>
                </a:lnTo>
                <a:lnTo>
                  <a:pt x="257556" y="966216"/>
                </a:lnTo>
                <a:lnTo>
                  <a:pt x="284988" y="951585"/>
                </a:lnTo>
                <a:lnTo>
                  <a:pt x="284988" y="637032"/>
                </a:lnTo>
                <a:lnTo>
                  <a:pt x="303276" y="553212"/>
                </a:lnTo>
                <a:lnTo>
                  <a:pt x="339852" y="452628"/>
                </a:lnTo>
                <a:lnTo>
                  <a:pt x="413004" y="388620"/>
                </a:lnTo>
                <a:close/>
              </a:path>
              <a:path w="506095" h="980439">
                <a:moveTo>
                  <a:pt x="330708" y="861060"/>
                </a:moveTo>
                <a:lnTo>
                  <a:pt x="326136" y="790956"/>
                </a:lnTo>
                <a:lnTo>
                  <a:pt x="284988" y="723900"/>
                </a:lnTo>
                <a:lnTo>
                  <a:pt x="284988" y="951585"/>
                </a:lnTo>
                <a:lnTo>
                  <a:pt x="303276" y="941832"/>
                </a:lnTo>
                <a:lnTo>
                  <a:pt x="330708" y="861060"/>
                </a:lnTo>
                <a:close/>
              </a:path>
              <a:path w="506095" h="980439">
                <a:moveTo>
                  <a:pt x="505968" y="158496"/>
                </a:moveTo>
                <a:lnTo>
                  <a:pt x="483108" y="70104"/>
                </a:lnTo>
                <a:lnTo>
                  <a:pt x="451104" y="12192"/>
                </a:lnTo>
                <a:lnTo>
                  <a:pt x="373380" y="0"/>
                </a:lnTo>
                <a:lnTo>
                  <a:pt x="413004" y="12192"/>
                </a:lnTo>
                <a:lnTo>
                  <a:pt x="413004" y="388620"/>
                </a:lnTo>
                <a:lnTo>
                  <a:pt x="463296" y="289560"/>
                </a:lnTo>
                <a:lnTo>
                  <a:pt x="505968" y="158496"/>
                </a:lnTo>
                <a:close/>
              </a:path>
            </a:pathLst>
          </a:custGeom>
          <a:solidFill>
            <a:srgbClr val="CCE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858000" y="4006596"/>
            <a:ext cx="661670" cy="408940"/>
          </a:xfrm>
          <a:custGeom>
            <a:avLst/>
            <a:gdLst/>
            <a:ahLst/>
            <a:cxnLst/>
            <a:rect l="l" t="t" r="r" b="b"/>
            <a:pathLst>
              <a:path w="661670" h="408939">
                <a:moveTo>
                  <a:pt x="181356" y="285804"/>
                </a:moveTo>
                <a:lnTo>
                  <a:pt x="181356" y="246888"/>
                </a:lnTo>
                <a:lnTo>
                  <a:pt x="56388" y="237744"/>
                </a:lnTo>
                <a:lnTo>
                  <a:pt x="0" y="246888"/>
                </a:lnTo>
                <a:lnTo>
                  <a:pt x="13716" y="275844"/>
                </a:lnTo>
                <a:lnTo>
                  <a:pt x="115824" y="283464"/>
                </a:lnTo>
                <a:lnTo>
                  <a:pt x="181356" y="285804"/>
                </a:lnTo>
                <a:close/>
              </a:path>
              <a:path w="661670" h="408939">
                <a:moveTo>
                  <a:pt x="201168" y="328459"/>
                </a:moveTo>
                <a:lnTo>
                  <a:pt x="201168" y="286512"/>
                </a:lnTo>
                <a:lnTo>
                  <a:pt x="102108" y="321564"/>
                </a:lnTo>
                <a:lnTo>
                  <a:pt x="27432" y="362712"/>
                </a:lnTo>
                <a:lnTo>
                  <a:pt x="18288" y="387096"/>
                </a:lnTo>
                <a:lnTo>
                  <a:pt x="42672" y="408432"/>
                </a:lnTo>
                <a:lnTo>
                  <a:pt x="88392" y="371856"/>
                </a:lnTo>
                <a:lnTo>
                  <a:pt x="158496" y="345948"/>
                </a:lnTo>
                <a:lnTo>
                  <a:pt x="201168" y="328459"/>
                </a:lnTo>
                <a:close/>
              </a:path>
              <a:path w="661670" h="408939">
                <a:moveTo>
                  <a:pt x="214884" y="322838"/>
                </a:moveTo>
                <a:lnTo>
                  <a:pt x="214884" y="211836"/>
                </a:lnTo>
                <a:lnTo>
                  <a:pt x="144780" y="150876"/>
                </a:lnTo>
                <a:lnTo>
                  <a:pt x="88392" y="74676"/>
                </a:lnTo>
                <a:lnTo>
                  <a:pt x="74676" y="100584"/>
                </a:lnTo>
                <a:lnTo>
                  <a:pt x="111252" y="161544"/>
                </a:lnTo>
                <a:lnTo>
                  <a:pt x="181356" y="246888"/>
                </a:lnTo>
                <a:lnTo>
                  <a:pt x="181356" y="285804"/>
                </a:lnTo>
                <a:lnTo>
                  <a:pt x="201168" y="286512"/>
                </a:lnTo>
                <a:lnTo>
                  <a:pt x="201168" y="328459"/>
                </a:lnTo>
                <a:lnTo>
                  <a:pt x="214884" y="322838"/>
                </a:lnTo>
                <a:close/>
              </a:path>
              <a:path w="661670" h="408939">
                <a:moveTo>
                  <a:pt x="661416" y="358140"/>
                </a:moveTo>
                <a:lnTo>
                  <a:pt x="521208" y="345948"/>
                </a:lnTo>
                <a:lnTo>
                  <a:pt x="409956" y="307848"/>
                </a:lnTo>
                <a:lnTo>
                  <a:pt x="321564" y="257556"/>
                </a:lnTo>
                <a:lnTo>
                  <a:pt x="265176" y="211836"/>
                </a:lnTo>
                <a:lnTo>
                  <a:pt x="237744" y="121920"/>
                </a:lnTo>
                <a:lnTo>
                  <a:pt x="237744" y="7620"/>
                </a:lnTo>
                <a:lnTo>
                  <a:pt x="210312" y="0"/>
                </a:lnTo>
                <a:lnTo>
                  <a:pt x="195072" y="100584"/>
                </a:lnTo>
                <a:lnTo>
                  <a:pt x="201168" y="158496"/>
                </a:lnTo>
                <a:lnTo>
                  <a:pt x="214884" y="211836"/>
                </a:lnTo>
                <a:lnTo>
                  <a:pt x="214884" y="322838"/>
                </a:lnTo>
                <a:lnTo>
                  <a:pt x="251460" y="307848"/>
                </a:lnTo>
                <a:lnTo>
                  <a:pt x="298704" y="312420"/>
                </a:lnTo>
                <a:lnTo>
                  <a:pt x="405384" y="350520"/>
                </a:lnTo>
                <a:lnTo>
                  <a:pt x="489204" y="387096"/>
                </a:lnTo>
                <a:lnTo>
                  <a:pt x="656844" y="408432"/>
                </a:lnTo>
                <a:lnTo>
                  <a:pt x="661416" y="358140"/>
                </a:lnTo>
                <a:close/>
              </a:path>
            </a:pathLst>
          </a:custGeom>
          <a:solidFill>
            <a:srgbClr val="CCE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783068" y="4418076"/>
            <a:ext cx="932815" cy="457200"/>
          </a:xfrm>
          <a:custGeom>
            <a:avLst/>
            <a:gdLst/>
            <a:ahLst/>
            <a:cxnLst/>
            <a:rect l="l" t="t" r="r" b="b"/>
            <a:pathLst>
              <a:path w="932815" h="457200">
                <a:moveTo>
                  <a:pt x="903732" y="167640"/>
                </a:moveTo>
                <a:lnTo>
                  <a:pt x="890016" y="137160"/>
                </a:lnTo>
                <a:lnTo>
                  <a:pt x="824484" y="178308"/>
                </a:lnTo>
                <a:lnTo>
                  <a:pt x="600456" y="237744"/>
                </a:lnTo>
                <a:lnTo>
                  <a:pt x="441960" y="213360"/>
                </a:lnTo>
                <a:lnTo>
                  <a:pt x="303276" y="178308"/>
                </a:lnTo>
                <a:lnTo>
                  <a:pt x="176784" y="99060"/>
                </a:lnTo>
                <a:lnTo>
                  <a:pt x="27432" y="0"/>
                </a:lnTo>
                <a:lnTo>
                  <a:pt x="0" y="41148"/>
                </a:lnTo>
                <a:lnTo>
                  <a:pt x="120396" y="141732"/>
                </a:lnTo>
                <a:lnTo>
                  <a:pt x="265176" y="237744"/>
                </a:lnTo>
                <a:lnTo>
                  <a:pt x="441960" y="280416"/>
                </a:lnTo>
                <a:lnTo>
                  <a:pt x="582168" y="292608"/>
                </a:lnTo>
                <a:lnTo>
                  <a:pt x="609600" y="330708"/>
                </a:lnTo>
                <a:lnTo>
                  <a:pt x="665988" y="414528"/>
                </a:lnTo>
                <a:lnTo>
                  <a:pt x="670560" y="416735"/>
                </a:lnTo>
                <a:lnTo>
                  <a:pt x="670560" y="301752"/>
                </a:lnTo>
                <a:lnTo>
                  <a:pt x="722376" y="332165"/>
                </a:lnTo>
                <a:lnTo>
                  <a:pt x="722376" y="280416"/>
                </a:lnTo>
                <a:lnTo>
                  <a:pt x="736092" y="281662"/>
                </a:lnTo>
                <a:lnTo>
                  <a:pt x="736092" y="242316"/>
                </a:lnTo>
                <a:lnTo>
                  <a:pt x="797052" y="225552"/>
                </a:lnTo>
                <a:lnTo>
                  <a:pt x="903732" y="167640"/>
                </a:lnTo>
                <a:close/>
              </a:path>
              <a:path w="932815" h="457200">
                <a:moveTo>
                  <a:pt x="778764" y="443484"/>
                </a:moveTo>
                <a:lnTo>
                  <a:pt x="699516" y="388620"/>
                </a:lnTo>
                <a:lnTo>
                  <a:pt x="670560" y="301752"/>
                </a:lnTo>
                <a:lnTo>
                  <a:pt x="670560" y="416735"/>
                </a:lnTo>
                <a:lnTo>
                  <a:pt x="754380" y="457200"/>
                </a:lnTo>
                <a:lnTo>
                  <a:pt x="778764" y="443484"/>
                </a:lnTo>
                <a:close/>
              </a:path>
              <a:path w="932815" h="457200">
                <a:moveTo>
                  <a:pt x="867156" y="355092"/>
                </a:moveTo>
                <a:lnTo>
                  <a:pt x="810768" y="338328"/>
                </a:lnTo>
                <a:lnTo>
                  <a:pt x="722376" y="280416"/>
                </a:lnTo>
                <a:lnTo>
                  <a:pt x="722376" y="332165"/>
                </a:lnTo>
                <a:lnTo>
                  <a:pt x="740664" y="342900"/>
                </a:lnTo>
                <a:lnTo>
                  <a:pt x="824484" y="393192"/>
                </a:lnTo>
                <a:lnTo>
                  <a:pt x="867156" y="355092"/>
                </a:lnTo>
                <a:close/>
              </a:path>
              <a:path w="932815" h="457200">
                <a:moveTo>
                  <a:pt x="932688" y="280416"/>
                </a:moveTo>
                <a:lnTo>
                  <a:pt x="932688" y="251460"/>
                </a:lnTo>
                <a:lnTo>
                  <a:pt x="862584" y="251460"/>
                </a:lnTo>
                <a:lnTo>
                  <a:pt x="736092" y="242316"/>
                </a:lnTo>
                <a:lnTo>
                  <a:pt x="736092" y="281662"/>
                </a:lnTo>
                <a:lnTo>
                  <a:pt x="806196" y="288036"/>
                </a:lnTo>
                <a:lnTo>
                  <a:pt x="932688" y="280416"/>
                </a:lnTo>
                <a:close/>
              </a:path>
            </a:pathLst>
          </a:custGeom>
          <a:solidFill>
            <a:srgbClr val="CCE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004304" y="5189220"/>
            <a:ext cx="498475" cy="721360"/>
          </a:xfrm>
          <a:custGeom>
            <a:avLst/>
            <a:gdLst/>
            <a:ahLst/>
            <a:cxnLst/>
            <a:rect l="l" t="t" r="r" b="b"/>
            <a:pathLst>
              <a:path w="498475" h="721360">
                <a:moveTo>
                  <a:pt x="400812" y="689585"/>
                </a:moveTo>
                <a:lnTo>
                  <a:pt x="400812" y="618744"/>
                </a:lnTo>
                <a:lnTo>
                  <a:pt x="315468" y="601980"/>
                </a:lnTo>
                <a:lnTo>
                  <a:pt x="190500" y="594360"/>
                </a:lnTo>
                <a:lnTo>
                  <a:pt x="68580" y="618744"/>
                </a:lnTo>
                <a:lnTo>
                  <a:pt x="0" y="656844"/>
                </a:lnTo>
                <a:lnTo>
                  <a:pt x="27432" y="702564"/>
                </a:lnTo>
                <a:lnTo>
                  <a:pt x="92964" y="720852"/>
                </a:lnTo>
                <a:lnTo>
                  <a:pt x="138684" y="678180"/>
                </a:lnTo>
                <a:lnTo>
                  <a:pt x="204216" y="652272"/>
                </a:lnTo>
                <a:lnTo>
                  <a:pt x="278892" y="652272"/>
                </a:lnTo>
                <a:lnTo>
                  <a:pt x="371856" y="669036"/>
                </a:lnTo>
                <a:lnTo>
                  <a:pt x="400812" y="689585"/>
                </a:lnTo>
                <a:close/>
              </a:path>
              <a:path w="498475" h="721360">
                <a:moveTo>
                  <a:pt x="489204" y="50292"/>
                </a:moveTo>
                <a:lnTo>
                  <a:pt x="441960" y="0"/>
                </a:lnTo>
                <a:lnTo>
                  <a:pt x="414528" y="12192"/>
                </a:lnTo>
                <a:lnTo>
                  <a:pt x="321564" y="112776"/>
                </a:lnTo>
                <a:lnTo>
                  <a:pt x="251460" y="193548"/>
                </a:lnTo>
                <a:lnTo>
                  <a:pt x="231648" y="263652"/>
                </a:lnTo>
                <a:lnTo>
                  <a:pt x="237744" y="330708"/>
                </a:lnTo>
                <a:lnTo>
                  <a:pt x="274320" y="405384"/>
                </a:lnTo>
                <a:lnTo>
                  <a:pt x="292608" y="431901"/>
                </a:lnTo>
                <a:lnTo>
                  <a:pt x="292608" y="251460"/>
                </a:lnTo>
                <a:lnTo>
                  <a:pt x="321564" y="201168"/>
                </a:lnTo>
                <a:lnTo>
                  <a:pt x="390144" y="138684"/>
                </a:lnTo>
                <a:lnTo>
                  <a:pt x="446532" y="91440"/>
                </a:lnTo>
                <a:lnTo>
                  <a:pt x="489204" y="50292"/>
                </a:lnTo>
                <a:close/>
              </a:path>
              <a:path w="498475" h="721360">
                <a:moveTo>
                  <a:pt x="498348" y="669036"/>
                </a:moveTo>
                <a:lnTo>
                  <a:pt x="498348" y="632460"/>
                </a:lnTo>
                <a:lnTo>
                  <a:pt x="455676" y="589788"/>
                </a:lnTo>
                <a:lnTo>
                  <a:pt x="400812" y="507492"/>
                </a:lnTo>
                <a:lnTo>
                  <a:pt x="344424" y="426720"/>
                </a:lnTo>
                <a:lnTo>
                  <a:pt x="292608" y="338328"/>
                </a:lnTo>
                <a:lnTo>
                  <a:pt x="292608" y="431901"/>
                </a:lnTo>
                <a:lnTo>
                  <a:pt x="335280" y="493776"/>
                </a:lnTo>
                <a:lnTo>
                  <a:pt x="385572" y="565404"/>
                </a:lnTo>
                <a:lnTo>
                  <a:pt x="400812" y="618744"/>
                </a:lnTo>
                <a:lnTo>
                  <a:pt x="400812" y="689585"/>
                </a:lnTo>
                <a:lnTo>
                  <a:pt x="419100" y="702564"/>
                </a:lnTo>
                <a:lnTo>
                  <a:pt x="473964" y="702564"/>
                </a:lnTo>
                <a:lnTo>
                  <a:pt x="498348" y="669036"/>
                </a:lnTo>
                <a:close/>
              </a:path>
            </a:pathLst>
          </a:custGeom>
          <a:solidFill>
            <a:srgbClr val="CCE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504176" y="5213604"/>
            <a:ext cx="538480" cy="920750"/>
          </a:xfrm>
          <a:custGeom>
            <a:avLst/>
            <a:gdLst/>
            <a:ahLst/>
            <a:cxnLst/>
            <a:rect l="l" t="t" r="r" b="b"/>
            <a:pathLst>
              <a:path w="538479" h="920750">
                <a:moveTo>
                  <a:pt x="126492" y="30480"/>
                </a:moveTo>
                <a:lnTo>
                  <a:pt x="108204" y="0"/>
                </a:lnTo>
                <a:lnTo>
                  <a:pt x="42672" y="4572"/>
                </a:lnTo>
                <a:lnTo>
                  <a:pt x="0" y="39624"/>
                </a:lnTo>
                <a:lnTo>
                  <a:pt x="0" y="131064"/>
                </a:lnTo>
                <a:lnTo>
                  <a:pt x="24384" y="239268"/>
                </a:lnTo>
                <a:lnTo>
                  <a:pt x="65532" y="353568"/>
                </a:lnTo>
                <a:lnTo>
                  <a:pt x="108204" y="452628"/>
                </a:lnTo>
                <a:lnTo>
                  <a:pt x="112776" y="458841"/>
                </a:lnTo>
                <a:lnTo>
                  <a:pt x="112776" y="181356"/>
                </a:lnTo>
                <a:lnTo>
                  <a:pt x="126492" y="30480"/>
                </a:lnTo>
                <a:close/>
              </a:path>
              <a:path w="538479" h="920750">
                <a:moveTo>
                  <a:pt x="537972" y="733044"/>
                </a:moveTo>
                <a:lnTo>
                  <a:pt x="537972" y="704088"/>
                </a:lnTo>
                <a:lnTo>
                  <a:pt x="510540" y="667512"/>
                </a:lnTo>
                <a:lnTo>
                  <a:pt x="431292" y="658368"/>
                </a:lnTo>
                <a:lnTo>
                  <a:pt x="362712" y="620268"/>
                </a:lnTo>
                <a:lnTo>
                  <a:pt x="274320" y="557784"/>
                </a:lnTo>
                <a:lnTo>
                  <a:pt x="190500" y="469392"/>
                </a:lnTo>
                <a:lnTo>
                  <a:pt x="135636" y="382524"/>
                </a:lnTo>
                <a:lnTo>
                  <a:pt x="112776" y="281940"/>
                </a:lnTo>
                <a:lnTo>
                  <a:pt x="112776" y="458841"/>
                </a:lnTo>
                <a:lnTo>
                  <a:pt x="167640" y="533400"/>
                </a:lnTo>
                <a:lnTo>
                  <a:pt x="236220" y="608076"/>
                </a:lnTo>
                <a:lnTo>
                  <a:pt x="335280" y="678180"/>
                </a:lnTo>
                <a:lnTo>
                  <a:pt x="469392" y="720852"/>
                </a:lnTo>
                <a:lnTo>
                  <a:pt x="469392" y="765871"/>
                </a:lnTo>
                <a:lnTo>
                  <a:pt x="487680" y="758952"/>
                </a:lnTo>
                <a:lnTo>
                  <a:pt x="537972" y="733044"/>
                </a:lnTo>
                <a:close/>
              </a:path>
              <a:path w="538479" h="920750">
                <a:moveTo>
                  <a:pt x="469392" y="765871"/>
                </a:moveTo>
                <a:lnTo>
                  <a:pt x="469392" y="720852"/>
                </a:lnTo>
                <a:lnTo>
                  <a:pt x="390144" y="742188"/>
                </a:lnTo>
                <a:lnTo>
                  <a:pt x="330708" y="758952"/>
                </a:lnTo>
                <a:lnTo>
                  <a:pt x="246888" y="792480"/>
                </a:lnTo>
                <a:lnTo>
                  <a:pt x="195072" y="830580"/>
                </a:lnTo>
                <a:lnTo>
                  <a:pt x="138684" y="880872"/>
                </a:lnTo>
                <a:lnTo>
                  <a:pt x="195072" y="917448"/>
                </a:lnTo>
                <a:lnTo>
                  <a:pt x="251460" y="920496"/>
                </a:lnTo>
                <a:lnTo>
                  <a:pt x="260604" y="880872"/>
                </a:lnTo>
                <a:lnTo>
                  <a:pt x="288036" y="841248"/>
                </a:lnTo>
                <a:lnTo>
                  <a:pt x="376428" y="792480"/>
                </a:lnTo>
                <a:lnTo>
                  <a:pt x="431292" y="780288"/>
                </a:lnTo>
                <a:lnTo>
                  <a:pt x="469392" y="765871"/>
                </a:lnTo>
                <a:close/>
              </a:path>
            </a:pathLst>
          </a:custGeom>
          <a:solidFill>
            <a:srgbClr val="CCE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712976" y="5399532"/>
            <a:ext cx="3916679" cy="685800"/>
          </a:xfrm>
          <a:custGeom>
            <a:avLst/>
            <a:gdLst/>
            <a:ahLst/>
            <a:cxnLst/>
            <a:rect l="l" t="t" r="r" b="b"/>
            <a:pathLst>
              <a:path w="3916679" h="685800">
                <a:moveTo>
                  <a:pt x="3916680" y="571500"/>
                </a:moveTo>
                <a:lnTo>
                  <a:pt x="3916680" y="228600"/>
                </a:lnTo>
                <a:lnTo>
                  <a:pt x="3878576" y="189701"/>
                </a:lnTo>
                <a:lnTo>
                  <a:pt x="3814918" y="166934"/>
                </a:lnTo>
                <a:lnTo>
                  <a:pt x="3773081" y="156740"/>
                </a:lnTo>
                <a:lnTo>
                  <a:pt x="3725227" y="147447"/>
                </a:lnTo>
                <a:lnTo>
                  <a:pt x="3671844" y="139132"/>
                </a:lnTo>
                <a:lnTo>
                  <a:pt x="3613423" y="131878"/>
                </a:lnTo>
                <a:lnTo>
                  <a:pt x="3550453" y="125763"/>
                </a:lnTo>
                <a:lnTo>
                  <a:pt x="3483424" y="120868"/>
                </a:lnTo>
                <a:lnTo>
                  <a:pt x="3412827" y="117272"/>
                </a:lnTo>
                <a:lnTo>
                  <a:pt x="3339150" y="115056"/>
                </a:lnTo>
                <a:lnTo>
                  <a:pt x="3262884" y="114300"/>
                </a:lnTo>
                <a:lnTo>
                  <a:pt x="3250692" y="0"/>
                </a:lnTo>
                <a:lnTo>
                  <a:pt x="2936748" y="114300"/>
                </a:lnTo>
                <a:lnTo>
                  <a:pt x="652272" y="114300"/>
                </a:lnTo>
                <a:lnTo>
                  <a:pt x="576309" y="115056"/>
                </a:lnTo>
                <a:lnTo>
                  <a:pt x="502893" y="117272"/>
                </a:lnTo>
                <a:lnTo>
                  <a:pt x="432516" y="120868"/>
                </a:lnTo>
                <a:lnTo>
                  <a:pt x="365671" y="125763"/>
                </a:lnTo>
                <a:lnTo>
                  <a:pt x="302851" y="131878"/>
                </a:lnTo>
                <a:lnTo>
                  <a:pt x="244550" y="139132"/>
                </a:lnTo>
                <a:lnTo>
                  <a:pt x="191262" y="147447"/>
                </a:lnTo>
                <a:lnTo>
                  <a:pt x="143478" y="156740"/>
                </a:lnTo>
                <a:lnTo>
                  <a:pt x="101692" y="166934"/>
                </a:lnTo>
                <a:lnTo>
                  <a:pt x="38088" y="189701"/>
                </a:lnTo>
                <a:lnTo>
                  <a:pt x="4396" y="215107"/>
                </a:lnTo>
                <a:lnTo>
                  <a:pt x="0" y="228600"/>
                </a:lnTo>
                <a:lnTo>
                  <a:pt x="0" y="571500"/>
                </a:lnTo>
                <a:lnTo>
                  <a:pt x="38088" y="609793"/>
                </a:lnTo>
                <a:lnTo>
                  <a:pt x="101692" y="632490"/>
                </a:lnTo>
                <a:lnTo>
                  <a:pt x="143478" y="642719"/>
                </a:lnTo>
                <a:lnTo>
                  <a:pt x="191262" y="652081"/>
                </a:lnTo>
                <a:lnTo>
                  <a:pt x="244550" y="660487"/>
                </a:lnTo>
                <a:lnTo>
                  <a:pt x="302851" y="667846"/>
                </a:lnTo>
                <a:lnTo>
                  <a:pt x="365671" y="674070"/>
                </a:lnTo>
                <a:lnTo>
                  <a:pt x="432516" y="679066"/>
                </a:lnTo>
                <a:lnTo>
                  <a:pt x="502893" y="682747"/>
                </a:lnTo>
                <a:lnTo>
                  <a:pt x="576309" y="685021"/>
                </a:lnTo>
                <a:lnTo>
                  <a:pt x="652272" y="685800"/>
                </a:lnTo>
                <a:lnTo>
                  <a:pt x="3262884" y="685800"/>
                </a:lnTo>
                <a:lnTo>
                  <a:pt x="3339150" y="685021"/>
                </a:lnTo>
                <a:lnTo>
                  <a:pt x="3412827" y="682747"/>
                </a:lnTo>
                <a:lnTo>
                  <a:pt x="3483424" y="679066"/>
                </a:lnTo>
                <a:lnTo>
                  <a:pt x="3550453" y="674070"/>
                </a:lnTo>
                <a:lnTo>
                  <a:pt x="3613423" y="667846"/>
                </a:lnTo>
                <a:lnTo>
                  <a:pt x="3671844" y="660487"/>
                </a:lnTo>
                <a:lnTo>
                  <a:pt x="3725227" y="652081"/>
                </a:lnTo>
                <a:lnTo>
                  <a:pt x="3773081" y="642719"/>
                </a:lnTo>
                <a:lnTo>
                  <a:pt x="3814918" y="632490"/>
                </a:lnTo>
                <a:lnTo>
                  <a:pt x="3878576" y="609793"/>
                </a:lnTo>
                <a:lnTo>
                  <a:pt x="3912283" y="584711"/>
                </a:lnTo>
                <a:lnTo>
                  <a:pt x="3916680" y="5715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712975" y="5399532"/>
            <a:ext cx="3916679" cy="685800"/>
          </a:xfrm>
          <a:custGeom>
            <a:avLst/>
            <a:gdLst/>
            <a:ahLst/>
            <a:cxnLst/>
            <a:rect l="l" t="t" r="r" b="b"/>
            <a:pathLst>
              <a:path w="3916679" h="685800">
                <a:moveTo>
                  <a:pt x="652271" y="114299"/>
                </a:moveTo>
                <a:lnTo>
                  <a:pt x="576309" y="115056"/>
                </a:lnTo>
                <a:lnTo>
                  <a:pt x="502893" y="117272"/>
                </a:lnTo>
                <a:lnTo>
                  <a:pt x="432516" y="120868"/>
                </a:lnTo>
                <a:lnTo>
                  <a:pt x="365671" y="125763"/>
                </a:lnTo>
                <a:lnTo>
                  <a:pt x="302851" y="131878"/>
                </a:lnTo>
                <a:lnTo>
                  <a:pt x="244550" y="139132"/>
                </a:lnTo>
                <a:lnTo>
                  <a:pt x="191261" y="147446"/>
                </a:lnTo>
                <a:lnTo>
                  <a:pt x="143478" y="156740"/>
                </a:lnTo>
                <a:lnTo>
                  <a:pt x="101692" y="166934"/>
                </a:lnTo>
                <a:lnTo>
                  <a:pt x="38088" y="189701"/>
                </a:lnTo>
                <a:lnTo>
                  <a:pt x="4396" y="215107"/>
                </a:lnTo>
                <a:lnTo>
                  <a:pt x="0" y="228599"/>
                </a:lnTo>
                <a:lnTo>
                  <a:pt x="0" y="571499"/>
                </a:lnTo>
                <a:lnTo>
                  <a:pt x="38088" y="609793"/>
                </a:lnTo>
                <a:lnTo>
                  <a:pt x="101692" y="632490"/>
                </a:lnTo>
                <a:lnTo>
                  <a:pt x="143478" y="642719"/>
                </a:lnTo>
                <a:lnTo>
                  <a:pt x="191261" y="652081"/>
                </a:lnTo>
                <a:lnTo>
                  <a:pt x="244550" y="660487"/>
                </a:lnTo>
                <a:lnTo>
                  <a:pt x="302851" y="667846"/>
                </a:lnTo>
                <a:lnTo>
                  <a:pt x="365671" y="674070"/>
                </a:lnTo>
                <a:lnTo>
                  <a:pt x="432516" y="679066"/>
                </a:lnTo>
                <a:lnTo>
                  <a:pt x="502893" y="682747"/>
                </a:lnTo>
                <a:lnTo>
                  <a:pt x="576309" y="685021"/>
                </a:lnTo>
                <a:lnTo>
                  <a:pt x="652271" y="685799"/>
                </a:lnTo>
                <a:lnTo>
                  <a:pt x="3262883" y="685799"/>
                </a:lnTo>
                <a:lnTo>
                  <a:pt x="3339150" y="685021"/>
                </a:lnTo>
                <a:lnTo>
                  <a:pt x="3412826" y="682747"/>
                </a:lnTo>
                <a:lnTo>
                  <a:pt x="3483424" y="679066"/>
                </a:lnTo>
                <a:lnTo>
                  <a:pt x="3550453" y="674070"/>
                </a:lnTo>
                <a:lnTo>
                  <a:pt x="3613423" y="667846"/>
                </a:lnTo>
                <a:lnTo>
                  <a:pt x="3671844" y="660487"/>
                </a:lnTo>
                <a:lnTo>
                  <a:pt x="3725227" y="652081"/>
                </a:lnTo>
                <a:lnTo>
                  <a:pt x="3773081" y="642719"/>
                </a:lnTo>
                <a:lnTo>
                  <a:pt x="3814917" y="632490"/>
                </a:lnTo>
                <a:lnTo>
                  <a:pt x="3878576" y="609793"/>
                </a:lnTo>
                <a:lnTo>
                  <a:pt x="3912282" y="584711"/>
                </a:lnTo>
                <a:lnTo>
                  <a:pt x="3916679" y="571499"/>
                </a:lnTo>
                <a:lnTo>
                  <a:pt x="3916679" y="228599"/>
                </a:lnTo>
                <a:lnTo>
                  <a:pt x="3878576" y="189701"/>
                </a:lnTo>
                <a:lnTo>
                  <a:pt x="3814917" y="166934"/>
                </a:lnTo>
                <a:lnTo>
                  <a:pt x="3773081" y="156740"/>
                </a:lnTo>
                <a:lnTo>
                  <a:pt x="3725227" y="147446"/>
                </a:lnTo>
                <a:lnTo>
                  <a:pt x="3671844" y="139132"/>
                </a:lnTo>
                <a:lnTo>
                  <a:pt x="3613423" y="131878"/>
                </a:lnTo>
                <a:lnTo>
                  <a:pt x="3550453" y="125763"/>
                </a:lnTo>
                <a:lnTo>
                  <a:pt x="3483424" y="120868"/>
                </a:lnTo>
                <a:lnTo>
                  <a:pt x="3412826" y="117272"/>
                </a:lnTo>
                <a:lnTo>
                  <a:pt x="3339150" y="115056"/>
                </a:lnTo>
                <a:lnTo>
                  <a:pt x="3262883" y="114299"/>
                </a:lnTo>
                <a:lnTo>
                  <a:pt x="3250691" y="0"/>
                </a:lnTo>
                <a:lnTo>
                  <a:pt x="2936747" y="114299"/>
                </a:lnTo>
                <a:lnTo>
                  <a:pt x="652271" y="114299"/>
                </a:lnTo>
                <a:close/>
              </a:path>
            </a:pathLst>
          </a:custGeom>
          <a:ln w="12699">
            <a:solidFill>
              <a:srgbClr val="CC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980691" y="5536181"/>
            <a:ext cx="33794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i="1" spc="40" dirty="0">
                <a:solidFill>
                  <a:srgbClr val="00CC99"/>
                </a:solidFill>
                <a:latin typeface="Georgia"/>
                <a:cs typeface="Georgia"/>
              </a:rPr>
              <a:t>Both </a:t>
            </a:r>
            <a:r>
              <a:rPr sz="2800" i="1" spc="-114" dirty="0">
                <a:solidFill>
                  <a:srgbClr val="00CC99"/>
                </a:solidFill>
                <a:latin typeface="Georgia"/>
                <a:cs typeface="Georgia"/>
              </a:rPr>
              <a:t>are </a:t>
            </a:r>
            <a:r>
              <a:rPr sz="2800" i="1" spc="15" dirty="0">
                <a:solidFill>
                  <a:srgbClr val="00CC99"/>
                </a:solidFill>
                <a:latin typeface="Georgia"/>
                <a:cs typeface="Georgia"/>
              </a:rPr>
              <a:t>only</a:t>
            </a:r>
            <a:r>
              <a:rPr sz="2800" i="1" spc="130" dirty="0">
                <a:solidFill>
                  <a:srgbClr val="00CC99"/>
                </a:solidFill>
                <a:latin typeface="Georgia"/>
                <a:cs typeface="Georgia"/>
              </a:rPr>
              <a:t> </a:t>
            </a:r>
            <a:r>
              <a:rPr sz="2800" i="1" spc="-5" dirty="0">
                <a:solidFill>
                  <a:srgbClr val="00CC99"/>
                </a:solidFill>
                <a:latin typeface="Georgia"/>
                <a:cs typeface="Georgia"/>
              </a:rPr>
              <a:t>myths</a:t>
            </a:r>
            <a:r>
              <a:rPr sz="2800" i="1" spc="-5" dirty="0">
                <a:solidFill>
                  <a:srgbClr val="7F0000"/>
                </a:solidFill>
                <a:latin typeface="Georgia"/>
                <a:cs typeface="Georgia"/>
              </a:rPr>
              <a:t>!</a:t>
            </a:r>
            <a:endParaRPr sz="2800">
              <a:latin typeface="Georgia"/>
              <a:cs typeface="Georgia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1218686" y="747775"/>
            <a:ext cx="746760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090795" algn="l"/>
              </a:tabLst>
            </a:pPr>
            <a:r>
              <a:rPr spc="-160" dirty="0">
                <a:solidFill>
                  <a:srgbClr val="0000CC"/>
                </a:solidFill>
              </a:rPr>
              <a:t>Software</a:t>
            </a:r>
            <a:r>
              <a:rPr spc="-105" dirty="0">
                <a:solidFill>
                  <a:srgbClr val="0000CC"/>
                </a:solidFill>
              </a:rPr>
              <a:t> </a:t>
            </a:r>
            <a:r>
              <a:rPr spc="-100" dirty="0">
                <a:solidFill>
                  <a:srgbClr val="0000CC"/>
                </a:solidFill>
              </a:rPr>
              <a:t>Myths</a:t>
            </a:r>
            <a:r>
              <a:rPr spc="-105" dirty="0">
                <a:solidFill>
                  <a:srgbClr val="0000CC"/>
                </a:solidFill>
              </a:rPr>
              <a:t> </a:t>
            </a:r>
            <a:r>
              <a:rPr spc="-305" dirty="0">
                <a:solidFill>
                  <a:srgbClr val="0000CC"/>
                </a:solidFill>
              </a:rPr>
              <a:t>(Customer	</a:t>
            </a:r>
            <a:r>
              <a:rPr spc="-240" dirty="0">
                <a:solidFill>
                  <a:srgbClr val="0000CC"/>
                </a:solidFill>
              </a:rPr>
              <a:t>Perspectives</a:t>
            </a:r>
            <a:r>
              <a:rPr sz="4400" b="1" i="0" spc="-240" dirty="0">
                <a:solidFill>
                  <a:srgbClr val="0000CC"/>
                </a:solidFill>
                <a:latin typeface="Times New Roman"/>
                <a:cs typeface="Times New Roman"/>
              </a:rPr>
              <a:t>)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761993" y="1676400"/>
            <a:ext cx="8610600" cy="0"/>
          </a:xfrm>
          <a:custGeom>
            <a:avLst/>
            <a:gdLst/>
            <a:ahLst/>
            <a:cxnLst/>
            <a:rect l="l" t="t" r="r" b="b"/>
            <a:pathLst>
              <a:path w="8610600">
                <a:moveTo>
                  <a:pt x="0" y="0"/>
                </a:moveTo>
                <a:lnTo>
                  <a:pt x="8610605" y="0"/>
                </a:lnTo>
              </a:path>
            </a:pathLst>
          </a:custGeom>
          <a:ln w="571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9"/>
              </a:lnSpc>
            </a:pPr>
            <a:r>
              <a:rPr spc="-5" dirty="0"/>
              <a:t>Software Engineering </a:t>
            </a:r>
            <a:r>
              <a:rPr spc="-10" dirty="0"/>
              <a:t>(3</a:t>
            </a:r>
            <a:r>
              <a:rPr sz="750" spc="-15" baseline="22222" dirty="0"/>
              <a:t>rd </a:t>
            </a:r>
            <a:r>
              <a:rPr sz="800" spc="-5" dirty="0"/>
              <a:t>ed.), </a:t>
            </a:r>
            <a:r>
              <a:rPr sz="800" dirty="0"/>
              <a:t>By K.K </a:t>
            </a:r>
            <a:r>
              <a:rPr sz="800" spc="-5" dirty="0"/>
              <a:t>Aggarwal </a:t>
            </a:r>
            <a:r>
              <a:rPr sz="800" dirty="0"/>
              <a:t>&amp; </a:t>
            </a:r>
            <a:r>
              <a:rPr sz="800" spc="-5" dirty="0"/>
              <a:t>Yogesh </a:t>
            </a:r>
            <a:r>
              <a:rPr sz="800" dirty="0"/>
              <a:t>Singh, </a:t>
            </a:r>
            <a:r>
              <a:rPr sz="800" spc="-5" dirty="0"/>
              <a:t>Copyright </a:t>
            </a:r>
            <a:r>
              <a:rPr sz="800" dirty="0"/>
              <a:t>© </a:t>
            </a:r>
            <a:r>
              <a:rPr sz="800" spc="-5" dirty="0"/>
              <a:t>New </a:t>
            </a:r>
            <a:r>
              <a:rPr sz="800" spc="-10" dirty="0"/>
              <a:t>Age </a:t>
            </a:r>
            <a:r>
              <a:rPr sz="800" spc="-5" dirty="0"/>
              <a:t>International Publishers,</a:t>
            </a:r>
            <a:r>
              <a:rPr sz="800" spc="75" dirty="0"/>
              <a:t> </a:t>
            </a:r>
            <a:r>
              <a:rPr sz="800" spc="-5" dirty="0"/>
              <a:t>2007</a:t>
            </a:r>
            <a:endParaRPr sz="800"/>
          </a:p>
        </p:txBody>
      </p:sp>
      <p:sp>
        <p:nvSpPr>
          <p:cNvPr id="23" name="object 2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45"/>
              </a:lnSpc>
            </a:pPr>
            <a:fld id="{81D60167-4931-47E6-BA6A-407CBD079E47}" type="slidenum">
              <a:rPr dirty="0"/>
              <a:pPr marL="25400">
                <a:lnSpc>
                  <a:spcPts val="1445"/>
                </a:lnSpc>
              </a:pPr>
              <a:t>42</a:t>
            </a:fld>
            <a:endParaRPr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21733" y="2841750"/>
            <a:ext cx="72866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650065"/>
                </a:solidFill>
                <a:latin typeface="Times New Roman"/>
                <a:cs typeface="Times New Roman"/>
              </a:rPr>
              <a:t>Once </a:t>
            </a:r>
            <a:r>
              <a:rPr sz="2800" dirty="0">
                <a:solidFill>
                  <a:srgbClr val="650065"/>
                </a:solidFill>
                <a:latin typeface="Times New Roman"/>
                <a:cs typeface="Times New Roman"/>
              </a:rPr>
              <a:t>the </a:t>
            </a:r>
            <a:r>
              <a:rPr sz="2800" spc="-5" dirty="0">
                <a:solidFill>
                  <a:srgbClr val="650065"/>
                </a:solidFill>
                <a:latin typeface="Times New Roman"/>
                <a:cs typeface="Times New Roman"/>
              </a:rPr>
              <a:t>software is demonstrated, </a:t>
            </a:r>
            <a:r>
              <a:rPr sz="2800" dirty="0">
                <a:solidFill>
                  <a:srgbClr val="650065"/>
                </a:solidFill>
                <a:latin typeface="Times New Roman"/>
                <a:cs typeface="Times New Roman"/>
              </a:rPr>
              <a:t>the </a:t>
            </a:r>
            <a:r>
              <a:rPr sz="2800" spc="-5" dirty="0">
                <a:solidFill>
                  <a:srgbClr val="650065"/>
                </a:solidFill>
                <a:latin typeface="Times New Roman"/>
                <a:cs typeface="Times New Roman"/>
              </a:rPr>
              <a:t>job is</a:t>
            </a:r>
            <a:r>
              <a:rPr sz="2800" spc="-55" dirty="0">
                <a:solidFill>
                  <a:srgbClr val="650065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650065"/>
                </a:solidFill>
                <a:latin typeface="Times New Roman"/>
                <a:cs typeface="Times New Roman"/>
              </a:rPr>
              <a:t>done.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25289" y="4472940"/>
            <a:ext cx="6002020" cy="685800"/>
          </a:xfrm>
          <a:custGeom>
            <a:avLst/>
            <a:gdLst/>
            <a:ahLst/>
            <a:cxnLst/>
            <a:rect l="l" t="t" r="r" b="b"/>
            <a:pathLst>
              <a:path w="6002020" h="685800">
                <a:moveTo>
                  <a:pt x="5007870" y="0"/>
                </a:moveTo>
                <a:lnTo>
                  <a:pt x="4500378" y="114300"/>
                </a:lnTo>
                <a:lnTo>
                  <a:pt x="999750" y="114300"/>
                </a:lnTo>
                <a:lnTo>
                  <a:pt x="921679" y="114648"/>
                </a:lnTo>
                <a:lnTo>
                  <a:pt x="845242" y="115674"/>
                </a:lnTo>
                <a:lnTo>
                  <a:pt x="770661" y="117352"/>
                </a:lnTo>
                <a:lnTo>
                  <a:pt x="698159" y="119655"/>
                </a:lnTo>
                <a:lnTo>
                  <a:pt x="627959" y="122556"/>
                </a:lnTo>
                <a:lnTo>
                  <a:pt x="560285" y="126029"/>
                </a:lnTo>
                <a:lnTo>
                  <a:pt x="495360" y="130048"/>
                </a:lnTo>
                <a:lnTo>
                  <a:pt x="433407" y="134584"/>
                </a:lnTo>
                <a:lnTo>
                  <a:pt x="374650" y="139612"/>
                </a:lnTo>
                <a:lnTo>
                  <a:pt x="319310" y="145105"/>
                </a:lnTo>
                <a:lnTo>
                  <a:pt x="267612" y="151037"/>
                </a:lnTo>
                <a:lnTo>
                  <a:pt x="219778" y="157380"/>
                </a:lnTo>
                <a:lnTo>
                  <a:pt x="176032" y="164109"/>
                </a:lnTo>
                <a:lnTo>
                  <a:pt x="136597" y="171196"/>
                </a:lnTo>
                <a:lnTo>
                  <a:pt x="71552" y="186338"/>
                </a:lnTo>
                <a:lnTo>
                  <a:pt x="26428" y="202594"/>
                </a:lnTo>
                <a:lnTo>
                  <a:pt x="0" y="228600"/>
                </a:lnTo>
                <a:lnTo>
                  <a:pt x="0" y="571500"/>
                </a:lnTo>
                <a:lnTo>
                  <a:pt x="46388" y="606330"/>
                </a:lnTo>
                <a:lnTo>
                  <a:pt x="101695" y="622151"/>
                </a:lnTo>
                <a:lnTo>
                  <a:pt x="176032" y="636658"/>
                </a:lnTo>
                <a:lnTo>
                  <a:pt x="219778" y="643359"/>
                </a:lnTo>
                <a:lnTo>
                  <a:pt x="267612" y="649659"/>
                </a:lnTo>
                <a:lnTo>
                  <a:pt x="319310" y="655537"/>
                </a:lnTo>
                <a:lnTo>
                  <a:pt x="374650" y="660967"/>
                </a:lnTo>
                <a:lnTo>
                  <a:pt x="433407" y="665926"/>
                </a:lnTo>
                <a:lnTo>
                  <a:pt x="495360" y="670390"/>
                </a:lnTo>
                <a:lnTo>
                  <a:pt x="560285" y="674336"/>
                </a:lnTo>
                <a:lnTo>
                  <a:pt x="627959" y="677740"/>
                </a:lnTo>
                <a:lnTo>
                  <a:pt x="698159" y="680578"/>
                </a:lnTo>
                <a:lnTo>
                  <a:pt x="770661" y="682827"/>
                </a:lnTo>
                <a:lnTo>
                  <a:pt x="845242" y="684463"/>
                </a:lnTo>
                <a:lnTo>
                  <a:pt x="921679" y="685461"/>
                </a:lnTo>
                <a:lnTo>
                  <a:pt x="999750" y="685800"/>
                </a:lnTo>
                <a:lnTo>
                  <a:pt x="5000250" y="685800"/>
                </a:lnTo>
                <a:lnTo>
                  <a:pt x="5000250" y="114300"/>
                </a:lnTo>
                <a:lnTo>
                  <a:pt x="5007870" y="0"/>
                </a:lnTo>
                <a:close/>
              </a:path>
              <a:path w="6002020" h="685800">
                <a:moveTo>
                  <a:pt x="6001518" y="571500"/>
                </a:moveTo>
                <a:lnTo>
                  <a:pt x="6001518" y="228600"/>
                </a:lnTo>
                <a:lnTo>
                  <a:pt x="5998507" y="219750"/>
                </a:lnTo>
                <a:lnTo>
                  <a:pt x="5955119" y="194340"/>
                </a:lnTo>
                <a:lnTo>
                  <a:pt x="5899787" y="178614"/>
                </a:lnTo>
                <a:lnTo>
                  <a:pt x="5825403" y="164109"/>
                </a:lnTo>
                <a:lnTo>
                  <a:pt x="5781622" y="157380"/>
                </a:lnTo>
                <a:lnTo>
                  <a:pt x="5733744" y="151037"/>
                </a:lnTo>
                <a:lnTo>
                  <a:pt x="5681992" y="145105"/>
                </a:lnTo>
                <a:lnTo>
                  <a:pt x="5626587" y="139612"/>
                </a:lnTo>
                <a:lnTo>
                  <a:pt x="5567752" y="134584"/>
                </a:lnTo>
                <a:lnTo>
                  <a:pt x="5505710" y="130048"/>
                </a:lnTo>
                <a:lnTo>
                  <a:pt x="5440681" y="126029"/>
                </a:lnTo>
                <a:lnTo>
                  <a:pt x="5372889" y="122556"/>
                </a:lnTo>
                <a:lnTo>
                  <a:pt x="5302556" y="119655"/>
                </a:lnTo>
                <a:lnTo>
                  <a:pt x="5229903" y="117352"/>
                </a:lnTo>
                <a:lnTo>
                  <a:pt x="5155153" y="115674"/>
                </a:lnTo>
                <a:lnTo>
                  <a:pt x="5078528" y="114648"/>
                </a:lnTo>
                <a:lnTo>
                  <a:pt x="5000250" y="114300"/>
                </a:lnTo>
                <a:lnTo>
                  <a:pt x="5000250" y="685800"/>
                </a:lnTo>
                <a:lnTo>
                  <a:pt x="5078528" y="685461"/>
                </a:lnTo>
                <a:lnTo>
                  <a:pt x="5155153" y="684463"/>
                </a:lnTo>
                <a:lnTo>
                  <a:pt x="5229903" y="682827"/>
                </a:lnTo>
                <a:lnTo>
                  <a:pt x="5302556" y="680578"/>
                </a:lnTo>
                <a:lnTo>
                  <a:pt x="5372889" y="677740"/>
                </a:lnTo>
                <a:lnTo>
                  <a:pt x="5440681" y="674336"/>
                </a:lnTo>
                <a:lnTo>
                  <a:pt x="5505710" y="670390"/>
                </a:lnTo>
                <a:lnTo>
                  <a:pt x="5567752" y="665926"/>
                </a:lnTo>
                <a:lnTo>
                  <a:pt x="5626587" y="660967"/>
                </a:lnTo>
                <a:lnTo>
                  <a:pt x="5681992" y="655537"/>
                </a:lnTo>
                <a:lnTo>
                  <a:pt x="5733744" y="649659"/>
                </a:lnTo>
                <a:lnTo>
                  <a:pt x="5781622" y="643359"/>
                </a:lnTo>
                <a:lnTo>
                  <a:pt x="5825403" y="636658"/>
                </a:lnTo>
                <a:lnTo>
                  <a:pt x="5864866" y="629581"/>
                </a:lnTo>
                <a:lnTo>
                  <a:pt x="5929946" y="614393"/>
                </a:lnTo>
                <a:lnTo>
                  <a:pt x="5975085" y="597985"/>
                </a:lnTo>
                <a:lnTo>
                  <a:pt x="6001518" y="5715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25289" y="4472939"/>
            <a:ext cx="6002020" cy="685800"/>
          </a:xfrm>
          <a:custGeom>
            <a:avLst/>
            <a:gdLst/>
            <a:ahLst/>
            <a:cxnLst/>
            <a:rect l="l" t="t" r="r" b="b"/>
            <a:pathLst>
              <a:path w="6002020" h="685800">
                <a:moveTo>
                  <a:pt x="999750" y="114299"/>
                </a:moveTo>
                <a:lnTo>
                  <a:pt x="921679" y="114648"/>
                </a:lnTo>
                <a:lnTo>
                  <a:pt x="845242" y="115674"/>
                </a:lnTo>
                <a:lnTo>
                  <a:pt x="770660" y="117352"/>
                </a:lnTo>
                <a:lnTo>
                  <a:pt x="698159" y="119655"/>
                </a:lnTo>
                <a:lnTo>
                  <a:pt x="627959" y="122556"/>
                </a:lnTo>
                <a:lnTo>
                  <a:pt x="560285" y="126029"/>
                </a:lnTo>
                <a:lnTo>
                  <a:pt x="495360" y="130047"/>
                </a:lnTo>
                <a:lnTo>
                  <a:pt x="433407" y="134584"/>
                </a:lnTo>
                <a:lnTo>
                  <a:pt x="374649" y="139612"/>
                </a:lnTo>
                <a:lnTo>
                  <a:pt x="319310" y="145105"/>
                </a:lnTo>
                <a:lnTo>
                  <a:pt x="267612" y="151037"/>
                </a:lnTo>
                <a:lnTo>
                  <a:pt x="219778" y="157380"/>
                </a:lnTo>
                <a:lnTo>
                  <a:pt x="176032" y="164109"/>
                </a:lnTo>
                <a:lnTo>
                  <a:pt x="136597" y="171195"/>
                </a:lnTo>
                <a:lnTo>
                  <a:pt x="71552" y="186338"/>
                </a:lnTo>
                <a:lnTo>
                  <a:pt x="26428" y="202594"/>
                </a:lnTo>
                <a:lnTo>
                  <a:pt x="0" y="228599"/>
                </a:lnTo>
                <a:lnTo>
                  <a:pt x="0" y="571499"/>
                </a:lnTo>
                <a:lnTo>
                  <a:pt x="46388" y="606330"/>
                </a:lnTo>
                <a:lnTo>
                  <a:pt x="101695" y="622151"/>
                </a:lnTo>
                <a:lnTo>
                  <a:pt x="176032" y="636658"/>
                </a:lnTo>
                <a:lnTo>
                  <a:pt x="219778" y="643359"/>
                </a:lnTo>
                <a:lnTo>
                  <a:pt x="267612" y="649659"/>
                </a:lnTo>
                <a:lnTo>
                  <a:pt x="319310" y="655537"/>
                </a:lnTo>
                <a:lnTo>
                  <a:pt x="374649" y="660967"/>
                </a:lnTo>
                <a:lnTo>
                  <a:pt x="433407" y="665926"/>
                </a:lnTo>
                <a:lnTo>
                  <a:pt x="495360" y="670390"/>
                </a:lnTo>
                <a:lnTo>
                  <a:pt x="560285" y="674336"/>
                </a:lnTo>
                <a:lnTo>
                  <a:pt x="627959" y="677740"/>
                </a:lnTo>
                <a:lnTo>
                  <a:pt x="698159" y="680578"/>
                </a:lnTo>
                <a:lnTo>
                  <a:pt x="770660" y="682827"/>
                </a:lnTo>
                <a:lnTo>
                  <a:pt x="845242" y="684463"/>
                </a:lnTo>
                <a:lnTo>
                  <a:pt x="921679" y="685461"/>
                </a:lnTo>
                <a:lnTo>
                  <a:pt x="999750" y="685799"/>
                </a:lnTo>
                <a:lnTo>
                  <a:pt x="5000249" y="685799"/>
                </a:lnTo>
                <a:lnTo>
                  <a:pt x="5078527" y="685461"/>
                </a:lnTo>
                <a:lnTo>
                  <a:pt x="5155152" y="684463"/>
                </a:lnTo>
                <a:lnTo>
                  <a:pt x="5229903" y="682827"/>
                </a:lnTo>
                <a:lnTo>
                  <a:pt x="5302555" y="680578"/>
                </a:lnTo>
                <a:lnTo>
                  <a:pt x="5372889" y="677740"/>
                </a:lnTo>
                <a:lnTo>
                  <a:pt x="5440681" y="674336"/>
                </a:lnTo>
                <a:lnTo>
                  <a:pt x="5505709" y="670390"/>
                </a:lnTo>
                <a:lnTo>
                  <a:pt x="5567752" y="665926"/>
                </a:lnTo>
                <a:lnTo>
                  <a:pt x="5626587" y="660967"/>
                </a:lnTo>
                <a:lnTo>
                  <a:pt x="5681991" y="655537"/>
                </a:lnTo>
                <a:lnTo>
                  <a:pt x="5733744" y="649659"/>
                </a:lnTo>
                <a:lnTo>
                  <a:pt x="5781622" y="643359"/>
                </a:lnTo>
                <a:lnTo>
                  <a:pt x="5825403" y="636658"/>
                </a:lnTo>
                <a:lnTo>
                  <a:pt x="5864865" y="629581"/>
                </a:lnTo>
                <a:lnTo>
                  <a:pt x="5929946" y="614393"/>
                </a:lnTo>
                <a:lnTo>
                  <a:pt x="5975085" y="597985"/>
                </a:lnTo>
                <a:lnTo>
                  <a:pt x="6001517" y="571499"/>
                </a:lnTo>
                <a:lnTo>
                  <a:pt x="6001517" y="228599"/>
                </a:lnTo>
                <a:lnTo>
                  <a:pt x="5955119" y="194340"/>
                </a:lnTo>
                <a:lnTo>
                  <a:pt x="5899787" y="178614"/>
                </a:lnTo>
                <a:lnTo>
                  <a:pt x="5825403" y="164109"/>
                </a:lnTo>
                <a:lnTo>
                  <a:pt x="5781622" y="157380"/>
                </a:lnTo>
                <a:lnTo>
                  <a:pt x="5733744" y="151037"/>
                </a:lnTo>
                <a:lnTo>
                  <a:pt x="5681991" y="145105"/>
                </a:lnTo>
                <a:lnTo>
                  <a:pt x="5626587" y="139612"/>
                </a:lnTo>
                <a:lnTo>
                  <a:pt x="5567752" y="134584"/>
                </a:lnTo>
                <a:lnTo>
                  <a:pt x="5505709" y="130047"/>
                </a:lnTo>
                <a:lnTo>
                  <a:pt x="5440681" y="126029"/>
                </a:lnTo>
                <a:lnTo>
                  <a:pt x="5372889" y="122556"/>
                </a:lnTo>
                <a:lnTo>
                  <a:pt x="5302555" y="119655"/>
                </a:lnTo>
                <a:lnTo>
                  <a:pt x="5229903" y="117352"/>
                </a:lnTo>
                <a:lnTo>
                  <a:pt x="5155152" y="115674"/>
                </a:lnTo>
                <a:lnTo>
                  <a:pt x="5078527" y="114648"/>
                </a:lnTo>
                <a:lnTo>
                  <a:pt x="5000249" y="114299"/>
                </a:lnTo>
                <a:lnTo>
                  <a:pt x="5007869" y="0"/>
                </a:lnTo>
                <a:lnTo>
                  <a:pt x="4500377" y="114299"/>
                </a:lnTo>
                <a:lnTo>
                  <a:pt x="999750" y="114299"/>
                </a:lnTo>
                <a:close/>
              </a:path>
            </a:pathLst>
          </a:custGeom>
          <a:ln w="12699">
            <a:solidFill>
              <a:srgbClr val="CC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592071" y="4609590"/>
            <a:ext cx="52603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i="1" spc="20" dirty="0">
                <a:solidFill>
                  <a:srgbClr val="00CC99"/>
                </a:solidFill>
                <a:latin typeface="Georgia"/>
                <a:cs typeface="Georgia"/>
              </a:rPr>
              <a:t>Usually, </a:t>
            </a:r>
            <a:r>
              <a:rPr sz="2800" i="1" spc="5" dirty="0">
                <a:solidFill>
                  <a:srgbClr val="00CC99"/>
                </a:solidFill>
                <a:latin typeface="Georgia"/>
                <a:cs typeface="Georgia"/>
              </a:rPr>
              <a:t>the </a:t>
            </a:r>
            <a:r>
              <a:rPr sz="2800" i="1" spc="-45" dirty="0">
                <a:solidFill>
                  <a:srgbClr val="00CC99"/>
                </a:solidFill>
                <a:latin typeface="Georgia"/>
                <a:cs typeface="Georgia"/>
              </a:rPr>
              <a:t>problems </a:t>
            </a:r>
            <a:r>
              <a:rPr sz="2800" i="1" spc="55" dirty="0">
                <a:solidFill>
                  <a:srgbClr val="00CC99"/>
                </a:solidFill>
                <a:latin typeface="Georgia"/>
                <a:cs typeface="Georgia"/>
              </a:rPr>
              <a:t>just</a:t>
            </a:r>
            <a:r>
              <a:rPr sz="2800" i="1" spc="100" dirty="0">
                <a:solidFill>
                  <a:srgbClr val="00CC99"/>
                </a:solidFill>
                <a:latin typeface="Georgia"/>
                <a:cs typeface="Georgia"/>
              </a:rPr>
              <a:t> </a:t>
            </a:r>
            <a:r>
              <a:rPr sz="2800" i="1" spc="-60" dirty="0">
                <a:solidFill>
                  <a:srgbClr val="00CC99"/>
                </a:solidFill>
                <a:latin typeface="Georgia"/>
                <a:cs typeface="Georgia"/>
              </a:rPr>
              <a:t>begin</a:t>
            </a:r>
            <a:r>
              <a:rPr sz="2800" i="1" spc="-60" dirty="0">
                <a:solidFill>
                  <a:srgbClr val="7F0000"/>
                </a:solidFill>
                <a:latin typeface="Georgia"/>
                <a:cs typeface="Georgia"/>
              </a:rPr>
              <a:t>!</a:t>
            </a:r>
            <a:endParaRPr sz="2800">
              <a:latin typeface="Georgia"/>
              <a:cs typeface="Georg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098535" y="3721608"/>
            <a:ext cx="657225" cy="623570"/>
          </a:xfrm>
          <a:custGeom>
            <a:avLst/>
            <a:gdLst/>
            <a:ahLst/>
            <a:cxnLst/>
            <a:rect l="l" t="t" r="r" b="b"/>
            <a:pathLst>
              <a:path w="657225" h="623570">
                <a:moveTo>
                  <a:pt x="656844" y="124968"/>
                </a:moveTo>
                <a:lnTo>
                  <a:pt x="624840" y="28956"/>
                </a:lnTo>
                <a:lnTo>
                  <a:pt x="583692" y="4572"/>
                </a:lnTo>
                <a:lnTo>
                  <a:pt x="533400" y="0"/>
                </a:lnTo>
                <a:lnTo>
                  <a:pt x="472440" y="13716"/>
                </a:lnTo>
                <a:lnTo>
                  <a:pt x="394716" y="64008"/>
                </a:lnTo>
                <a:lnTo>
                  <a:pt x="310896" y="117348"/>
                </a:lnTo>
                <a:lnTo>
                  <a:pt x="242316" y="199644"/>
                </a:lnTo>
                <a:lnTo>
                  <a:pt x="185928" y="291084"/>
                </a:lnTo>
                <a:lnTo>
                  <a:pt x="33528" y="199644"/>
                </a:lnTo>
                <a:lnTo>
                  <a:pt x="0" y="228600"/>
                </a:lnTo>
                <a:lnTo>
                  <a:pt x="195072" y="362712"/>
                </a:lnTo>
                <a:lnTo>
                  <a:pt x="195072" y="556768"/>
                </a:lnTo>
                <a:lnTo>
                  <a:pt x="213360" y="597408"/>
                </a:lnTo>
                <a:lnTo>
                  <a:pt x="277368" y="623316"/>
                </a:lnTo>
                <a:lnTo>
                  <a:pt x="352044" y="623316"/>
                </a:lnTo>
                <a:lnTo>
                  <a:pt x="408432" y="589788"/>
                </a:lnTo>
                <a:lnTo>
                  <a:pt x="504444" y="498348"/>
                </a:lnTo>
                <a:lnTo>
                  <a:pt x="597408" y="373380"/>
                </a:lnTo>
                <a:lnTo>
                  <a:pt x="652272" y="266700"/>
                </a:lnTo>
                <a:lnTo>
                  <a:pt x="656844" y="124968"/>
                </a:lnTo>
                <a:close/>
              </a:path>
              <a:path w="657225" h="623570">
                <a:moveTo>
                  <a:pt x="195072" y="556768"/>
                </a:moveTo>
                <a:lnTo>
                  <a:pt x="195072" y="362712"/>
                </a:lnTo>
                <a:lnTo>
                  <a:pt x="172212" y="391668"/>
                </a:lnTo>
                <a:lnTo>
                  <a:pt x="167640" y="452628"/>
                </a:lnTo>
                <a:lnTo>
                  <a:pt x="185928" y="536448"/>
                </a:lnTo>
                <a:lnTo>
                  <a:pt x="195072" y="556768"/>
                </a:lnTo>
                <a:close/>
              </a:path>
            </a:pathLst>
          </a:custGeom>
          <a:solidFill>
            <a:srgbClr val="CCE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726423" y="3270504"/>
            <a:ext cx="207645" cy="299085"/>
          </a:xfrm>
          <a:custGeom>
            <a:avLst/>
            <a:gdLst/>
            <a:ahLst/>
            <a:cxnLst/>
            <a:rect l="l" t="t" r="r" b="b"/>
            <a:pathLst>
              <a:path w="207645" h="299085">
                <a:moveTo>
                  <a:pt x="207264" y="24384"/>
                </a:moveTo>
                <a:lnTo>
                  <a:pt x="182880" y="0"/>
                </a:lnTo>
                <a:lnTo>
                  <a:pt x="109728" y="62484"/>
                </a:lnTo>
                <a:lnTo>
                  <a:pt x="27432" y="178308"/>
                </a:lnTo>
                <a:lnTo>
                  <a:pt x="0" y="291084"/>
                </a:lnTo>
                <a:lnTo>
                  <a:pt x="32004" y="298704"/>
                </a:lnTo>
                <a:lnTo>
                  <a:pt x="53340" y="202692"/>
                </a:lnTo>
                <a:lnTo>
                  <a:pt x="96012" y="128016"/>
                </a:lnTo>
                <a:lnTo>
                  <a:pt x="128016" y="86868"/>
                </a:lnTo>
                <a:lnTo>
                  <a:pt x="207264" y="24384"/>
                </a:lnTo>
                <a:close/>
              </a:path>
            </a:pathLst>
          </a:custGeom>
          <a:solidFill>
            <a:srgbClr val="CCE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009888" y="3521964"/>
            <a:ext cx="340360" cy="189230"/>
          </a:xfrm>
          <a:custGeom>
            <a:avLst/>
            <a:gdLst/>
            <a:ahLst/>
            <a:cxnLst/>
            <a:rect l="l" t="t" r="r" b="b"/>
            <a:pathLst>
              <a:path w="340359" h="189229">
                <a:moveTo>
                  <a:pt x="339852" y="50292"/>
                </a:moveTo>
                <a:lnTo>
                  <a:pt x="326136" y="0"/>
                </a:lnTo>
                <a:lnTo>
                  <a:pt x="220980" y="30480"/>
                </a:lnTo>
                <a:lnTo>
                  <a:pt x="96012" y="88392"/>
                </a:lnTo>
                <a:lnTo>
                  <a:pt x="0" y="164592"/>
                </a:lnTo>
                <a:lnTo>
                  <a:pt x="9144" y="188976"/>
                </a:lnTo>
                <a:lnTo>
                  <a:pt x="188976" y="79248"/>
                </a:lnTo>
                <a:lnTo>
                  <a:pt x="339852" y="50292"/>
                </a:lnTo>
                <a:close/>
              </a:path>
            </a:pathLst>
          </a:custGeom>
          <a:solidFill>
            <a:srgbClr val="CCE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066276" y="4009644"/>
            <a:ext cx="387350" cy="125095"/>
          </a:xfrm>
          <a:custGeom>
            <a:avLst/>
            <a:gdLst/>
            <a:ahLst/>
            <a:cxnLst/>
            <a:rect l="l" t="t" r="r" b="b"/>
            <a:pathLst>
              <a:path w="387350" h="125095">
                <a:moveTo>
                  <a:pt x="387096" y="54864"/>
                </a:moveTo>
                <a:lnTo>
                  <a:pt x="303276" y="24384"/>
                </a:lnTo>
                <a:lnTo>
                  <a:pt x="173736" y="4572"/>
                </a:lnTo>
                <a:lnTo>
                  <a:pt x="21336" y="0"/>
                </a:lnTo>
                <a:lnTo>
                  <a:pt x="0" y="28956"/>
                </a:lnTo>
                <a:lnTo>
                  <a:pt x="118872" y="41148"/>
                </a:lnTo>
                <a:lnTo>
                  <a:pt x="248412" y="54864"/>
                </a:lnTo>
                <a:lnTo>
                  <a:pt x="355092" y="124968"/>
                </a:lnTo>
                <a:lnTo>
                  <a:pt x="387096" y="54864"/>
                </a:lnTo>
                <a:close/>
              </a:path>
            </a:pathLst>
          </a:custGeom>
          <a:solidFill>
            <a:srgbClr val="CCE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936992" y="4402836"/>
            <a:ext cx="506095" cy="980440"/>
          </a:xfrm>
          <a:custGeom>
            <a:avLst/>
            <a:gdLst/>
            <a:ahLst/>
            <a:cxnLst/>
            <a:rect l="l" t="t" r="r" b="b"/>
            <a:pathLst>
              <a:path w="506095" h="980439">
                <a:moveTo>
                  <a:pt x="413004" y="388620"/>
                </a:moveTo>
                <a:lnTo>
                  <a:pt x="413004" y="12192"/>
                </a:lnTo>
                <a:lnTo>
                  <a:pt x="330708" y="0"/>
                </a:lnTo>
                <a:lnTo>
                  <a:pt x="243840" y="0"/>
                </a:lnTo>
                <a:lnTo>
                  <a:pt x="146304" y="57912"/>
                </a:lnTo>
                <a:lnTo>
                  <a:pt x="82296" y="137160"/>
                </a:lnTo>
                <a:lnTo>
                  <a:pt x="42672" y="249936"/>
                </a:lnTo>
                <a:lnTo>
                  <a:pt x="9144" y="371856"/>
                </a:lnTo>
                <a:lnTo>
                  <a:pt x="0" y="502920"/>
                </a:lnTo>
                <a:lnTo>
                  <a:pt x="13716" y="652272"/>
                </a:lnTo>
                <a:lnTo>
                  <a:pt x="50292" y="841248"/>
                </a:lnTo>
                <a:lnTo>
                  <a:pt x="91440" y="903732"/>
                </a:lnTo>
                <a:lnTo>
                  <a:pt x="146304" y="966216"/>
                </a:lnTo>
                <a:lnTo>
                  <a:pt x="207264" y="979932"/>
                </a:lnTo>
                <a:lnTo>
                  <a:pt x="257556" y="966216"/>
                </a:lnTo>
                <a:lnTo>
                  <a:pt x="284988" y="951585"/>
                </a:lnTo>
                <a:lnTo>
                  <a:pt x="284988" y="637032"/>
                </a:lnTo>
                <a:lnTo>
                  <a:pt x="303276" y="553212"/>
                </a:lnTo>
                <a:lnTo>
                  <a:pt x="339852" y="452628"/>
                </a:lnTo>
                <a:lnTo>
                  <a:pt x="413004" y="388620"/>
                </a:lnTo>
                <a:close/>
              </a:path>
              <a:path w="506095" h="980439">
                <a:moveTo>
                  <a:pt x="330708" y="861060"/>
                </a:moveTo>
                <a:lnTo>
                  <a:pt x="326136" y="790956"/>
                </a:lnTo>
                <a:lnTo>
                  <a:pt x="284988" y="723900"/>
                </a:lnTo>
                <a:lnTo>
                  <a:pt x="284988" y="951585"/>
                </a:lnTo>
                <a:lnTo>
                  <a:pt x="303276" y="941832"/>
                </a:lnTo>
                <a:lnTo>
                  <a:pt x="330708" y="861060"/>
                </a:lnTo>
                <a:close/>
              </a:path>
              <a:path w="506095" h="980439">
                <a:moveTo>
                  <a:pt x="505968" y="158496"/>
                </a:moveTo>
                <a:lnTo>
                  <a:pt x="483108" y="70104"/>
                </a:lnTo>
                <a:lnTo>
                  <a:pt x="451104" y="12192"/>
                </a:lnTo>
                <a:lnTo>
                  <a:pt x="373380" y="0"/>
                </a:lnTo>
                <a:lnTo>
                  <a:pt x="413004" y="12192"/>
                </a:lnTo>
                <a:lnTo>
                  <a:pt x="413004" y="388620"/>
                </a:lnTo>
                <a:lnTo>
                  <a:pt x="463296" y="289560"/>
                </a:lnTo>
                <a:lnTo>
                  <a:pt x="505968" y="158496"/>
                </a:lnTo>
                <a:close/>
              </a:path>
            </a:pathLst>
          </a:custGeom>
          <a:solidFill>
            <a:srgbClr val="CCE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467600" y="4076700"/>
            <a:ext cx="661670" cy="408940"/>
          </a:xfrm>
          <a:custGeom>
            <a:avLst/>
            <a:gdLst/>
            <a:ahLst/>
            <a:cxnLst/>
            <a:rect l="l" t="t" r="r" b="b"/>
            <a:pathLst>
              <a:path w="661670" h="408939">
                <a:moveTo>
                  <a:pt x="181356" y="285804"/>
                </a:moveTo>
                <a:lnTo>
                  <a:pt x="181356" y="246888"/>
                </a:lnTo>
                <a:lnTo>
                  <a:pt x="56388" y="237744"/>
                </a:lnTo>
                <a:lnTo>
                  <a:pt x="0" y="246888"/>
                </a:lnTo>
                <a:lnTo>
                  <a:pt x="13716" y="275844"/>
                </a:lnTo>
                <a:lnTo>
                  <a:pt x="115824" y="283464"/>
                </a:lnTo>
                <a:lnTo>
                  <a:pt x="181356" y="285804"/>
                </a:lnTo>
                <a:close/>
              </a:path>
              <a:path w="661670" h="408939">
                <a:moveTo>
                  <a:pt x="201168" y="328459"/>
                </a:moveTo>
                <a:lnTo>
                  <a:pt x="201168" y="286512"/>
                </a:lnTo>
                <a:lnTo>
                  <a:pt x="102108" y="321564"/>
                </a:lnTo>
                <a:lnTo>
                  <a:pt x="27432" y="362712"/>
                </a:lnTo>
                <a:lnTo>
                  <a:pt x="18288" y="387096"/>
                </a:lnTo>
                <a:lnTo>
                  <a:pt x="42672" y="408432"/>
                </a:lnTo>
                <a:lnTo>
                  <a:pt x="88392" y="371856"/>
                </a:lnTo>
                <a:lnTo>
                  <a:pt x="158496" y="345948"/>
                </a:lnTo>
                <a:lnTo>
                  <a:pt x="201168" y="328459"/>
                </a:lnTo>
                <a:close/>
              </a:path>
              <a:path w="661670" h="408939">
                <a:moveTo>
                  <a:pt x="214884" y="322838"/>
                </a:moveTo>
                <a:lnTo>
                  <a:pt x="214884" y="211836"/>
                </a:lnTo>
                <a:lnTo>
                  <a:pt x="144780" y="150876"/>
                </a:lnTo>
                <a:lnTo>
                  <a:pt x="88392" y="74676"/>
                </a:lnTo>
                <a:lnTo>
                  <a:pt x="74676" y="100584"/>
                </a:lnTo>
                <a:lnTo>
                  <a:pt x="111252" y="161544"/>
                </a:lnTo>
                <a:lnTo>
                  <a:pt x="181356" y="246888"/>
                </a:lnTo>
                <a:lnTo>
                  <a:pt x="181356" y="285804"/>
                </a:lnTo>
                <a:lnTo>
                  <a:pt x="201168" y="286512"/>
                </a:lnTo>
                <a:lnTo>
                  <a:pt x="201168" y="328459"/>
                </a:lnTo>
                <a:lnTo>
                  <a:pt x="214884" y="322838"/>
                </a:lnTo>
                <a:close/>
              </a:path>
              <a:path w="661670" h="408939">
                <a:moveTo>
                  <a:pt x="661416" y="358140"/>
                </a:moveTo>
                <a:lnTo>
                  <a:pt x="521208" y="345948"/>
                </a:lnTo>
                <a:lnTo>
                  <a:pt x="409956" y="307848"/>
                </a:lnTo>
                <a:lnTo>
                  <a:pt x="321564" y="257556"/>
                </a:lnTo>
                <a:lnTo>
                  <a:pt x="265176" y="211836"/>
                </a:lnTo>
                <a:lnTo>
                  <a:pt x="237744" y="121920"/>
                </a:lnTo>
                <a:lnTo>
                  <a:pt x="237744" y="7620"/>
                </a:lnTo>
                <a:lnTo>
                  <a:pt x="210312" y="0"/>
                </a:lnTo>
                <a:lnTo>
                  <a:pt x="195072" y="100584"/>
                </a:lnTo>
                <a:lnTo>
                  <a:pt x="201168" y="158496"/>
                </a:lnTo>
                <a:lnTo>
                  <a:pt x="214884" y="211836"/>
                </a:lnTo>
                <a:lnTo>
                  <a:pt x="214884" y="322838"/>
                </a:lnTo>
                <a:lnTo>
                  <a:pt x="251460" y="307848"/>
                </a:lnTo>
                <a:lnTo>
                  <a:pt x="298704" y="312420"/>
                </a:lnTo>
                <a:lnTo>
                  <a:pt x="405384" y="350520"/>
                </a:lnTo>
                <a:lnTo>
                  <a:pt x="489204" y="387096"/>
                </a:lnTo>
                <a:lnTo>
                  <a:pt x="656844" y="408432"/>
                </a:lnTo>
                <a:lnTo>
                  <a:pt x="661416" y="358140"/>
                </a:lnTo>
                <a:close/>
              </a:path>
            </a:pathLst>
          </a:custGeom>
          <a:solidFill>
            <a:srgbClr val="CCE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392668" y="4488180"/>
            <a:ext cx="932815" cy="457200"/>
          </a:xfrm>
          <a:custGeom>
            <a:avLst/>
            <a:gdLst/>
            <a:ahLst/>
            <a:cxnLst/>
            <a:rect l="l" t="t" r="r" b="b"/>
            <a:pathLst>
              <a:path w="932815" h="457200">
                <a:moveTo>
                  <a:pt x="903732" y="167640"/>
                </a:moveTo>
                <a:lnTo>
                  <a:pt x="890016" y="137160"/>
                </a:lnTo>
                <a:lnTo>
                  <a:pt x="824484" y="178308"/>
                </a:lnTo>
                <a:lnTo>
                  <a:pt x="600456" y="237744"/>
                </a:lnTo>
                <a:lnTo>
                  <a:pt x="441960" y="213360"/>
                </a:lnTo>
                <a:lnTo>
                  <a:pt x="303276" y="178308"/>
                </a:lnTo>
                <a:lnTo>
                  <a:pt x="176784" y="99060"/>
                </a:lnTo>
                <a:lnTo>
                  <a:pt x="27432" y="0"/>
                </a:lnTo>
                <a:lnTo>
                  <a:pt x="0" y="41148"/>
                </a:lnTo>
                <a:lnTo>
                  <a:pt x="120396" y="141732"/>
                </a:lnTo>
                <a:lnTo>
                  <a:pt x="265176" y="237744"/>
                </a:lnTo>
                <a:lnTo>
                  <a:pt x="441960" y="280416"/>
                </a:lnTo>
                <a:lnTo>
                  <a:pt x="582168" y="292608"/>
                </a:lnTo>
                <a:lnTo>
                  <a:pt x="609600" y="330708"/>
                </a:lnTo>
                <a:lnTo>
                  <a:pt x="665988" y="414528"/>
                </a:lnTo>
                <a:lnTo>
                  <a:pt x="670560" y="416735"/>
                </a:lnTo>
                <a:lnTo>
                  <a:pt x="670560" y="301752"/>
                </a:lnTo>
                <a:lnTo>
                  <a:pt x="722376" y="332165"/>
                </a:lnTo>
                <a:lnTo>
                  <a:pt x="722376" y="280416"/>
                </a:lnTo>
                <a:lnTo>
                  <a:pt x="736092" y="281662"/>
                </a:lnTo>
                <a:lnTo>
                  <a:pt x="736092" y="242316"/>
                </a:lnTo>
                <a:lnTo>
                  <a:pt x="797052" y="225552"/>
                </a:lnTo>
                <a:lnTo>
                  <a:pt x="903732" y="167640"/>
                </a:lnTo>
                <a:close/>
              </a:path>
              <a:path w="932815" h="457200">
                <a:moveTo>
                  <a:pt x="778764" y="443484"/>
                </a:moveTo>
                <a:lnTo>
                  <a:pt x="699516" y="388620"/>
                </a:lnTo>
                <a:lnTo>
                  <a:pt x="670560" y="301752"/>
                </a:lnTo>
                <a:lnTo>
                  <a:pt x="670560" y="416735"/>
                </a:lnTo>
                <a:lnTo>
                  <a:pt x="754380" y="457200"/>
                </a:lnTo>
                <a:lnTo>
                  <a:pt x="778764" y="443484"/>
                </a:lnTo>
                <a:close/>
              </a:path>
              <a:path w="932815" h="457200">
                <a:moveTo>
                  <a:pt x="867156" y="355092"/>
                </a:moveTo>
                <a:lnTo>
                  <a:pt x="810768" y="338328"/>
                </a:lnTo>
                <a:lnTo>
                  <a:pt x="722376" y="280416"/>
                </a:lnTo>
                <a:lnTo>
                  <a:pt x="722376" y="332165"/>
                </a:lnTo>
                <a:lnTo>
                  <a:pt x="740664" y="342900"/>
                </a:lnTo>
                <a:lnTo>
                  <a:pt x="824484" y="393192"/>
                </a:lnTo>
                <a:lnTo>
                  <a:pt x="867156" y="355092"/>
                </a:lnTo>
                <a:close/>
              </a:path>
              <a:path w="932815" h="457200">
                <a:moveTo>
                  <a:pt x="932688" y="280416"/>
                </a:moveTo>
                <a:lnTo>
                  <a:pt x="932688" y="251460"/>
                </a:lnTo>
                <a:lnTo>
                  <a:pt x="862584" y="251460"/>
                </a:lnTo>
                <a:lnTo>
                  <a:pt x="736092" y="242316"/>
                </a:lnTo>
                <a:lnTo>
                  <a:pt x="736092" y="281662"/>
                </a:lnTo>
                <a:lnTo>
                  <a:pt x="806196" y="288036"/>
                </a:lnTo>
                <a:lnTo>
                  <a:pt x="932688" y="280416"/>
                </a:lnTo>
                <a:close/>
              </a:path>
            </a:pathLst>
          </a:custGeom>
          <a:solidFill>
            <a:srgbClr val="CCE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13904" y="5259324"/>
            <a:ext cx="498475" cy="721360"/>
          </a:xfrm>
          <a:custGeom>
            <a:avLst/>
            <a:gdLst/>
            <a:ahLst/>
            <a:cxnLst/>
            <a:rect l="l" t="t" r="r" b="b"/>
            <a:pathLst>
              <a:path w="498475" h="721360">
                <a:moveTo>
                  <a:pt x="400812" y="689585"/>
                </a:moveTo>
                <a:lnTo>
                  <a:pt x="400812" y="618744"/>
                </a:lnTo>
                <a:lnTo>
                  <a:pt x="315468" y="601980"/>
                </a:lnTo>
                <a:lnTo>
                  <a:pt x="190500" y="594360"/>
                </a:lnTo>
                <a:lnTo>
                  <a:pt x="68580" y="618744"/>
                </a:lnTo>
                <a:lnTo>
                  <a:pt x="0" y="656844"/>
                </a:lnTo>
                <a:lnTo>
                  <a:pt x="27432" y="702564"/>
                </a:lnTo>
                <a:lnTo>
                  <a:pt x="92964" y="720852"/>
                </a:lnTo>
                <a:lnTo>
                  <a:pt x="138684" y="678180"/>
                </a:lnTo>
                <a:lnTo>
                  <a:pt x="204216" y="652272"/>
                </a:lnTo>
                <a:lnTo>
                  <a:pt x="278892" y="652272"/>
                </a:lnTo>
                <a:lnTo>
                  <a:pt x="371856" y="669036"/>
                </a:lnTo>
                <a:lnTo>
                  <a:pt x="400812" y="689585"/>
                </a:lnTo>
                <a:close/>
              </a:path>
              <a:path w="498475" h="721360">
                <a:moveTo>
                  <a:pt x="489204" y="50292"/>
                </a:moveTo>
                <a:lnTo>
                  <a:pt x="441960" y="0"/>
                </a:lnTo>
                <a:lnTo>
                  <a:pt x="414528" y="12192"/>
                </a:lnTo>
                <a:lnTo>
                  <a:pt x="321564" y="112776"/>
                </a:lnTo>
                <a:lnTo>
                  <a:pt x="251460" y="193548"/>
                </a:lnTo>
                <a:lnTo>
                  <a:pt x="231648" y="263652"/>
                </a:lnTo>
                <a:lnTo>
                  <a:pt x="237744" y="330708"/>
                </a:lnTo>
                <a:lnTo>
                  <a:pt x="274320" y="405384"/>
                </a:lnTo>
                <a:lnTo>
                  <a:pt x="292608" y="431901"/>
                </a:lnTo>
                <a:lnTo>
                  <a:pt x="292608" y="251460"/>
                </a:lnTo>
                <a:lnTo>
                  <a:pt x="321564" y="201168"/>
                </a:lnTo>
                <a:lnTo>
                  <a:pt x="390144" y="138684"/>
                </a:lnTo>
                <a:lnTo>
                  <a:pt x="446532" y="91440"/>
                </a:lnTo>
                <a:lnTo>
                  <a:pt x="489204" y="50292"/>
                </a:lnTo>
                <a:close/>
              </a:path>
              <a:path w="498475" h="721360">
                <a:moveTo>
                  <a:pt x="498348" y="669036"/>
                </a:moveTo>
                <a:lnTo>
                  <a:pt x="498348" y="632460"/>
                </a:lnTo>
                <a:lnTo>
                  <a:pt x="455676" y="589788"/>
                </a:lnTo>
                <a:lnTo>
                  <a:pt x="400812" y="507492"/>
                </a:lnTo>
                <a:lnTo>
                  <a:pt x="344424" y="426720"/>
                </a:lnTo>
                <a:lnTo>
                  <a:pt x="292608" y="338328"/>
                </a:lnTo>
                <a:lnTo>
                  <a:pt x="292608" y="431901"/>
                </a:lnTo>
                <a:lnTo>
                  <a:pt x="335280" y="493776"/>
                </a:lnTo>
                <a:lnTo>
                  <a:pt x="385572" y="565404"/>
                </a:lnTo>
                <a:lnTo>
                  <a:pt x="400812" y="618744"/>
                </a:lnTo>
                <a:lnTo>
                  <a:pt x="400812" y="689585"/>
                </a:lnTo>
                <a:lnTo>
                  <a:pt x="419100" y="702564"/>
                </a:lnTo>
                <a:lnTo>
                  <a:pt x="473964" y="702564"/>
                </a:lnTo>
                <a:lnTo>
                  <a:pt x="498348" y="669036"/>
                </a:lnTo>
                <a:close/>
              </a:path>
            </a:pathLst>
          </a:custGeom>
          <a:solidFill>
            <a:srgbClr val="CCE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113776" y="5283708"/>
            <a:ext cx="538480" cy="920750"/>
          </a:xfrm>
          <a:custGeom>
            <a:avLst/>
            <a:gdLst/>
            <a:ahLst/>
            <a:cxnLst/>
            <a:rect l="l" t="t" r="r" b="b"/>
            <a:pathLst>
              <a:path w="538479" h="920750">
                <a:moveTo>
                  <a:pt x="126492" y="30480"/>
                </a:moveTo>
                <a:lnTo>
                  <a:pt x="108204" y="0"/>
                </a:lnTo>
                <a:lnTo>
                  <a:pt x="42672" y="4572"/>
                </a:lnTo>
                <a:lnTo>
                  <a:pt x="0" y="39624"/>
                </a:lnTo>
                <a:lnTo>
                  <a:pt x="0" y="131064"/>
                </a:lnTo>
                <a:lnTo>
                  <a:pt x="24384" y="239268"/>
                </a:lnTo>
                <a:lnTo>
                  <a:pt x="65532" y="353568"/>
                </a:lnTo>
                <a:lnTo>
                  <a:pt x="108204" y="452628"/>
                </a:lnTo>
                <a:lnTo>
                  <a:pt x="112776" y="458841"/>
                </a:lnTo>
                <a:lnTo>
                  <a:pt x="112776" y="181356"/>
                </a:lnTo>
                <a:lnTo>
                  <a:pt x="126492" y="30480"/>
                </a:lnTo>
                <a:close/>
              </a:path>
              <a:path w="538479" h="920750">
                <a:moveTo>
                  <a:pt x="537972" y="733044"/>
                </a:moveTo>
                <a:lnTo>
                  <a:pt x="537972" y="704088"/>
                </a:lnTo>
                <a:lnTo>
                  <a:pt x="510540" y="667512"/>
                </a:lnTo>
                <a:lnTo>
                  <a:pt x="431292" y="658368"/>
                </a:lnTo>
                <a:lnTo>
                  <a:pt x="362712" y="620268"/>
                </a:lnTo>
                <a:lnTo>
                  <a:pt x="274320" y="557784"/>
                </a:lnTo>
                <a:lnTo>
                  <a:pt x="190500" y="469392"/>
                </a:lnTo>
                <a:lnTo>
                  <a:pt x="135636" y="382524"/>
                </a:lnTo>
                <a:lnTo>
                  <a:pt x="112776" y="281940"/>
                </a:lnTo>
                <a:lnTo>
                  <a:pt x="112776" y="458841"/>
                </a:lnTo>
                <a:lnTo>
                  <a:pt x="167640" y="533400"/>
                </a:lnTo>
                <a:lnTo>
                  <a:pt x="236220" y="608076"/>
                </a:lnTo>
                <a:lnTo>
                  <a:pt x="335280" y="678180"/>
                </a:lnTo>
                <a:lnTo>
                  <a:pt x="469392" y="720852"/>
                </a:lnTo>
                <a:lnTo>
                  <a:pt x="469392" y="765871"/>
                </a:lnTo>
                <a:lnTo>
                  <a:pt x="487680" y="758952"/>
                </a:lnTo>
                <a:lnTo>
                  <a:pt x="537972" y="733044"/>
                </a:lnTo>
                <a:close/>
              </a:path>
              <a:path w="538479" h="920750">
                <a:moveTo>
                  <a:pt x="469392" y="765871"/>
                </a:moveTo>
                <a:lnTo>
                  <a:pt x="469392" y="720852"/>
                </a:lnTo>
                <a:lnTo>
                  <a:pt x="390144" y="742188"/>
                </a:lnTo>
                <a:lnTo>
                  <a:pt x="330708" y="758952"/>
                </a:lnTo>
                <a:lnTo>
                  <a:pt x="246888" y="792480"/>
                </a:lnTo>
                <a:lnTo>
                  <a:pt x="195072" y="830580"/>
                </a:lnTo>
                <a:lnTo>
                  <a:pt x="138684" y="880872"/>
                </a:lnTo>
                <a:lnTo>
                  <a:pt x="195072" y="917448"/>
                </a:lnTo>
                <a:lnTo>
                  <a:pt x="251460" y="920496"/>
                </a:lnTo>
                <a:lnTo>
                  <a:pt x="260604" y="880872"/>
                </a:lnTo>
                <a:lnTo>
                  <a:pt x="288036" y="841248"/>
                </a:lnTo>
                <a:lnTo>
                  <a:pt x="376428" y="792480"/>
                </a:lnTo>
                <a:lnTo>
                  <a:pt x="431292" y="780288"/>
                </a:lnTo>
                <a:lnTo>
                  <a:pt x="469392" y="765871"/>
                </a:lnTo>
                <a:close/>
              </a:path>
            </a:pathLst>
          </a:custGeom>
          <a:solidFill>
            <a:srgbClr val="CCE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305552" y="807211"/>
            <a:ext cx="748601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60" dirty="0">
                <a:solidFill>
                  <a:srgbClr val="0000CC"/>
                </a:solidFill>
              </a:rPr>
              <a:t>Software </a:t>
            </a:r>
            <a:r>
              <a:rPr spc="-100" dirty="0">
                <a:solidFill>
                  <a:srgbClr val="0000CC"/>
                </a:solidFill>
              </a:rPr>
              <a:t>Myths </a:t>
            </a:r>
            <a:r>
              <a:rPr spc="-285" dirty="0">
                <a:solidFill>
                  <a:srgbClr val="0000CC"/>
                </a:solidFill>
              </a:rPr>
              <a:t>(Developer</a:t>
            </a:r>
            <a:r>
              <a:rPr spc="-105" dirty="0">
                <a:solidFill>
                  <a:srgbClr val="0000CC"/>
                </a:solidFill>
              </a:rPr>
              <a:t> </a:t>
            </a:r>
            <a:r>
              <a:rPr spc="-240" dirty="0">
                <a:solidFill>
                  <a:srgbClr val="0000CC"/>
                </a:solidFill>
              </a:rPr>
              <a:t>Perspectives</a:t>
            </a:r>
            <a:r>
              <a:rPr sz="4400" b="1" i="0" spc="-240" dirty="0">
                <a:solidFill>
                  <a:srgbClr val="0000CC"/>
                </a:solidFill>
                <a:latin typeface="Times New Roman"/>
                <a:cs typeface="Times New Roman"/>
              </a:rPr>
              <a:t>)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61993" y="1702307"/>
            <a:ext cx="8610600" cy="0"/>
          </a:xfrm>
          <a:custGeom>
            <a:avLst/>
            <a:gdLst/>
            <a:ahLst/>
            <a:cxnLst/>
            <a:rect l="l" t="t" r="r" b="b"/>
            <a:pathLst>
              <a:path w="8610600">
                <a:moveTo>
                  <a:pt x="0" y="0"/>
                </a:moveTo>
                <a:lnTo>
                  <a:pt x="8610605" y="0"/>
                </a:lnTo>
              </a:path>
            </a:pathLst>
          </a:custGeom>
          <a:ln w="571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9"/>
              </a:lnSpc>
            </a:pPr>
            <a:r>
              <a:rPr spc="-5" dirty="0"/>
              <a:t>Software Engineering </a:t>
            </a:r>
            <a:r>
              <a:rPr spc="-10" dirty="0"/>
              <a:t>(3</a:t>
            </a:r>
            <a:r>
              <a:rPr sz="750" spc="-15" baseline="22222" dirty="0"/>
              <a:t>rd </a:t>
            </a:r>
            <a:r>
              <a:rPr sz="800" spc="-5" dirty="0"/>
              <a:t>ed.), </a:t>
            </a:r>
            <a:r>
              <a:rPr sz="800" dirty="0"/>
              <a:t>By K.K </a:t>
            </a:r>
            <a:r>
              <a:rPr sz="800" spc="-5" dirty="0"/>
              <a:t>Aggarwal </a:t>
            </a:r>
            <a:r>
              <a:rPr sz="800" dirty="0"/>
              <a:t>&amp; </a:t>
            </a:r>
            <a:r>
              <a:rPr sz="800" spc="-5" dirty="0"/>
              <a:t>Yogesh </a:t>
            </a:r>
            <a:r>
              <a:rPr sz="800" dirty="0"/>
              <a:t>Singh, </a:t>
            </a:r>
            <a:r>
              <a:rPr sz="800" spc="-5" dirty="0"/>
              <a:t>Copyright </a:t>
            </a:r>
            <a:r>
              <a:rPr sz="800" dirty="0"/>
              <a:t>© </a:t>
            </a:r>
            <a:r>
              <a:rPr sz="800" spc="-5" dirty="0"/>
              <a:t>New </a:t>
            </a:r>
            <a:r>
              <a:rPr sz="800" spc="-10" dirty="0"/>
              <a:t>Age </a:t>
            </a:r>
            <a:r>
              <a:rPr sz="800" spc="-5" dirty="0"/>
              <a:t>International Publishers,</a:t>
            </a:r>
            <a:r>
              <a:rPr sz="800" spc="75" dirty="0"/>
              <a:t> </a:t>
            </a:r>
            <a:r>
              <a:rPr sz="800" spc="-5" dirty="0"/>
              <a:t>2007</a:t>
            </a:r>
            <a:endParaRPr sz="800"/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45"/>
              </a:lnSpc>
            </a:pPr>
            <a:fld id="{81D60167-4931-47E6-BA6A-407CBD079E47}" type="slidenum">
              <a:rPr dirty="0"/>
              <a:pPr marL="25400">
                <a:lnSpc>
                  <a:spcPts val="1445"/>
                </a:lnSpc>
              </a:pPr>
              <a:t>43</a:t>
            </a:fld>
            <a:endParaRPr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43624" y="2303778"/>
            <a:ext cx="115443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0" dirty="0">
                <a:solidFill>
                  <a:srgbClr val="7F007F"/>
                </a:solidFill>
                <a:latin typeface="Times New Roman"/>
                <a:cs typeface="Times New Roman"/>
              </a:rPr>
              <a:t>q</a:t>
            </a:r>
            <a:r>
              <a:rPr sz="3200" spc="5" dirty="0">
                <a:solidFill>
                  <a:srgbClr val="7F007F"/>
                </a:solidFill>
                <a:latin typeface="Times New Roman"/>
                <a:cs typeface="Times New Roman"/>
              </a:rPr>
              <a:t>ua</a:t>
            </a:r>
            <a:r>
              <a:rPr sz="3200" spc="-5" dirty="0">
                <a:solidFill>
                  <a:srgbClr val="7F007F"/>
                </a:solidFill>
                <a:latin typeface="Times New Roman"/>
                <a:cs typeface="Times New Roman"/>
              </a:rPr>
              <a:t>li</a:t>
            </a:r>
            <a:r>
              <a:rPr sz="3200" spc="-15" dirty="0">
                <a:solidFill>
                  <a:srgbClr val="7F007F"/>
                </a:solidFill>
                <a:latin typeface="Times New Roman"/>
                <a:cs typeface="Times New Roman"/>
              </a:rPr>
              <a:t>t</a:t>
            </a:r>
            <a:r>
              <a:rPr sz="3200" dirty="0">
                <a:solidFill>
                  <a:srgbClr val="7F007F"/>
                </a:solidFill>
                <a:latin typeface="Times New Roman"/>
                <a:cs typeface="Times New Roman"/>
              </a:rPr>
              <a:t>y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31988" y="2303778"/>
            <a:ext cx="3656329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38200" algn="l"/>
                <a:tab pos="1617345" algn="l"/>
                <a:tab pos="2261870" algn="l"/>
              </a:tabLst>
            </a:pPr>
            <a:r>
              <a:rPr sz="3200" spc="5" dirty="0">
                <a:solidFill>
                  <a:srgbClr val="7F007F"/>
                </a:solidFill>
                <a:latin typeface="Times New Roman"/>
                <a:cs typeface="Times New Roman"/>
              </a:rPr>
              <a:t>can	</a:t>
            </a:r>
            <a:r>
              <a:rPr sz="3200" spc="-5" dirty="0">
                <a:solidFill>
                  <a:srgbClr val="7F007F"/>
                </a:solidFill>
                <a:latin typeface="Times New Roman"/>
                <a:cs typeface="Times New Roman"/>
              </a:rPr>
              <a:t>not	</a:t>
            </a:r>
            <a:r>
              <a:rPr sz="3200" dirty="0">
                <a:solidFill>
                  <a:srgbClr val="7F007F"/>
                </a:solidFill>
                <a:latin typeface="Times New Roman"/>
                <a:cs typeface="Times New Roman"/>
              </a:rPr>
              <a:t>be	assessed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922759" y="2303778"/>
            <a:ext cx="106426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7F007F"/>
                </a:solidFill>
                <a:latin typeface="Times New Roman"/>
                <a:cs typeface="Times New Roman"/>
              </a:rPr>
              <a:t>before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6933" y="2303778"/>
            <a:ext cx="1492885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200" spc="-10" dirty="0">
                <a:solidFill>
                  <a:srgbClr val="7F007F"/>
                </a:solidFill>
                <a:latin typeface="Times New Roman"/>
                <a:cs typeface="Times New Roman"/>
              </a:rPr>
              <a:t>S</a:t>
            </a:r>
            <a:r>
              <a:rPr sz="3200" spc="5" dirty="0">
                <a:solidFill>
                  <a:srgbClr val="7F007F"/>
                </a:solidFill>
                <a:latin typeface="Times New Roman"/>
                <a:cs typeface="Times New Roman"/>
              </a:rPr>
              <a:t>o</a:t>
            </a:r>
            <a:r>
              <a:rPr sz="3200" dirty="0">
                <a:solidFill>
                  <a:srgbClr val="7F007F"/>
                </a:solidFill>
                <a:latin typeface="Times New Roman"/>
                <a:cs typeface="Times New Roman"/>
              </a:rPr>
              <a:t>f</a:t>
            </a:r>
            <a:r>
              <a:rPr sz="3200" spc="-15" dirty="0">
                <a:solidFill>
                  <a:srgbClr val="7F007F"/>
                </a:solidFill>
                <a:latin typeface="Times New Roman"/>
                <a:cs typeface="Times New Roman"/>
              </a:rPr>
              <a:t>t</a:t>
            </a:r>
            <a:r>
              <a:rPr sz="3200" dirty="0">
                <a:solidFill>
                  <a:srgbClr val="7F007F"/>
                </a:solidFill>
                <a:latin typeface="Times New Roman"/>
                <a:cs typeface="Times New Roman"/>
              </a:rPr>
              <a:t>w</a:t>
            </a:r>
            <a:r>
              <a:rPr sz="3200" spc="5" dirty="0">
                <a:solidFill>
                  <a:srgbClr val="7F007F"/>
                </a:solidFill>
                <a:latin typeface="Times New Roman"/>
                <a:cs typeface="Times New Roman"/>
              </a:rPr>
              <a:t>a</a:t>
            </a:r>
            <a:r>
              <a:rPr sz="3200" spc="-15" dirty="0">
                <a:solidFill>
                  <a:srgbClr val="7F007F"/>
                </a:solidFill>
                <a:latin typeface="Times New Roman"/>
                <a:cs typeface="Times New Roman"/>
              </a:rPr>
              <a:t>r</a:t>
            </a:r>
            <a:r>
              <a:rPr sz="3200" dirty="0">
                <a:solidFill>
                  <a:srgbClr val="7F007F"/>
                </a:solidFill>
                <a:latin typeface="Times New Roman"/>
                <a:cs typeface="Times New Roman"/>
              </a:rPr>
              <a:t>e  </a:t>
            </a:r>
            <a:r>
              <a:rPr sz="3200" spc="-5" dirty="0">
                <a:solidFill>
                  <a:srgbClr val="7F007F"/>
                </a:solidFill>
                <a:latin typeface="Times New Roman"/>
                <a:cs typeface="Times New Roman"/>
              </a:rPr>
              <a:t>testing.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86149" y="3794760"/>
            <a:ext cx="7470775" cy="1845945"/>
          </a:xfrm>
          <a:custGeom>
            <a:avLst/>
            <a:gdLst/>
            <a:ahLst/>
            <a:cxnLst/>
            <a:rect l="l" t="t" r="r" b="b"/>
            <a:pathLst>
              <a:path w="7470775" h="1845945">
                <a:moveTo>
                  <a:pt x="6848862" y="0"/>
                </a:moveTo>
                <a:lnTo>
                  <a:pt x="5602230" y="306324"/>
                </a:lnTo>
                <a:lnTo>
                  <a:pt x="1245114" y="306324"/>
                </a:lnTo>
                <a:lnTo>
                  <a:pt x="1171986" y="306849"/>
                </a:lnTo>
                <a:lnTo>
                  <a:pt x="1099968" y="308407"/>
                </a:lnTo>
                <a:lnTo>
                  <a:pt x="1029174" y="310967"/>
                </a:lnTo>
                <a:lnTo>
                  <a:pt x="959723" y="314499"/>
                </a:lnTo>
                <a:lnTo>
                  <a:pt x="891732" y="318974"/>
                </a:lnTo>
                <a:lnTo>
                  <a:pt x="825318" y="324363"/>
                </a:lnTo>
                <a:lnTo>
                  <a:pt x="760597" y="330636"/>
                </a:lnTo>
                <a:lnTo>
                  <a:pt x="697687" y="337763"/>
                </a:lnTo>
                <a:lnTo>
                  <a:pt x="636705" y="345715"/>
                </a:lnTo>
                <a:lnTo>
                  <a:pt x="577768" y="354462"/>
                </a:lnTo>
                <a:lnTo>
                  <a:pt x="520992" y="363975"/>
                </a:lnTo>
                <a:lnTo>
                  <a:pt x="466496" y="374224"/>
                </a:lnTo>
                <a:lnTo>
                  <a:pt x="414395" y="385179"/>
                </a:lnTo>
                <a:lnTo>
                  <a:pt x="364808" y="396811"/>
                </a:lnTo>
                <a:lnTo>
                  <a:pt x="317850" y="409090"/>
                </a:lnTo>
                <a:lnTo>
                  <a:pt x="273640" y="421988"/>
                </a:lnTo>
                <a:lnTo>
                  <a:pt x="232294" y="435473"/>
                </a:lnTo>
                <a:lnTo>
                  <a:pt x="193929" y="449517"/>
                </a:lnTo>
                <a:lnTo>
                  <a:pt x="158663" y="464090"/>
                </a:lnTo>
                <a:lnTo>
                  <a:pt x="97893" y="494704"/>
                </a:lnTo>
                <a:lnTo>
                  <a:pt x="50920" y="527080"/>
                </a:lnTo>
                <a:lnTo>
                  <a:pt x="18682" y="560980"/>
                </a:lnTo>
                <a:lnTo>
                  <a:pt x="2114" y="596168"/>
                </a:lnTo>
                <a:lnTo>
                  <a:pt x="0" y="614172"/>
                </a:lnTo>
                <a:lnTo>
                  <a:pt x="0" y="1537716"/>
                </a:lnTo>
                <a:lnTo>
                  <a:pt x="18682" y="1591297"/>
                </a:lnTo>
                <a:lnTo>
                  <a:pt x="50920" y="1625358"/>
                </a:lnTo>
                <a:lnTo>
                  <a:pt x="97893" y="1657826"/>
                </a:lnTo>
                <a:lnTo>
                  <a:pt x="158663" y="1688474"/>
                </a:lnTo>
                <a:lnTo>
                  <a:pt x="193929" y="1703045"/>
                </a:lnTo>
                <a:lnTo>
                  <a:pt x="232294" y="1717076"/>
                </a:lnTo>
                <a:lnTo>
                  <a:pt x="273640" y="1730539"/>
                </a:lnTo>
                <a:lnTo>
                  <a:pt x="317850" y="1743406"/>
                </a:lnTo>
                <a:lnTo>
                  <a:pt x="364808" y="1755648"/>
                </a:lnTo>
                <a:lnTo>
                  <a:pt x="414395" y="1767236"/>
                </a:lnTo>
                <a:lnTo>
                  <a:pt x="466496" y="1778143"/>
                </a:lnTo>
                <a:lnTo>
                  <a:pt x="520992" y="1788341"/>
                </a:lnTo>
                <a:lnTo>
                  <a:pt x="577768" y="1797800"/>
                </a:lnTo>
                <a:lnTo>
                  <a:pt x="636705" y="1806492"/>
                </a:lnTo>
                <a:lnTo>
                  <a:pt x="697687" y="1814390"/>
                </a:lnTo>
                <a:lnTo>
                  <a:pt x="760597" y="1821465"/>
                </a:lnTo>
                <a:lnTo>
                  <a:pt x="825318" y="1827689"/>
                </a:lnTo>
                <a:lnTo>
                  <a:pt x="891732" y="1833032"/>
                </a:lnTo>
                <a:lnTo>
                  <a:pt x="959723" y="1837468"/>
                </a:lnTo>
                <a:lnTo>
                  <a:pt x="1029174" y="1840967"/>
                </a:lnTo>
                <a:lnTo>
                  <a:pt x="1099968" y="1843502"/>
                </a:lnTo>
                <a:lnTo>
                  <a:pt x="1171986" y="1845043"/>
                </a:lnTo>
                <a:lnTo>
                  <a:pt x="1245114" y="1845564"/>
                </a:lnTo>
                <a:lnTo>
                  <a:pt x="6225546" y="1845564"/>
                </a:lnTo>
                <a:lnTo>
                  <a:pt x="6225546" y="306324"/>
                </a:lnTo>
                <a:lnTo>
                  <a:pt x="6848862" y="0"/>
                </a:lnTo>
                <a:close/>
              </a:path>
              <a:path w="7470775" h="1845945">
                <a:moveTo>
                  <a:pt x="7470654" y="1537716"/>
                </a:moveTo>
                <a:lnTo>
                  <a:pt x="7470654" y="614172"/>
                </a:lnTo>
                <a:lnTo>
                  <a:pt x="7468539" y="596168"/>
                </a:lnTo>
                <a:lnTo>
                  <a:pt x="7462272" y="578428"/>
                </a:lnTo>
                <a:lnTo>
                  <a:pt x="7437752" y="543854"/>
                </a:lnTo>
                <a:lnTo>
                  <a:pt x="7398030" y="510687"/>
                </a:lnTo>
                <a:lnTo>
                  <a:pt x="7344042" y="479162"/>
                </a:lnTo>
                <a:lnTo>
                  <a:pt x="7276724" y="449517"/>
                </a:lnTo>
                <a:lnTo>
                  <a:pt x="7238360" y="435473"/>
                </a:lnTo>
                <a:lnTo>
                  <a:pt x="7197014" y="421988"/>
                </a:lnTo>
                <a:lnTo>
                  <a:pt x="7152804" y="409090"/>
                </a:lnTo>
                <a:lnTo>
                  <a:pt x="7105846" y="396811"/>
                </a:lnTo>
                <a:lnTo>
                  <a:pt x="7056259" y="385179"/>
                </a:lnTo>
                <a:lnTo>
                  <a:pt x="7004159" y="374224"/>
                </a:lnTo>
                <a:lnTo>
                  <a:pt x="6949662" y="363975"/>
                </a:lnTo>
                <a:lnTo>
                  <a:pt x="6892887" y="354462"/>
                </a:lnTo>
                <a:lnTo>
                  <a:pt x="6833950" y="345715"/>
                </a:lnTo>
                <a:lnTo>
                  <a:pt x="6772968" y="337763"/>
                </a:lnTo>
                <a:lnTo>
                  <a:pt x="6710059" y="330636"/>
                </a:lnTo>
                <a:lnTo>
                  <a:pt x="6645338" y="324363"/>
                </a:lnTo>
                <a:lnTo>
                  <a:pt x="6578924" y="318974"/>
                </a:lnTo>
                <a:lnTo>
                  <a:pt x="6510934" y="314499"/>
                </a:lnTo>
                <a:lnTo>
                  <a:pt x="6441483" y="310967"/>
                </a:lnTo>
                <a:lnTo>
                  <a:pt x="6370691" y="308407"/>
                </a:lnTo>
                <a:lnTo>
                  <a:pt x="6298672" y="306849"/>
                </a:lnTo>
                <a:lnTo>
                  <a:pt x="6225546" y="306324"/>
                </a:lnTo>
                <a:lnTo>
                  <a:pt x="6225546" y="1845564"/>
                </a:lnTo>
                <a:lnTo>
                  <a:pt x="6298672" y="1845043"/>
                </a:lnTo>
                <a:lnTo>
                  <a:pt x="6370691" y="1843502"/>
                </a:lnTo>
                <a:lnTo>
                  <a:pt x="6441483" y="1840967"/>
                </a:lnTo>
                <a:lnTo>
                  <a:pt x="6510934" y="1837468"/>
                </a:lnTo>
                <a:lnTo>
                  <a:pt x="6578924" y="1833032"/>
                </a:lnTo>
                <a:lnTo>
                  <a:pt x="6645338" y="1827689"/>
                </a:lnTo>
                <a:lnTo>
                  <a:pt x="6710059" y="1821465"/>
                </a:lnTo>
                <a:lnTo>
                  <a:pt x="6772968" y="1814390"/>
                </a:lnTo>
                <a:lnTo>
                  <a:pt x="6833950" y="1806492"/>
                </a:lnTo>
                <a:lnTo>
                  <a:pt x="6892887" y="1797800"/>
                </a:lnTo>
                <a:lnTo>
                  <a:pt x="6949662" y="1788341"/>
                </a:lnTo>
                <a:lnTo>
                  <a:pt x="7004159" y="1778143"/>
                </a:lnTo>
                <a:lnTo>
                  <a:pt x="7056259" y="1767236"/>
                </a:lnTo>
                <a:lnTo>
                  <a:pt x="7105846" y="1755648"/>
                </a:lnTo>
                <a:lnTo>
                  <a:pt x="7152804" y="1743406"/>
                </a:lnTo>
                <a:lnTo>
                  <a:pt x="7197014" y="1730539"/>
                </a:lnTo>
                <a:lnTo>
                  <a:pt x="7238360" y="1717076"/>
                </a:lnTo>
                <a:lnTo>
                  <a:pt x="7276724" y="1703045"/>
                </a:lnTo>
                <a:lnTo>
                  <a:pt x="7311991" y="1688474"/>
                </a:lnTo>
                <a:lnTo>
                  <a:pt x="7372761" y="1657826"/>
                </a:lnTo>
                <a:lnTo>
                  <a:pt x="7419733" y="1625358"/>
                </a:lnTo>
                <a:lnTo>
                  <a:pt x="7451971" y="1591297"/>
                </a:lnTo>
                <a:lnTo>
                  <a:pt x="7468539" y="1555871"/>
                </a:lnTo>
                <a:lnTo>
                  <a:pt x="7470654" y="15377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86149" y="3794759"/>
            <a:ext cx="7470775" cy="1845945"/>
          </a:xfrm>
          <a:custGeom>
            <a:avLst/>
            <a:gdLst/>
            <a:ahLst/>
            <a:cxnLst/>
            <a:rect l="l" t="t" r="r" b="b"/>
            <a:pathLst>
              <a:path w="7470775" h="1845945">
                <a:moveTo>
                  <a:pt x="1245114" y="306323"/>
                </a:moveTo>
                <a:lnTo>
                  <a:pt x="1171986" y="306849"/>
                </a:lnTo>
                <a:lnTo>
                  <a:pt x="1099967" y="308407"/>
                </a:lnTo>
                <a:lnTo>
                  <a:pt x="1029174" y="310967"/>
                </a:lnTo>
                <a:lnTo>
                  <a:pt x="959723" y="314499"/>
                </a:lnTo>
                <a:lnTo>
                  <a:pt x="891732" y="318974"/>
                </a:lnTo>
                <a:lnTo>
                  <a:pt x="825318" y="324363"/>
                </a:lnTo>
                <a:lnTo>
                  <a:pt x="760597" y="330636"/>
                </a:lnTo>
                <a:lnTo>
                  <a:pt x="697687" y="337763"/>
                </a:lnTo>
                <a:lnTo>
                  <a:pt x="636705" y="345715"/>
                </a:lnTo>
                <a:lnTo>
                  <a:pt x="577768" y="354462"/>
                </a:lnTo>
                <a:lnTo>
                  <a:pt x="520992" y="363975"/>
                </a:lnTo>
                <a:lnTo>
                  <a:pt x="466496" y="374224"/>
                </a:lnTo>
                <a:lnTo>
                  <a:pt x="414395" y="385179"/>
                </a:lnTo>
                <a:lnTo>
                  <a:pt x="364808" y="396811"/>
                </a:lnTo>
                <a:lnTo>
                  <a:pt x="317850" y="409090"/>
                </a:lnTo>
                <a:lnTo>
                  <a:pt x="273640" y="421988"/>
                </a:lnTo>
                <a:lnTo>
                  <a:pt x="232294" y="435473"/>
                </a:lnTo>
                <a:lnTo>
                  <a:pt x="193929" y="449517"/>
                </a:lnTo>
                <a:lnTo>
                  <a:pt x="158663" y="464090"/>
                </a:lnTo>
                <a:lnTo>
                  <a:pt x="97893" y="494704"/>
                </a:lnTo>
                <a:lnTo>
                  <a:pt x="50920" y="527080"/>
                </a:lnTo>
                <a:lnTo>
                  <a:pt x="18682" y="560980"/>
                </a:lnTo>
                <a:lnTo>
                  <a:pt x="2114" y="596168"/>
                </a:lnTo>
                <a:lnTo>
                  <a:pt x="0" y="614171"/>
                </a:lnTo>
                <a:lnTo>
                  <a:pt x="0" y="1537715"/>
                </a:lnTo>
                <a:lnTo>
                  <a:pt x="18682" y="1591297"/>
                </a:lnTo>
                <a:lnTo>
                  <a:pt x="50920" y="1625358"/>
                </a:lnTo>
                <a:lnTo>
                  <a:pt x="97893" y="1657826"/>
                </a:lnTo>
                <a:lnTo>
                  <a:pt x="158663" y="1688474"/>
                </a:lnTo>
                <a:lnTo>
                  <a:pt x="193929" y="1703045"/>
                </a:lnTo>
                <a:lnTo>
                  <a:pt x="232294" y="1717076"/>
                </a:lnTo>
                <a:lnTo>
                  <a:pt x="273640" y="1730539"/>
                </a:lnTo>
                <a:lnTo>
                  <a:pt x="317850" y="1743406"/>
                </a:lnTo>
                <a:lnTo>
                  <a:pt x="364808" y="1755647"/>
                </a:lnTo>
                <a:lnTo>
                  <a:pt x="414395" y="1767236"/>
                </a:lnTo>
                <a:lnTo>
                  <a:pt x="466496" y="1778143"/>
                </a:lnTo>
                <a:lnTo>
                  <a:pt x="520992" y="1788340"/>
                </a:lnTo>
                <a:lnTo>
                  <a:pt x="577768" y="1797800"/>
                </a:lnTo>
                <a:lnTo>
                  <a:pt x="636705" y="1806492"/>
                </a:lnTo>
                <a:lnTo>
                  <a:pt x="697687" y="1814390"/>
                </a:lnTo>
                <a:lnTo>
                  <a:pt x="760597" y="1821465"/>
                </a:lnTo>
                <a:lnTo>
                  <a:pt x="825318" y="1827689"/>
                </a:lnTo>
                <a:lnTo>
                  <a:pt x="891732" y="1833032"/>
                </a:lnTo>
                <a:lnTo>
                  <a:pt x="959723" y="1837468"/>
                </a:lnTo>
                <a:lnTo>
                  <a:pt x="1029174" y="1840967"/>
                </a:lnTo>
                <a:lnTo>
                  <a:pt x="1099967" y="1843502"/>
                </a:lnTo>
                <a:lnTo>
                  <a:pt x="1171986" y="1845043"/>
                </a:lnTo>
                <a:lnTo>
                  <a:pt x="1245114" y="1845563"/>
                </a:lnTo>
                <a:lnTo>
                  <a:pt x="6225545" y="1845563"/>
                </a:lnTo>
                <a:lnTo>
                  <a:pt x="6298672" y="1845043"/>
                </a:lnTo>
                <a:lnTo>
                  <a:pt x="6370690" y="1843502"/>
                </a:lnTo>
                <a:lnTo>
                  <a:pt x="6441483" y="1840967"/>
                </a:lnTo>
                <a:lnTo>
                  <a:pt x="6510933" y="1837468"/>
                </a:lnTo>
                <a:lnTo>
                  <a:pt x="6578924" y="1833032"/>
                </a:lnTo>
                <a:lnTo>
                  <a:pt x="6645338" y="1827689"/>
                </a:lnTo>
                <a:lnTo>
                  <a:pt x="6710058" y="1821465"/>
                </a:lnTo>
                <a:lnTo>
                  <a:pt x="6772968" y="1814390"/>
                </a:lnTo>
                <a:lnTo>
                  <a:pt x="6833950" y="1806492"/>
                </a:lnTo>
                <a:lnTo>
                  <a:pt x="6892887" y="1797800"/>
                </a:lnTo>
                <a:lnTo>
                  <a:pt x="6949662" y="1788340"/>
                </a:lnTo>
                <a:lnTo>
                  <a:pt x="7004158" y="1778143"/>
                </a:lnTo>
                <a:lnTo>
                  <a:pt x="7056259" y="1767236"/>
                </a:lnTo>
                <a:lnTo>
                  <a:pt x="7105846" y="1755647"/>
                </a:lnTo>
                <a:lnTo>
                  <a:pt x="7152803" y="1743406"/>
                </a:lnTo>
                <a:lnTo>
                  <a:pt x="7197013" y="1730539"/>
                </a:lnTo>
                <a:lnTo>
                  <a:pt x="7238359" y="1717076"/>
                </a:lnTo>
                <a:lnTo>
                  <a:pt x="7276724" y="1703045"/>
                </a:lnTo>
                <a:lnTo>
                  <a:pt x="7311990" y="1688474"/>
                </a:lnTo>
                <a:lnTo>
                  <a:pt x="7372760" y="1657826"/>
                </a:lnTo>
                <a:lnTo>
                  <a:pt x="7419733" y="1625358"/>
                </a:lnTo>
                <a:lnTo>
                  <a:pt x="7451971" y="1591297"/>
                </a:lnTo>
                <a:lnTo>
                  <a:pt x="7468539" y="1555870"/>
                </a:lnTo>
                <a:lnTo>
                  <a:pt x="7470653" y="1537715"/>
                </a:lnTo>
                <a:lnTo>
                  <a:pt x="7470653" y="614171"/>
                </a:lnTo>
                <a:lnTo>
                  <a:pt x="7451971" y="560980"/>
                </a:lnTo>
                <a:lnTo>
                  <a:pt x="7419733" y="527080"/>
                </a:lnTo>
                <a:lnTo>
                  <a:pt x="7372760" y="494704"/>
                </a:lnTo>
                <a:lnTo>
                  <a:pt x="7311990" y="464090"/>
                </a:lnTo>
                <a:lnTo>
                  <a:pt x="7276724" y="449517"/>
                </a:lnTo>
                <a:lnTo>
                  <a:pt x="7238359" y="435473"/>
                </a:lnTo>
                <a:lnTo>
                  <a:pt x="7197013" y="421988"/>
                </a:lnTo>
                <a:lnTo>
                  <a:pt x="7152803" y="409090"/>
                </a:lnTo>
                <a:lnTo>
                  <a:pt x="7105846" y="396811"/>
                </a:lnTo>
                <a:lnTo>
                  <a:pt x="7056259" y="385179"/>
                </a:lnTo>
                <a:lnTo>
                  <a:pt x="7004158" y="374224"/>
                </a:lnTo>
                <a:lnTo>
                  <a:pt x="6949662" y="363975"/>
                </a:lnTo>
                <a:lnTo>
                  <a:pt x="6892887" y="354462"/>
                </a:lnTo>
                <a:lnTo>
                  <a:pt x="6833950" y="345715"/>
                </a:lnTo>
                <a:lnTo>
                  <a:pt x="6772968" y="337763"/>
                </a:lnTo>
                <a:lnTo>
                  <a:pt x="6710058" y="330636"/>
                </a:lnTo>
                <a:lnTo>
                  <a:pt x="6645338" y="324363"/>
                </a:lnTo>
                <a:lnTo>
                  <a:pt x="6578924" y="318974"/>
                </a:lnTo>
                <a:lnTo>
                  <a:pt x="6510933" y="314499"/>
                </a:lnTo>
                <a:lnTo>
                  <a:pt x="6441483" y="310967"/>
                </a:lnTo>
                <a:lnTo>
                  <a:pt x="6370690" y="308407"/>
                </a:lnTo>
                <a:lnTo>
                  <a:pt x="6298672" y="306849"/>
                </a:lnTo>
                <a:lnTo>
                  <a:pt x="6225545" y="306323"/>
                </a:lnTo>
                <a:lnTo>
                  <a:pt x="6848861" y="0"/>
                </a:lnTo>
                <a:lnTo>
                  <a:pt x="5602229" y="306323"/>
                </a:lnTo>
                <a:lnTo>
                  <a:pt x="1245114" y="306323"/>
                </a:lnTo>
                <a:close/>
              </a:path>
            </a:pathLst>
          </a:custGeom>
          <a:ln w="12699">
            <a:solidFill>
              <a:srgbClr val="CC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013119" y="4181346"/>
            <a:ext cx="6412865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66115" marR="5080" indent="-654050">
              <a:lnSpc>
                <a:spcPct val="100000"/>
              </a:lnSpc>
              <a:spcBef>
                <a:spcPts val="95"/>
              </a:spcBef>
            </a:pPr>
            <a:r>
              <a:rPr sz="2800" i="1" spc="-50" dirty="0">
                <a:solidFill>
                  <a:srgbClr val="00CC99"/>
                </a:solidFill>
                <a:latin typeface="Georgia"/>
                <a:cs typeface="Georgia"/>
              </a:rPr>
              <a:t>However, </a:t>
            </a:r>
            <a:r>
              <a:rPr sz="2800" i="1" spc="20" dirty="0">
                <a:solidFill>
                  <a:srgbClr val="00CC99"/>
                </a:solidFill>
                <a:latin typeface="Georgia"/>
                <a:cs typeface="Georgia"/>
              </a:rPr>
              <a:t>quality </a:t>
            </a:r>
            <a:r>
              <a:rPr sz="2800" i="1" spc="-25" dirty="0">
                <a:solidFill>
                  <a:srgbClr val="00CC99"/>
                </a:solidFill>
                <a:latin typeface="Georgia"/>
                <a:cs typeface="Georgia"/>
              </a:rPr>
              <a:t>assessment </a:t>
            </a:r>
            <a:r>
              <a:rPr sz="2800" i="1" spc="-20" dirty="0">
                <a:solidFill>
                  <a:srgbClr val="00CC99"/>
                </a:solidFill>
                <a:latin typeface="Georgia"/>
                <a:cs typeface="Georgia"/>
              </a:rPr>
              <a:t>techniques  </a:t>
            </a:r>
            <a:r>
              <a:rPr sz="2800" i="1" spc="10" dirty="0">
                <a:solidFill>
                  <a:srgbClr val="00CC99"/>
                </a:solidFill>
                <a:latin typeface="Georgia"/>
                <a:cs typeface="Georgia"/>
              </a:rPr>
              <a:t>should </a:t>
            </a:r>
            <a:r>
              <a:rPr sz="2800" i="1" spc="-65" dirty="0">
                <a:solidFill>
                  <a:srgbClr val="00CC99"/>
                </a:solidFill>
                <a:latin typeface="Georgia"/>
                <a:cs typeface="Georgia"/>
              </a:rPr>
              <a:t>be </a:t>
            </a:r>
            <a:r>
              <a:rPr sz="2800" i="1" spc="-45" dirty="0">
                <a:solidFill>
                  <a:srgbClr val="00CC99"/>
                </a:solidFill>
                <a:latin typeface="Georgia"/>
                <a:cs typeface="Georgia"/>
              </a:rPr>
              <a:t>used </a:t>
            </a:r>
            <a:r>
              <a:rPr sz="2800" i="1" spc="-50" dirty="0">
                <a:solidFill>
                  <a:srgbClr val="00CC99"/>
                </a:solidFill>
                <a:latin typeface="Georgia"/>
                <a:cs typeface="Georgia"/>
              </a:rPr>
              <a:t>through </a:t>
            </a:r>
            <a:r>
              <a:rPr sz="2800" i="1" spc="35" dirty="0">
                <a:solidFill>
                  <a:srgbClr val="00CC99"/>
                </a:solidFill>
                <a:latin typeface="Georgia"/>
                <a:cs typeface="Georgia"/>
              </a:rPr>
              <a:t>out </a:t>
            </a:r>
            <a:r>
              <a:rPr sz="2800" i="1" spc="5" dirty="0">
                <a:solidFill>
                  <a:srgbClr val="00CC99"/>
                </a:solidFill>
                <a:latin typeface="Georgia"/>
                <a:cs typeface="Georgia"/>
              </a:rPr>
              <a:t>the  </a:t>
            </a:r>
            <a:r>
              <a:rPr sz="2800" i="1" spc="-15" dirty="0">
                <a:solidFill>
                  <a:srgbClr val="00CC99"/>
                </a:solidFill>
                <a:latin typeface="Georgia"/>
                <a:cs typeface="Georgia"/>
              </a:rPr>
              <a:t>software </a:t>
            </a:r>
            <a:r>
              <a:rPr sz="2800" i="1" spc="-25" dirty="0">
                <a:solidFill>
                  <a:srgbClr val="00CC99"/>
                </a:solidFill>
                <a:latin typeface="Georgia"/>
                <a:cs typeface="Georgia"/>
              </a:rPr>
              <a:t>development </a:t>
            </a:r>
            <a:r>
              <a:rPr sz="2800" i="1" spc="40" dirty="0">
                <a:solidFill>
                  <a:srgbClr val="00CC99"/>
                </a:solidFill>
                <a:latin typeface="Georgia"/>
                <a:cs typeface="Georgia"/>
              </a:rPr>
              <a:t>life</a:t>
            </a:r>
            <a:r>
              <a:rPr sz="2800" i="1" spc="95" dirty="0">
                <a:solidFill>
                  <a:srgbClr val="00CC99"/>
                </a:solidFill>
                <a:latin typeface="Georgia"/>
                <a:cs typeface="Georgia"/>
              </a:rPr>
              <a:t> </a:t>
            </a:r>
            <a:r>
              <a:rPr sz="2800" i="1" spc="-15" dirty="0">
                <a:solidFill>
                  <a:srgbClr val="00CC99"/>
                </a:solidFill>
                <a:latin typeface="Georgia"/>
                <a:cs typeface="Georgia"/>
              </a:rPr>
              <a:t>cycle.</a:t>
            </a:r>
            <a:endParaRPr sz="2800">
              <a:latin typeface="Georgia"/>
              <a:cs typeface="Georgi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098535" y="3721608"/>
            <a:ext cx="657225" cy="623570"/>
          </a:xfrm>
          <a:custGeom>
            <a:avLst/>
            <a:gdLst/>
            <a:ahLst/>
            <a:cxnLst/>
            <a:rect l="l" t="t" r="r" b="b"/>
            <a:pathLst>
              <a:path w="657225" h="623570">
                <a:moveTo>
                  <a:pt x="656844" y="124968"/>
                </a:moveTo>
                <a:lnTo>
                  <a:pt x="624840" y="28956"/>
                </a:lnTo>
                <a:lnTo>
                  <a:pt x="583692" y="4572"/>
                </a:lnTo>
                <a:lnTo>
                  <a:pt x="533400" y="0"/>
                </a:lnTo>
                <a:lnTo>
                  <a:pt x="472440" y="13716"/>
                </a:lnTo>
                <a:lnTo>
                  <a:pt x="394716" y="64008"/>
                </a:lnTo>
                <a:lnTo>
                  <a:pt x="310896" y="117348"/>
                </a:lnTo>
                <a:lnTo>
                  <a:pt x="242316" y="199644"/>
                </a:lnTo>
                <a:lnTo>
                  <a:pt x="185928" y="291084"/>
                </a:lnTo>
                <a:lnTo>
                  <a:pt x="33528" y="199644"/>
                </a:lnTo>
                <a:lnTo>
                  <a:pt x="0" y="228600"/>
                </a:lnTo>
                <a:lnTo>
                  <a:pt x="195072" y="362712"/>
                </a:lnTo>
                <a:lnTo>
                  <a:pt x="195072" y="556768"/>
                </a:lnTo>
                <a:lnTo>
                  <a:pt x="213360" y="597408"/>
                </a:lnTo>
                <a:lnTo>
                  <a:pt x="277368" y="623316"/>
                </a:lnTo>
                <a:lnTo>
                  <a:pt x="352044" y="623316"/>
                </a:lnTo>
                <a:lnTo>
                  <a:pt x="408432" y="589788"/>
                </a:lnTo>
                <a:lnTo>
                  <a:pt x="504444" y="498348"/>
                </a:lnTo>
                <a:lnTo>
                  <a:pt x="597408" y="373380"/>
                </a:lnTo>
                <a:lnTo>
                  <a:pt x="652272" y="266700"/>
                </a:lnTo>
                <a:lnTo>
                  <a:pt x="656844" y="124968"/>
                </a:lnTo>
                <a:close/>
              </a:path>
              <a:path w="657225" h="623570">
                <a:moveTo>
                  <a:pt x="195072" y="556768"/>
                </a:moveTo>
                <a:lnTo>
                  <a:pt x="195072" y="362712"/>
                </a:lnTo>
                <a:lnTo>
                  <a:pt x="172212" y="391668"/>
                </a:lnTo>
                <a:lnTo>
                  <a:pt x="167640" y="452628"/>
                </a:lnTo>
                <a:lnTo>
                  <a:pt x="185928" y="536448"/>
                </a:lnTo>
                <a:lnTo>
                  <a:pt x="195072" y="556768"/>
                </a:lnTo>
                <a:close/>
              </a:path>
            </a:pathLst>
          </a:custGeom>
          <a:solidFill>
            <a:srgbClr val="CCE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726423" y="3270504"/>
            <a:ext cx="207645" cy="299085"/>
          </a:xfrm>
          <a:custGeom>
            <a:avLst/>
            <a:gdLst/>
            <a:ahLst/>
            <a:cxnLst/>
            <a:rect l="l" t="t" r="r" b="b"/>
            <a:pathLst>
              <a:path w="207645" h="299085">
                <a:moveTo>
                  <a:pt x="207264" y="24384"/>
                </a:moveTo>
                <a:lnTo>
                  <a:pt x="182880" y="0"/>
                </a:lnTo>
                <a:lnTo>
                  <a:pt x="109728" y="62484"/>
                </a:lnTo>
                <a:lnTo>
                  <a:pt x="27432" y="178308"/>
                </a:lnTo>
                <a:lnTo>
                  <a:pt x="0" y="291084"/>
                </a:lnTo>
                <a:lnTo>
                  <a:pt x="32004" y="298704"/>
                </a:lnTo>
                <a:lnTo>
                  <a:pt x="53340" y="202692"/>
                </a:lnTo>
                <a:lnTo>
                  <a:pt x="96012" y="128016"/>
                </a:lnTo>
                <a:lnTo>
                  <a:pt x="128016" y="86868"/>
                </a:lnTo>
                <a:lnTo>
                  <a:pt x="207264" y="24384"/>
                </a:lnTo>
                <a:close/>
              </a:path>
            </a:pathLst>
          </a:custGeom>
          <a:solidFill>
            <a:srgbClr val="CCE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009888" y="3521964"/>
            <a:ext cx="340360" cy="189230"/>
          </a:xfrm>
          <a:custGeom>
            <a:avLst/>
            <a:gdLst/>
            <a:ahLst/>
            <a:cxnLst/>
            <a:rect l="l" t="t" r="r" b="b"/>
            <a:pathLst>
              <a:path w="340359" h="189229">
                <a:moveTo>
                  <a:pt x="339852" y="50292"/>
                </a:moveTo>
                <a:lnTo>
                  <a:pt x="326136" y="0"/>
                </a:lnTo>
                <a:lnTo>
                  <a:pt x="220980" y="30480"/>
                </a:lnTo>
                <a:lnTo>
                  <a:pt x="96012" y="88392"/>
                </a:lnTo>
                <a:lnTo>
                  <a:pt x="0" y="164592"/>
                </a:lnTo>
                <a:lnTo>
                  <a:pt x="9144" y="188976"/>
                </a:lnTo>
                <a:lnTo>
                  <a:pt x="188976" y="79248"/>
                </a:lnTo>
                <a:lnTo>
                  <a:pt x="339852" y="50292"/>
                </a:lnTo>
                <a:close/>
              </a:path>
            </a:pathLst>
          </a:custGeom>
          <a:solidFill>
            <a:srgbClr val="CCE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066276" y="4009644"/>
            <a:ext cx="387350" cy="125095"/>
          </a:xfrm>
          <a:custGeom>
            <a:avLst/>
            <a:gdLst/>
            <a:ahLst/>
            <a:cxnLst/>
            <a:rect l="l" t="t" r="r" b="b"/>
            <a:pathLst>
              <a:path w="387350" h="125095">
                <a:moveTo>
                  <a:pt x="387096" y="54864"/>
                </a:moveTo>
                <a:lnTo>
                  <a:pt x="303276" y="24384"/>
                </a:lnTo>
                <a:lnTo>
                  <a:pt x="173736" y="4572"/>
                </a:lnTo>
                <a:lnTo>
                  <a:pt x="21336" y="0"/>
                </a:lnTo>
                <a:lnTo>
                  <a:pt x="0" y="28956"/>
                </a:lnTo>
                <a:lnTo>
                  <a:pt x="118872" y="41148"/>
                </a:lnTo>
                <a:lnTo>
                  <a:pt x="248412" y="54864"/>
                </a:lnTo>
                <a:lnTo>
                  <a:pt x="355092" y="124968"/>
                </a:lnTo>
                <a:lnTo>
                  <a:pt x="387096" y="54864"/>
                </a:lnTo>
                <a:close/>
              </a:path>
            </a:pathLst>
          </a:custGeom>
          <a:solidFill>
            <a:srgbClr val="CCE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936992" y="4402836"/>
            <a:ext cx="506095" cy="980440"/>
          </a:xfrm>
          <a:custGeom>
            <a:avLst/>
            <a:gdLst/>
            <a:ahLst/>
            <a:cxnLst/>
            <a:rect l="l" t="t" r="r" b="b"/>
            <a:pathLst>
              <a:path w="506095" h="980439">
                <a:moveTo>
                  <a:pt x="413004" y="388620"/>
                </a:moveTo>
                <a:lnTo>
                  <a:pt x="413004" y="12192"/>
                </a:lnTo>
                <a:lnTo>
                  <a:pt x="330708" y="0"/>
                </a:lnTo>
                <a:lnTo>
                  <a:pt x="243840" y="0"/>
                </a:lnTo>
                <a:lnTo>
                  <a:pt x="146304" y="57912"/>
                </a:lnTo>
                <a:lnTo>
                  <a:pt x="82296" y="137160"/>
                </a:lnTo>
                <a:lnTo>
                  <a:pt x="42672" y="249936"/>
                </a:lnTo>
                <a:lnTo>
                  <a:pt x="9144" y="371856"/>
                </a:lnTo>
                <a:lnTo>
                  <a:pt x="0" y="502920"/>
                </a:lnTo>
                <a:lnTo>
                  <a:pt x="13716" y="652272"/>
                </a:lnTo>
                <a:lnTo>
                  <a:pt x="50292" y="841248"/>
                </a:lnTo>
                <a:lnTo>
                  <a:pt x="91440" y="903732"/>
                </a:lnTo>
                <a:lnTo>
                  <a:pt x="146304" y="966216"/>
                </a:lnTo>
                <a:lnTo>
                  <a:pt x="207264" y="979932"/>
                </a:lnTo>
                <a:lnTo>
                  <a:pt x="257556" y="966216"/>
                </a:lnTo>
                <a:lnTo>
                  <a:pt x="284988" y="951585"/>
                </a:lnTo>
                <a:lnTo>
                  <a:pt x="284988" y="637032"/>
                </a:lnTo>
                <a:lnTo>
                  <a:pt x="303276" y="553212"/>
                </a:lnTo>
                <a:lnTo>
                  <a:pt x="339852" y="452628"/>
                </a:lnTo>
                <a:lnTo>
                  <a:pt x="413004" y="388620"/>
                </a:lnTo>
                <a:close/>
              </a:path>
              <a:path w="506095" h="980439">
                <a:moveTo>
                  <a:pt x="330708" y="861060"/>
                </a:moveTo>
                <a:lnTo>
                  <a:pt x="326136" y="790956"/>
                </a:lnTo>
                <a:lnTo>
                  <a:pt x="284988" y="723900"/>
                </a:lnTo>
                <a:lnTo>
                  <a:pt x="284988" y="951585"/>
                </a:lnTo>
                <a:lnTo>
                  <a:pt x="303276" y="941832"/>
                </a:lnTo>
                <a:lnTo>
                  <a:pt x="330708" y="861060"/>
                </a:lnTo>
                <a:close/>
              </a:path>
              <a:path w="506095" h="980439">
                <a:moveTo>
                  <a:pt x="505968" y="158496"/>
                </a:moveTo>
                <a:lnTo>
                  <a:pt x="483108" y="70104"/>
                </a:lnTo>
                <a:lnTo>
                  <a:pt x="451104" y="12192"/>
                </a:lnTo>
                <a:lnTo>
                  <a:pt x="373380" y="0"/>
                </a:lnTo>
                <a:lnTo>
                  <a:pt x="413004" y="12192"/>
                </a:lnTo>
                <a:lnTo>
                  <a:pt x="413004" y="388620"/>
                </a:lnTo>
                <a:lnTo>
                  <a:pt x="463296" y="289560"/>
                </a:lnTo>
                <a:lnTo>
                  <a:pt x="505968" y="158496"/>
                </a:lnTo>
                <a:close/>
              </a:path>
            </a:pathLst>
          </a:custGeom>
          <a:solidFill>
            <a:srgbClr val="CCE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467600" y="4076700"/>
            <a:ext cx="661670" cy="408940"/>
          </a:xfrm>
          <a:custGeom>
            <a:avLst/>
            <a:gdLst/>
            <a:ahLst/>
            <a:cxnLst/>
            <a:rect l="l" t="t" r="r" b="b"/>
            <a:pathLst>
              <a:path w="661670" h="408939">
                <a:moveTo>
                  <a:pt x="181356" y="285804"/>
                </a:moveTo>
                <a:lnTo>
                  <a:pt x="181356" y="246888"/>
                </a:lnTo>
                <a:lnTo>
                  <a:pt x="56388" y="237744"/>
                </a:lnTo>
                <a:lnTo>
                  <a:pt x="0" y="246888"/>
                </a:lnTo>
                <a:lnTo>
                  <a:pt x="13716" y="275844"/>
                </a:lnTo>
                <a:lnTo>
                  <a:pt x="115824" y="283464"/>
                </a:lnTo>
                <a:lnTo>
                  <a:pt x="181356" y="285804"/>
                </a:lnTo>
                <a:close/>
              </a:path>
              <a:path w="661670" h="408939">
                <a:moveTo>
                  <a:pt x="201168" y="328459"/>
                </a:moveTo>
                <a:lnTo>
                  <a:pt x="201168" y="286512"/>
                </a:lnTo>
                <a:lnTo>
                  <a:pt x="102108" y="321564"/>
                </a:lnTo>
                <a:lnTo>
                  <a:pt x="27432" y="362712"/>
                </a:lnTo>
                <a:lnTo>
                  <a:pt x="18288" y="387096"/>
                </a:lnTo>
                <a:lnTo>
                  <a:pt x="42672" y="408432"/>
                </a:lnTo>
                <a:lnTo>
                  <a:pt x="88392" y="371856"/>
                </a:lnTo>
                <a:lnTo>
                  <a:pt x="158496" y="345948"/>
                </a:lnTo>
                <a:lnTo>
                  <a:pt x="201168" y="328459"/>
                </a:lnTo>
                <a:close/>
              </a:path>
              <a:path w="661670" h="408939">
                <a:moveTo>
                  <a:pt x="214884" y="322838"/>
                </a:moveTo>
                <a:lnTo>
                  <a:pt x="214884" y="211836"/>
                </a:lnTo>
                <a:lnTo>
                  <a:pt x="144780" y="150876"/>
                </a:lnTo>
                <a:lnTo>
                  <a:pt x="88392" y="74676"/>
                </a:lnTo>
                <a:lnTo>
                  <a:pt x="74676" y="100584"/>
                </a:lnTo>
                <a:lnTo>
                  <a:pt x="111252" y="161544"/>
                </a:lnTo>
                <a:lnTo>
                  <a:pt x="181356" y="246888"/>
                </a:lnTo>
                <a:lnTo>
                  <a:pt x="181356" y="285804"/>
                </a:lnTo>
                <a:lnTo>
                  <a:pt x="201168" y="286512"/>
                </a:lnTo>
                <a:lnTo>
                  <a:pt x="201168" y="328459"/>
                </a:lnTo>
                <a:lnTo>
                  <a:pt x="214884" y="322838"/>
                </a:lnTo>
                <a:close/>
              </a:path>
              <a:path w="661670" h="408939">
                <a:moveTo>
                  <a:pt x="661416" y="358140"/>
                </a:moveTo>
                <a:lnTo>
                  <a:pt x="521208" y="345948"/>
                </a:lnTo>
                <a:lnTo>
                  <a:pt x="409956" y="307848"/>
                </a:lnTo>
                <a:lnTo>
                  <a:pt x="321564" y="257556"/>
                </a:lnTo>
                <a:lnTo>
                  <a:pt x="265176" y="211836"/>
                </a:lnTo>
                <a:lnTo>
                  <a:pt x="237744" y="121920"/>
                </a:lnTo>
                <a:lnTo>
                  <a:pt x="237744" y="7620"/>
                </a:lnTo>
                <a:lnTo>
                  <a:pt x="210312" y="0"/>
                </a:lnTo>
                <a:lnTo>
                  <a:pt x="195072" y="100584"/>
                </a:lnTo>
                <a:lnTo>
                  <a:pt x="201168" y="158496"/>
                </a:lnTo>
                <a:lnTo>
                  <a:pt x="214884" y="211836"/>
                </a:lnTo>
                <a:lnTo>
                  <a:pt x="214884" y="322838"/>
                </a:lnTo>
                <a:lnTo>
                  <a:pt x="251460" y="307848"/>
                </a:lnTo>
                <a:lnTo>
                  <a:pt x="298704" y="312420"/>
                </a:lnTo>
                <a:lnTo>
                  <a:pt x="405384" y="350520"/>
                </a:lnTo>
                <a:lnTo>
                  <a:pt x="489204" y="387096"/>
                </a:lnTo>
                <a:lnTo>
                  <a:pt x="656844" y="408432"/>
                </a:lnTo>
                <a:lnTo>
                  <a:pt x="661416" y="358140"/>
                </a:lnTo>
                <a:close/>
              </a:path>
            </a:pathLst>
          </a:custGeom>
          <a:solidFill>
            <a:srgbClr val="CCE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392668" y="4488180"/>
            <a:ext cx="932815" cy="457200"/>
          </a:xfrm>
          <a:custGeom>
            <a:avLst/>
            <a:gdLst/>
            <a:ahLst/>
            <a:cxnLst/>
            <a:rect l="l" t="t" r="r" b="b"/>
            <a:pathLst>
              <a:path w="932815" h="457200">
                <a:moveTo>
                  <a:pt x="903732" y="167640"/>
                </a:moveTo>
                <a:lnTo>
                  <a:pt x="890016" y="137160"/>
                </a:lnTo>
                <a:lnTo>
                  <a:pt x="824484" y="178308"/>
                </a:lnTo>
                <a:lnTo>
                  <a:pt x="600456" y="237744"/>
                </a:lnTo>
                <a:lnTo>
                  <a:pt x="441960" y="213360"/>
                </a:lnTo>
                <a:lnTo>
                  <a:pt x="303276" y="178308"/>
                </a:lnTo>
                <a:lnTo>
                  <a:pt x="176784" y="99060"/>
                </a:lnTo>
                <a:lnTo>
                  <a:pt x="27432" y="0"/>
                </a:lnTo>
                <a:lnTo>
                  <a:pt x="0" y="41148"/>
                </a:lnTo>
                <a:lnTo>
                  <a:pt x="120396" y="141732"/>
                </a:lnTo>
                <a:lnTo>
                  <a:pt x="265176" y="237744"/>
                </a:lnTo>
                <a:lnTo>
                  <a:pt x="441960" y="280416"/>
                </a:lnTo>
                <a:lnTo>
                  <a:pt x="582168" y="292608"/>
                </a:lnTo>
                <a:lnTo>
                  <a:pt x="609600" y="330708"/>
                </a:lnTo>
                <a:lnTo>
                  <a:pt x="665988" y="414528"/>
                </a:lnTo>
                <a:lnTo>
                  <a:pt x="670560" y="416735"/>
                </a:lnTo>
                <a:lnTo>
                  <a:pt x="670560" y="301752"/>
                </a:lnTo>
                <a:lnTo>
                  <a:pt x="722376" y="332165"/>
                </a:lnTo>
                <a:lnTo>
                  <a:pt x="722376" y="280416"/>
                </a:lnTo>
                <a:lnTo>
                  <a:pt x="736092" y="281662"/>
                </a:lnTo>
                <a:lnTo>
                  <a:pt x="736092" y="242316"/>
                </a:lnTo>
                <a:lnTo>
                  <a:pt x="797052" y="225552"/>
                </a:lnTo>
                <a:lnTo>
                  <a:pt x="903732" y="167640"/>
                </a:lnTo>
                <a:close/>
              </a:path>
              <a:path w="932815" h="457200">
                <a:moveTo>
                  <a:pt x="778764" y="443484"/>
                </a:moveTo>
                <a:lnTo>
                  <a:pt x="699516" y="388620"/>
                </a:lnTo>
                <a:lnTo>
                  <a:pt x="670560" y="301752"/>
                </a:lnTo>
                <a:lnTo>
                  <a:pt x="670560" y="416735"/>
                </a:lnTo>
                <a:lnTo>
                  <a:pt x="754380" y="457200"/>
                </a:lnTo>
                <a:lnTo>
                  <a:pt x="778764" y="443484"/>
                </a:lnTo>
                <a:close/>
              </a:path>
              <a:path w="932815" h="457200">
                <a:moveTo>
                  <a:pt x="867156" y="355092"/>
                </a:moveTo>
                <a:lnTo>
                  <a:pt x="810768" y="338328"/>
                </a:lnTo>
                <a:lnTo>
                  <a:pt x="722376" y="280416"/>
                </a:lnTo>
                <a:lnTo>
                  <a:pt x="722376" y="332165"/>
                </a:lnTo>
                <a:lnTo>
                  <a:pt x="740664" y="342900"/>
                </a:lnTo>
                <a:lnTo>
                  <a:pt x="824484" y="393192"/>
                </a:lnTo>
                <a:lnTo>
                  <a:pt x="867156" y="355092"/>
                </a:lnTo>
                <a:close/>
              </a:path>
              <a:path w="932815" h="457200">
                <a:moveTo>
                  <a:pt x="932688" y="280416"/>
                </a:moveTo>
                <a:lnTo>
                  <a:pt x="932688" y="251460"/>
                </a:lnTo>
                <a:lnTo>
                  <a:pt x="862584" y="251460"/>
                </a:lnTo>
                <a:lnTo>
                  <a:pt x="736092" y="242316"/>
                </a:lnTo>
                <a:lnTo>
                  <a:pt x="736092" y="281662"/>
                </a:lnTo>
                <a:lnTo>
                  <a:pt x="806196" y="288036"/>
                </a:lnTo>
                <a:lnTo>
                  <a:pt x="932688" y="280416"/>
                </a:lnTo>
                <a:close/>
              </a:path>
            </a:pathLst>
          </a:custGeom>
          <a:solidFill>
            <a:srgbClr val="CCE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613904" y="5259324"/>
            <a:ext cx="498475" cy="721360"/>
          </a:xfrm>
          <a:custGeom>
            <a:avLst/>
            <a:gdLst/>
            <a:ahLst/>
            <a:cxnLst/>
            <a:rect l="l" t="t" r="r" b="b"/>
            <a:pathLst>
              <a:path w="498475" h="721360">
                <a:moveTo>
                  <a:pt x="400812" y="689585"/>
                </a:moveTo>
                <a:lnTo>
                  <a:pt x="400812" y="618744"/>
                </a:lnTo>
                <a:lnTo>
                  <a:pt x="315468" y="601980"/>
                </a:lnTo>
                <a:lnTo>
                  <a:pt x="190500" y="594360"/>
                </a:lnTo>
                <a:lnTo>
                  <a:pt x="68580" y="618744"/>
                </a:lnTo>
                <a:lnTo>
                  <a:pt x="0" y="656844"/>
                </a:lnTo>
                <a:lnTo>
                  <a:pt x="27432" y="702564"/>
                </a:lnTo>
                <a:lnTo>
                  <a:pt x="92964" y="720852"/>
                </a:lnTo>
                <a:lnTo>
                  <a:pt x="138684" y="678180"/>
                </a:lnTo>
                <a:lnTo>
                  <a:pt x="204216" y="652272"/>
                </a:lnTo>
                <a:lnTo>
                  <a:pt x="278892" y="652272"/>
                </a:lnTo>
                <a:lnTo>
                  <a:pt x="371856" y="669036"/>
                </a:lnTo>
                <a:lnTo>
                  <a:pt x="400812" y="689585"/>
                </a:lnTo>
                <a:close/>
              </a:path>
              <a:path w="498475" h="721360">
                <a:moveTo>
                  <a:pt x="489204" y="50292"/>
                </a:moveTo>
                <a:lnTo>
                  <a:pt x="441960" y="0"/>
                </a:lnTo>
                <a:lnTo>
                  <a:pt x="414528" y="12192"/>
                </a:lnTo>
                <a:lnTo>
                  <a:pt x="321564" y="112776"/>
                </a:lnTo>
                <a:lnTo>
                  <a:pt x="251460" y="193548"/>
                </a:lnTo>
                <a:lnTo>
                  <a:pt x="231648" y="263652"/>
                </a:lnTo>
                <a:lnTo>
                  <a:pt x="237744" y="330708"/>
                </a:lnTo>
                <a:lnTo>
                  <a:pt x="274320" y="405384"/>
                </a:lnTo>
                <a:lnTo>
                  <a:pt x="292608" y="431901"/>
                </a:lnTo>
                <a:lnTo>
                  <a:pt x="292608" y="251460"/>
                </a:lnTo>
                <a:lnTo>
                  <a:pt x="321564" y="201168"/>
                </a:lnTo>
                <a:lnTo>
                  <a:pt x="390144" y="138684"/>
                </a:lnTo>
                <a:lnTo>
                  <a:pt x="446532" y="91440"/>
                </a:lnTo>
                <a:lnTo>
                  <a:pt x="489204" y="50292"/>
                </a:lnTo>
                <a:close/>
              </a:path>
              <a:path w="498475" h="721360">
                <a:moveTo>
                  <a:pt x="498348" y="669036"/>
                </a:moveTo>
                <a:lnTo>
                  <a:pt x="498348" y="632460"/>
                </a:lnTo>
                <a:lnTo>
                  <a:pt x="455676" y="589788"/>
                </a:lnTo>
                <a:lnTo>
                  <a:pt x="400812" y="507492"/>
                </a:lnTo>
                <a:lnTo>
                  <a:pt x="344424" y="426720"/>
                </a:lnTo>
                <a:lnTo>
                  <a:pt x="292608" y="338328"/>
                </a:lnTo>
                <a:lnTo>
                  <a:pt x="292608" y="431901"/>
                </a:lnTo>
                <a:lnTo>
                  <a:pt x="335280" y="493776"/>
                </a:lnTo>
                <a:lnTo>
                  <a:pt x="385572" y="565404"/>
                </a:lnTo>
                <a:lnTo>
                  <a:pt x="400812" y="618744"/>
                </a:lnTo>
                <a:lnTo>
                  <a:pt x="400812" y="689585"/>
                </a:lnTo>
                <a:lnTo>
                  <a:pt x="419100" y="702564"/>
                </a:lnTo>
                <a:lnTo>
                  <a:pt x="473964" y="702564"/>
                </a:lnTo>
                <a:lnTo>
                  <a:pt x="498348" y="669036"/>
                </a:lnTo>
                <a:close/>
              </a:path>
            </a:pathLst>
          </a:custGeom>
          <a:solidFill>
            <a:srgbClr val="CCE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113776" y="5283708"/>
            <a:ext cx="538480" cy="920750"/>
          </a:xfrm>
          <a:custGeom>
            <a:avLst/>
            <a:gdLst/>
            <a:ahLst/>
            <a:cxnLst/>
            <a:rect l="l" t="t" r="r" b="b"/>
            <a:pathLst>
              <a:path w="538479" h="920750">
                <a:moveTo>
                  <a:pt x="126492" y="30480"/>
                </a:moveTo>
                <a:lnTo>
                  <a:pt x="108204" y="0"/>
                </a:lnTo>
                <a:lnTo>
                  <a:pt x="42672" y="4572"/>
                </a:lnTo>
                <a:lnTo>
                  <a:pt x="0" y="39624"/>
                </a:lnTo>
                <a:lnTo>
                  <a:pt x="0" y="131064"/>
                </a:lnTo>
                <a:lnTo>
                  <a:pt x="24384" y="239268"/>
                </a:lnTo>
                <a:lnTo>
                  <a:pt x="65532" y="353568"/>
                </a:lnTo>
                <a:lnTo>
                  <a:pt x="108204" y="452628"/>
                </a:lnTo>
                <a:lnTo>
                  <a:pt x="112776" y="458841"/>
                </a:lnTo>
                <a:lnTo>
                  <a:pt x="112776" y="181356"/>
                </a:lnTo>
                <a:lnTo>
                  <a:pt x="126492" y="30480"/>
                </a:lnTo>
                <a:close/>
              </a:path>
              <a:path w="538479" h="920750">
                <a:moveTo>
                  <a:pt x="537972" y="733044"/>
                </a:moveTo>
                <a:lnTo>
                  <a:pt x="537972" y="704088"/>
                </a:lnTo>
                <a:lnTo>
                  <a:pt x="510540" y="667512"/>
                </a:lnTo>
                <a:lnTo>
                  <a:pt x="431292" y="658368"/>
                </a:lnTo>
                <a:lnTo>
                  <a:pt x="362712" y="620268"/>
                </a:lnTo>
                <a:lnTo>
                  <a:pt x="274320" y="557784"/>
                </a:lnTo>
                <a:lnTo>
                  <a:pt x="190500" y="469392"/>
                </a:lnTo>
                <a:lnTo>
                  <a:pt x="135636" y="382524"/>
                </a:lnTo>
                <a:lnTo>
                  <a:pt x="112776" y="281940"/>
                </a:lnTo>
                <a:lnTo>
                  <a:pt x="112776" y="458841"/>
                </a:lnTo>
                <a:lnTo>
                  <a:pt x="167640" y="533400"/>
                </a:lnTo>
                <a:lnTo>
                  <a:pt x="236220" y="608076"/>
                </a:lnTo>
                <a:lnTo>
                  <a:pt x="335280" y="678180"/>
                </a:lnTo>
                <a:lnTo>
                  <a:pt x="469392" y="720852"/>
                </a:lnTo>
                <a:lnTo>
                  <a:pt x="469392" y="765871"/>
                </a:lnTo>
                <a:lnTo>
                  <a:pt x="487680" y="758952"/>
                </a:lnTo>
                <a:lnTo>
                  <a:pt x="537972" y="733044"/>
                </a:lnTo>
                <a:close/>
              </a:path>
              <a:path w="538479" h="920750">
                <a:moveTo>
                  <a:pt x="469392" y="765871"/>
                </a:moveTo>
                <a:lnTo>
                  <a:pt x="469392" y="720852"/>
                </a:lnTo>
                <a:lnTo>
                  <a:pt x="390144" y="742188"/>
                </a:lnTo>
                <a:lnTo>
                  <a:pt x="330708" y="758952"/>
                </a:lnTo>
                <a:lnTo>
                  <a:pt x="246888" y="792480"/>
                </a:lnTo>
                <a:lnTo>
                  <a:pt x="195072" y="830580"/>
                </a:lnTo>
                <a:lnTo>
                  <a:pt x="138684" y="880872"/>
                </a:lnTo>
                <a:lnTo>
                  <a:pt x="195072" y="917448"/>
                </a:lnTo>
                <a:lnTo>
                  <a:pt x="251460" y="920496"/>
                </a:lnTo>
                <a:lnTo>
                  <a:pt x="260604" y="880872"/>
                </a:lnTo>
                <a:lnTo>
                  <a:pt x="288036" y="841248"/>
                </a:lnTo>
                <a:lnTo>
                  <a:pt x="376428" y="792480"/>
                </a:lnTo>
                <a:lnTo>
                  <a:pt x="431292" y="780288"/>
                </a:lnTo>
                <a:lnTo>
                  <a:pt x="469392" y="765871"/>
                </a:lnTo>
                <a:close/>
              </a:path>
            </a:pathLst>
          </a:custGeom>
          <a:solidFill>
            <a:srgbClr val="CCE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1209542" y="747775"/>
            <a:ext cx="748601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60" dirty="0">
                <a:solidFill>
                  <a:srgbClr val="0000CC"/>
                </a:solidFill>
              </a:rPr>
              <a:t>Software </a:t>
            </a:r>
            <a:r>
              <a:rPr spc="-100" dirty="0">
                <a:solidFill>
                  <a:srgbClr val="0000CC"/>
                </a:solidFill>
              </a:rPr>
              <a:t>Myths </a:t>
            </a:r>
            <a:r>
              <a:rPr spc="-285" dirty="0">
                <a:solidFill>
                  <a:srgbClr val="0000CC"/>
                </a:solidFill>
              </a:rPr>
              <a:t>(Developer</a:t>
            </a:r>
            <a:r>
              <a:rPr spc="-105" dirty="0">
                <a:solidFill>
                  <a:srgbClr val="0000CC"/>
                </a:solidFill>
              </a:rPr>
              <a:t> </a:t>
            </a:r>
            <a:r>
              <a:rPr spc="-240" dirty="0">
                <a:solidFill>
                  <a:srgbClr val="0000CC"/>
                </a:solidFill>
              </a:rPr>
              <a:t>Perspectives</a:t>
            </a:r>
            <a:r>
              <a:rPr sz="4400" b="1" i="0" spc="-240" dirty="0">
                <a:solidFill>
                  <a:srgbClr val="0000CC"/>
                </a:solidFill>
                <a:latin typeface="Times New Roman"/>
                <a:cs typeface="Times New Roman"/>
              </a:rPr>
              <a:t>)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761993" y="1685544"/>
            <a:ext cx="8610600" cy="0"/>
          </a:xfrm>
          <a:custGeom>
            <a:avLst/>
            <a:gdLst/>
            <a:ahLst/>
            <a:cxnLst/>
            <a:rect l="l" t="t" r="r" b="b"/>
            <a:pathLst>
              <a:path w="8610600">
                <a:moveTo>
                  <a:pt x="0" y="0"/>
                </a:moveTo>
                <a:lnTo>
                  <a:pt x="8610605" y="0"/>
                </a:lnTo>
              </a:path>
            </a:pathLst>
          </a:custGeom>
          <a:ln w="571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9"/>
              </a:lnSpc>
            </a:pPr>
            <a:r>
              <a:rPr spc="-5" dirty="0"/>
              <a:t>Software Engineering </a:t>
            </a:r>
            <a:r>
              <a:rPr spc="-10" dirty="0"/>
              <a:t>(3</a:t>
            </a:r>
            <a:r>
              <a:rPr sz="750" spc="-15" baseline="22222" dirty="0"/>
              <a:t>rd </a:t>
            </a:r>
            <a:r>
              <a:rPr sz="800" spc="-5" dirty="0"/>
              <a:t>ed.), </a:t>
            </a:r>
            <a:r>
              <a:rPr sz="800" dirty="0"/>
              <a:t>By K.K </a:t>
            </a:r>
            <a:r>
              <a:rPr sz="800" spc="-5" dirty="0"/>
              <a:t>Aggarwal </a:t>
            </a:r>
            <a:r>
              <a:rPr sz="800" dirty="0"/>
              <a:t>&amp; </a:t>
            </a:r>
            <a:r>
              <a:rPr sz="800" spc="-5" dirty="0"/>
              <a:t>Yogesh </a:t>
            </a:r>
            <a:r>
              <a:rPr sz="800" dirty="0"/>
              <a:t>Singh, </a:t>
            </a:r>
            <a:r>
              <a:rPr sz="800" spc="-5" dirty="0"/>
              <a:t>Copyright </a:t>
            </a:r>
            <a:r>
              <a:rPr sz="800" dirty="0"/>
              <a:t>© </a:t>
            </a:r>
            <a:r>
              <a:rPr sz="800" spc="-5" dirty="0"/>
              <a:t>New </a:t>
            </a:r>
            <a:r>
              <a:rPr sz="800" spc="-10" dirty="0"/>
              <a:t>Age </a:t>
            </a:r>
            <a:r>
              <a:rPr sz="800" spc="-5" dirty="0"/>
              <a:t>International Publishers,</a:t>
            </a:r>
            <a:r>
              <a:rPr sz="800" spc="75" dirty="0"/>
              <a:t> </a:t>
            </a:r>
            <a:r>
              <a:rPr sz="800" spc="-5" dirty="0"/>
              <a:t>2007</a:t>
            </a:r>
            <a:endParaRPr sz="800"/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45"/>
              </a:lnSpc>
            </a:pPr>
            <a:fld id="{81D60167-4931-47E6-BA6A-407CBD079E47}" type="slidenum">
              <a:rPr dirty="0"/>
              <a:pPr marL="25400">
                <a:lnSpc>
                  <a:spcPts val="1445"/>
                </a:lnSpc>
              </a:pPr>
              <a:t>44</a:t>
            </a:fld>
            <a:endParaRPr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21739" y="2418078"/>
            <a:ext cx="7614284" cy="951230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12700" marR="5080">
              <a:lnSpc>
                <a:spcPts val="3440"/>
              </a:lnSpc>
              <a:spcBef>
                <a:spcPts val="550"/>
              </a:spcBef>
              <a:tabLst>
                <a:tab pos="1118870" algn="l"/>
                <a:tab pos="2316480" algn="l"/>
                <a:tab pos="4598035" algn="l"/>
                <a:tab pos="5544185" algn="l"/>
                <a:tab pos="6201410" algn="l"/>
              </a:tabLst>
            </a:pPr>
            <a:r>
              <a:rPr sz="3200" spc="-5" dirty="0">
                <a:latin typeface="Times New Roman"/>
                <a:cs typeface="Times New Roman"/>
              </a:rPr>
              <a:t>T</a:t>
            </a:r>
            <a:r>
              <a:rPr sz="3200" spc="5" dirty="0">
                <a:latin typeface="Times New Roman"/>
                <a:cs typeface="Times New Roman"/>
              </a:rPr>
              <a:t>h</a:t>
            </a:r>
            <a:r>
              <a:rPr sz="3200" dirty="0">
                <a:latin typeface="Times New Roman"/>
                <a:cs typeface="Times New Roman"/>
              </a:rPr>
              <a:t>e	</a:t>
            </a:r>
            <a:r>
              <a:rPr sz="3200" spc="5" dirty="0">
                <a:latin typeface="Times New Roman"/>
                <a:cs typeface="Times New Roman"/>
              </a:rPr>
              <a:t>o</a:t>
            </a:r>
            <a:r>
              <a:rPr sz="3200" spc="-10" dirty="0">
                <a:latin typeface="Times New Roman"/>
                <a:cs typeface="Times New Roman"/>
              </a:rPr>
              <a:t>n</a:t>
            </a:r>
            <a:r>
              <a:rPr sz="3200" spc="-5" dirty="0">
                <a:latin typeface="Times New Roman"/>
                <a:cs typeface="Times New Roman"/>
              </a:rPr>
              <a:t>l</a:t>
            </a:r>
            <a:r>
              <a:rPr sz="3200" dirty="0">
                <a:latin typeface="Times New Roman"/>
                <a:cs typeface="Times New Roman"/>
              </a:rPr>
              <a:t>y	</a:t>
            </a:r>
            <a:r>
              <a:rPr sz="3200" spc="5" dirty="0">
                <a:latin typeface="Times New Roman"/>
                <a:cs typeface="Times New Roman"/>
              </a:rPr>
              <a:t>de</a:t>
            </a:r>
            <a:r>
              <a:rPr sz="3200" spc="-5" dirty="0">
                <a:latin typeface="Times New Roman"/>
                <a:cs typeface="Times New Roman"/>
              </a:rPr>
              <a:t>l</a:t>
            </a:r>
            <a:r>
              <a:rPr sz="3200" spc="-15" dirty="0">
                <a:latin typeface="Times New Roman"/>
                <a:cs typeface="Times New Roman"/>
              </a:rPr>
              <a:t>i</a:t>
            </a:r>
            <a:r>
              <a:rPr sz="3200" spc="5" dirty="0">
                <a:latin typeface="Times New Roman"/>
                <a:cs typeface="Times New Roman"/>
              </a:rPr>
              <a:t>ve</a:t>
            </a:r>
            <a:r>
              <a:rPr sz="3200" spc="-15" dirty="0">
                <a:latin typeface="Times New Roman"/>
                <a:cs typeface="Times New Roman"/>
              </a:rPr>
              <a:t>r</a:t>
            </a:r>
            <a:r>
              <a:rPr sz="3200" spc="5" dirty="0">
                <a:latin typeface="Times New Roman"/>
                <a:cs typeface="Times New Roman"/>
              </a:rPr>
              <a:t>ab</a:t>
            </a:r>
            <a:r>
              <a:rPr sz="3200" spc="-15" dirty="0">
                <a:latin typeface="Times New Roman"/>
                <a:cs typeface="Times New Roman"/>
              </a:rPr>
              <a:t>l</a:t>
            </a:r>
            <a:r>
              <a:rPr sz="3200" dirty="0">
                <a:latin typeface="Times New Roman"/>
                <a:cs typeface="Times New Roman"/>
              </a:rPr>
              <a:t>e	</a:t>
            </a:r>
            <a:r>
              <a:rPr sz="3200" spc="-15" dirty="0">
                <a:latin typeface="Times New Roman"/>
                <a:cs typeface="Times New Roman"/>
              </a:rPr>
              <a:t>f</a:t>
            </a:r>
            <a:r>
              <a:rPr sz="3200" spc="5" dirty="0">
                <a:latin typeface="Times New Roman"/>
                <a:cs typeface="Times New Roman"/>
              </a:rPr>
              <a:t>o</a:t>
            </a:r>
            <a:r>
              <a:rPr sz="3200" dirty="0">
                <a:latin typeface="Times New Roman"/>
                <a:cs typeface="Times New Roman"/>
              </a:rPr>
              <a:t>r	a	s</a:t>
            </a:r>
            <a:r>
              <a:rPr sz="3200" spc="-10" dirty="0">
                <a:latin typeface="Times New Roman"/>
                <a:cs typeface="Times New Roman"/>
              </a:rPr>
              <a:t>o</a:t>
            </a:r>
            <a:r>
              <a:rPr sz="3200" dirty="0">
                <a:latin typeface="Times New Roman"/>
                <a:cs typeface="Times New Roman"/>
              </a:rPr>
              <a:t>f</a:t>
            </a:r>
            <a:r>
              <a:rPr sz="3200" spc="-5" dirty="0">
                <a:latin typeface="Times New Roman"/>
                <a:cs typeface="Times New Roman"/>
              </a:rPr>
              <a:t>t</a:t>
            </a:r>
            <a:r>
              <a:rPr sz="3200" spc="-10" dirty="0">
                <a:latin typeface="Times New Roman"/>
                <a:cs typeface="Times New Roman"/>
              </a:rPr>
              <a:t>w</a:t>
            </a:r>
            <a:r>
              <a:rPr sz="3200" spc="5" dirty="0">
                <a:latin typeface="Times New Roman"/>
                <a:cs typeface="Times New Roman"/>
              </a:rPr>
              <a:t>a</a:t>
            </a:r>
            <a:r>
              <a:rPr sz="3200" dirty="0">
                <a:latin typeface="Times New Roman"/>
                <a:cs typeface="Times New Roman"/>
              </a:rPr>
              <a:t>re  development </a:t>
            </a:r>
            <a:r>
              <a:rPr sz="3200" spc="-5" dirty="0">
                <a:latin typeface="Times New Roman"/>
                <a:cs typeface="Times New Roman"/>
              </a:rPr>
              <a:t>project is the </a:t>
            </a:r>
            <a:r>
              <a:rPr sz="3200" dirty="0">
                <a:latin typeface="Times New Roman"/>
                <a:cs typeface="Times New Roman"/>
              </a:rPr>
              <a:t>tested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code.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193" y="4468367"/>
            <a:ext cx="7480300" cy="685800"/>
          </a:xfrm>
          <a:custGeom>
            <a:avLst/>
            <a:gdLst/>
            <a:ahLst/>
            <a:cxnLst/>
            <a:rect l="l" t="t" r="r" b="b"/>
            <a:pathLst>
              <a:path w="7480300" h="685800">
                <a:moveTo>
                  <a:pt x="7479798" y="571500"/>
                </a:moveTo>
                <a:lnTo>
                  <a:pt x="7479798" y="228600"/>
                </a:lnTo>
                <a:lnTo>
                  <a:pt x="7477340" y="221439"/>
                </a:lnTo>
                <a:lnTo>
                  <a:pt x="7441649" y="200668"/>
                </a:lnTo>
                <a:lnTo>
                  <a:pt x="7395723" y="187551"/>
                </a:lnTo>
                <a:lnTo>
                  <a:pt x="7333461" y="175151"/>
                </a:lnTo>
                <a:lnTo>
                  <a:pt x="7256036" y="163578"/>
                </a:lnTo>
                <a:lnTo>
                  <a:pt x="7212005" y="158137"/>
                </a:lnTo>
                <a:lnTo>
                  <a:pt x="7164623" y="152946"/>
                </a:lnTo>
                <a:lnTo>
                  <a:pt x="7114038" y="148018"/>
                </a:lnTo>
                <a:lnTo>
                  <a:pt x="7060395" y="143367"/>
                </a:lnTo>
                <a:lnTo>
                  <a:pt x="7003843" y="139008"/>
                </a:lnTo>
                <a:lnTo>
                  <a:pt x="6944526" y="134954"/>
                </a:lnTo>
                <a:lnTo>
                  <a:pt x="6882593" y="131219"/>
                </a:lnTo>
                <a:lnTo>
                  <a:pt x="6818190" y="127818"/>
                </a:lnTo>
                <a:lnTo>
                  <a:pt x="6751463" y="124764"/>
                </a:lnTo>
                <a:lnTo>
                  <a:pt x="6682559" y="122072"/>
                </a:lnTo>
                <a:lnTo>
                  <a:pt x="6611626" y="119756"/>
                </a:lnTo>
                <a:lnTo>
                  <a:pt x="6538809" y="117829"/>
                </a:lnTo>
                <a:lnTo>
                  <a:pt x="6464255" y="116306"/>
                </a:lnTo>
                <a:lnTo>
                  <a:pt x="6388112" y="115201"/>
                </a:lnTo>
                <a:lnTo>
                  <a:pt x="6310525" y="114527"/>
                </a:lnTo>
                <a:lnTo>
                  <a:pt x="6231642" y="114300"/>
                </a:lnTo>
                <a:lnTo>
                  <a:pt x="6205734" y="0"/>
                </a:lnTo>
                <a:lnTo>
                  <a:pt x="5606802" y="114300"/>
                </a:lnTo>
                <a:lnTo>
                  <a:pt x="1232922" y="114300"/>
                </a:lnTo>
                <a:lnTo>
                  <a:pt x="1154038" y="114527"/>
                </a:lnTo>
                <a:lnTo>
                  <a:pt x="1076451" y="115201"/>
                </a:lnTo>
                <a:lnTo>
                  <a:pt x="1000307" y="116306"/>
                </a:lnTo>
                <a:lnTo>
                  <a:pt x="925752" y="117829"/>
                </a:lnTo>
                <a:lnTo>
                  <a:pt x="852935" y="119756"/>
                </a:lnTo>
                <a:lnTo>
                  <a:pt x="782001" y="122072"/>
                </a:lnTo>
                <a:lnTo>
                  <a:pt x="713097" y="124764"/>
                </a:lnTo>
                <a:lnTo>
                  <a:pt x="646370" y="127818"/>
                </a:lnTo>
                <a:lnTo>
                  <a:pt x="581966" y="131219"/>
                </a:lnTo>
                <a:lnTo>
                  <a:pt x="520032" y="134954"/>
                </a:lnTo>
                <a:lnTo>
                  <a:pt x="460716" y="139008"/>
                </a:lnTo>
                <a:lnTo>
                  <a:pt x="404163" y="143367"/>
                </a:lnTo>
                <a:lnTo>
                  <a:pt x="350520" y="148018"/>
                </a:lnTo>
                <a:lnTo>
                  <a:pt x="299935" y="152946"/>
                </a:lnTo>
                <a:lnTo>
                  <a:pt x="252553" y="158137"/>
                </a:lnTo>
                <a:lnTo>
                  <a:pt x="208522" y="163578"/>
                </a:lnTo>
                <a:lnTo>
                  <a:pt x="167987" y="169254"/>
                </a:lnTo>
                <a:lnTo>
                  <a:pt x="97997" y="181254"/>
                </a:lnTo>
                <a:lnTo>
                  <a:pt x="43756" y="194027"/>
                </a:lnTo>
                <a:lnTo>
                  <a:pt x="6439" y="207460"/>
                </a:lnTo>
                <a:lnTo>
                  <a:pt x="0" y="211194"/>
                </a:lnTo>
                <a:lnTo>
                  <a:pt x="0" y="589257"/>
                </a:lnTo>
                <a:lnTo>
                  <a:pt x="43756" y="606645"/>
                </a:lnTo>
                <a:lnTo>
                  <a:pt x="97997" y="619502"/>
                </a:lnTo>
                <a:lnTo>
                  <a:pt x="167987" y="631522"/>
                </a:lnTo>
                <a:lnTo>
                  <a:pt x="208522" y="637187"/>
                </a:lnTo>
                <a:lnTo>
                  <a:pt x="252553" y="642605"/>
                </a:lnTo>
                <a:lnTo>
                  <a:pt x="299935" y="647765"/>
                </a:lnTo>
                <a:lnTo>
                  <a:pt x="350520" y="652653"/>
                </a:lnTo>
                <a:lnTo>
                  <a:pt x="404163" y="657256"/>
                </a:lnTo>
                <a:lnTo>
                  <a:pt x="460716" y="661563"/>
                </a:lnTo>
                <a:lnTo>
                  <a:pt x="520032" y="665562"/>
                </a:lnTo>
                <a:lnTo>
                  <a:pt x="581966" y="669238"/>
                </a:lnTo>
                <a:lnTo>
                  <a:pt x="646370" y="672581"/>
                </a:lnTo>
                <a:lnTo>
                  <a:pt x="713097" y="675577"/>
                </a:lnTo>
                <a:lnTo>
                  <a:pt x="782001" y="678214"/>
                </a:lnTo>
                <a:lnTo>
                  <a:pt x="852935" y="680480"/>
                </a:lnTo>
                <a:lnTo>
                  <a:pt x="925752" y="682362"/>
                </a:lnTo>
                <a:lnTo>
                  <a:pt x="1000307" y="683847"/>
                </a:lnTo>
                <a:lnTo>
                  <a:pt x="1076451" y="684923"/>
                </a:lnTo>
                <a:lnTo>
                  <a:pt x="1154038" y="685578"/>
                </a:lnTo>
                <a:lnTo>
                  <a:pt x="1232922" y="685800"/>
                </a:lnTo>
                <a:lnTo>
                  <a:pt x="6231642" y="685800"/>
                </a:lnTo>
                <a:lnTo>
                  <a:pt x="6310525" y="685578"/>
                </a:lnTo>
                <a:lnTo>
                  <a:pt x="6388112" y="684923"/>
                </a:lnTo>
                <a:lnTo>
                  <a:pt x="6464255" y="683847"/>
                </a:lnTo>
                <a:lnTo>
                  <a:pt x="6538809" y="682362"/>
                </a:lnTo>
                <a:lnTo>
                  <a:pt x="6611626" y="680480"/>
                </a:lnTo>
                <a:lnTo>
                  <a:pt x="6682559" y="678214"/>
                </a:lnTo>
                <a:lnTo>
                  <a:pt x="6751463" y="675577"/>
                </a:lnTo>
                <a:lnTo>
                  <a:pt x="6818190" y="672581"/>
                </a:lnTo>
                <a:lnTo>
                  <a:pt x="6882593" y="669238"/>
                </a:lnTo>
                <a:lnTo>
                  <a:pt x="6944526" y="665562"/>
                </a:lnTo>
                <a:lnTo>
                  <a:pt x="7003843" y="661563"/>
                </a:lnTo>
                <a:lnTo>
                  <a:pt x="7060395" y="657256"/>
                </a:lnTo>
                <a:lnTo>
                  <a:pt x="7114038" y="652653"/>
                </a:lnTo>
                <a:lnTo>
                  <a:pt x="7164623" y="647765"/>
                </a:lnTo>
                <a:lnTo>
                  <a:pt x="7212005" y="642605"/>
                </a:lnTo>
                <a:lnTo>
                  <a:pt x="7256036" y="637187"/>
                </a:lnTo>
                <a:lnTo>
                  <a:pt x="7296570" y="631522"/>
                </a:lnTo>
                <a:lnTo>
                  <a:pt x="7366560" y="619502"/>
                </a:lnTo>
                <a:lnTo>
                  <a:pt x="7420801" y="606645"/>
                </a:lnTo>
                <a:lnTo>
                  <a:pt x="7458119" y="593052"/>
                </a:lnTo>
                <a:lnTo>
                  <a:pt x="7477340" y="578822"/>
                </a:lnTo>
                <a:lnTo>
                  <a:pt x="7479798" y="5715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193" y="4582667"/>
            <a:ext cx="1233170" cy="97155"/>
          </a:xfrm>
          <a:custGeom>
            <a:avLst/>
            <a:gdLst/>
            <a:ahLst/>
            <a:cxnLst/>
            <a:rect l="l" t="t" r="r" b="b"/>
            <a:pathLst>
              <a:path w="1233170" h="97154">
                <a:moveTo>
                  <a:pt x="1232922" y="0"/>
                </a:moveTo>
                <a:lnTo>
                  <a:pt x="1154038" y="227"/>
                </a:lnTo>
                <a:lnTo>
                  <a:pt x="1076451" y="901"/>
                </a:lnTo>
                <a:lnTo>
                  <a:pt x="1000306" y="2006"/>
                </a:lnTo>
                <a:lnTo>
                  <a:pt x="925752" y="3529"/>
                </a:lnTo>
                <a:lnTo>
                  <a:pt x="852935" y="5456"/>
                </a:lnTo>
                <a:lnTo>
                  <a:pt x="782001" y="7772"/>
                </a:lnTo>
                <a:lnTo>
                  <a:pt x="713097" y="10464"/>
                </a:lnTo>
                <a:lnTo>
                  <a:pt x="646370" y="13518"/>
                </a:lnTo>
                <a:lnTo>
                  <a:pt x="581966" y="16919"/>
                </a:lnTo>
                <a:lnTo>
                  <a:pt x="520032" y="20654"/>
                </a:lnTo>
                <a:lnTo>
                  <a:pt x="460716" y="24708"/>
                </a:lnTo>
                <a:lnTo>
                  <a:pt x="404163" y="29067"/>
                </a:lnTo>
                <a:lnTo>
                  <a:pt x="350520" y="33718"/>
                </a:lnTo>
                <a:lnTo>
                  <a:pt x="299935" y="38646"/>
                </a:lnTo>
                <a:lnTo>
                  <a:pt x="252553" y="43837"/>
                </a:lnTo>
                <a:lnTo>
                  <a:pt x="208521" y="49278"/>
                </a:lnTo>
                <a:lnTo>
                  <a:pt x="167987" y="54954"/>
                </a:lnTo>
                <a:lnTo>
                  <a:pt x="97997" y="66954"/>
                </a:lnTo>
                <a:lnTo>
                  <a:pt x="43756" y="79727"/>
                </a:lnTo>
                <a:lnTo>
                  <a:pt x="6439" y="93160"/>
                </a:lnTo>
                <a:lnTo>
                  <a:pt x="0" y="96894"/>
                </a:lnTo>
              </a:path>
            </a:pathLst>
          </a:custGeom>
          <a:ln w="12699">
            <a:solidFill>
              <a:srgbClr val="CC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7193" y="4468367"/>
            <a:ext cx="7480300" cy="685800"/>
          </a:xfrm>
          <a:custGeom>
            <a:avLst/>
            <a:gdLst/>
            <a:ahLst/>
            <a:cxnLst/>
            <a:rect l="l" t="t" r="r" b="b"/>
            <a:pathLst>
              <a:path w="7480300" h="685800">
                <a:moveTo>
                  <a:pt x="0" y="589257"/>
                </a:moveTo>
                <a:lnTo>
                  <a:pt x="43756" y="606645"/>
                </a:lnTo>
                <a:lnTo>
                  <a:pt x="97997" y="619502"/>
                </a:lnTo>
                <a:lnTo>
                  <a:pt x="167987" y="631522"/>
                </a:lnTo>
                <a:lnTo>
                  <a:pt x="208521" y="637187"/>
                </a:lnTo>
                <a:lnTo>
                  <a:pt x="252553" y="642605"/>
                </a:lnTo>
                <a:lnTo>
                  <a:pt x="299935" y="647765"/>
                </a:lnTo>
                <a:lnTo>
                  <a:pt x="350520" y="652652"/>
                </a:lnTo>
                <a:lnTo>
                  <a:pt x="404163" y="657256"/>
                </a:lnTo>
                <a:lnTo>
                  <a:pt x="460716" y="661563"/>
                </a:lnTo>
                <a:lnTo>
                  <a:pt x="520032" y="665562"/>
                </a:lnTo>
                <a:lnTo>
                  <a:pt x="581966" y="669238"/>
                </a:lnTo>
                <a:lnTo>
                  <a:pt x="646370" y="672581"/>
                </a:lnTo>
                <a:lnTo>
                  <a:pt x="713097" y="675577"/>
                </a:lnTo>
                <a:lnTo>
                  <a:pt x="782001" y="678214"/>
                </a:lnTo>
                <a:lnTo>
                  <a:pt x="852935" y="680480"/>
                </a:lnTo>
                <a:lnTo>
                  <a:pt x="925752" y="682362"/>
                </a:lnTo>
                <a:lnTo>
                  <a:pt x="1000306" y="683847"/>
                </a:lnTo>
                <a:lnTo>
                  <a:pt x="1076451" y="684923"/>
                </a:lnTo>
                <a:lnTo>
                  <a:pt x="1154038" y="685578"/>
                </a:lnTo>
                <a:lnTo>
                  <a:pt x="1232922" y="685799"/>
                </a:lnTo>
                <a:lnTo>
                  <a:pt x="6231641" y="685799"/>
                </a:lnTo>
                <a:lnTo>
                  <a:pt x="6310525" y="685578"/>
                </a:lnTo>
                <a:lnTo>
                  <a:pt x="6388111" y="684923"/>
                </a:lnTo>
                <a:lnTo>
                  <a:pt x="6464255" y="683847"/>
                </a:lnTo>
                <a:lnTo>
                  <a:pt x="6538808" y="682362"/>
                </a:lnTo>
                <a:lnTo>
                  <a:pt x="6611625" y="680480"/>
                </a:lnTo>
                <a:lnTo>
                  <a:pt x="6682559" y="678214"/>
                </a:lnTo>
                <a:lnTo>
                  <a:pt x="6751462" y="675577"/>
                </a:lnTo>
                <a:lnTo>
                  <a:pt x="6818189" y="672581"/>
                </a:lnTo>
                <a:lnTo>
                  <a:pt x="6882593" y="669238"/>
                </a:lnTo>
                <a:lnTo>
                  <a:pt x="6944526" y="665562"/>
                </a:lnTo>
                <a:lnTo>
                  <a:pt x="7003842" y="661563"/>
                </a:lnTo>
                <a:lnTo>
                  <a:pt x="7060395" y="657256"/>
                </a:lnTo>
                <a:lnTo>
                  <a:pt x="7114037" y="652652"/>
                </a:lnTo>
                <a:lnTo>
                  <a:pt x="7164623" y="647765"/>
                </a:lnTo>
                <a:lnTo>
                  <a:pt x="7212005" y="642605"/>
                </a:lnTo>
                <a:lnTo>
                  <a:pt x="7256036" y="637187"/>
                </a:lnTo>
                <a:lnTo>
                  <a:pt x="7296570" y="631522"/>
                </a:lnTo>
                <a:lnTo>
                  <a:pt x="7366560" y="619502"/>
                </a:lnTo>
                <a:lnTo>
                  <a:pt x="7420801" y="606645"/>
                </a:lnTo>
                <a:lnTo>
                  <a:pt x="7458118" y="593052"/>
                </a:lnTo>
                <a:lnTo>
                  <a:pt x="7479797" y="571499"/>
                </a:lnTo>
                <a:lnTo>
                  <a:pt x="7479797" y="228599"/>
                </a:lnTo>
                <a:lnTo>
                  <a:pt x="7441648" y="200668"/>
                </a:lnTo>
                <a:lnTo>
                  <a:pt x="7395722" y="187551"/>
                </a:lnTo>
                <a:lnTo>
                  <a:pt x="7333460" y="175151"/>
                </a:lnTo>
                <a:lnTo>
                  <a:pt x="7256036" y="163578"/>
                </a:lnTo>
                <a:lnTo>
                  <a:pt x="7212005" y="158137"/>
                </a:lnTo>
                <a:lnTo>
                  <a:pt x="7164623" y="152946"/>
                </a:lnTo>
                <a:lnTo>
                  <a:pt x="7114037" y="148018"/>
                </a:lnTo>
                <a:lnTo>
                  <a:pt x="7060395" y="143367"/>
                </a:lnTo>
                <a:lnTo>
                  <a:pt x="7003842" y="139008"/>
                </a:lnTo>
                <a:lnTo>
                  <a:pt x="6944526" y="134954"/>
                </a:lnTo>
                <a:lnTo>
                  <a:pt x="6882593" y="131219"/>
                </a:lnTo>
                <a:lnTo>
                  <a:pt x="6818189" y="127818"/>
                </a:lnTo>
                <a:lnTo>
                  <a:pt x="6751462" y="124764"/>
                </a:lnTo>
                <a:lnTo>
                  <a:pt x="6682559" y="122072"/>
                </a:lnTo>
                <a:lnTo>
                  <a:pt x="6611625" y="119756"/>
                </a:lnTo>
                <a:lnTo>
                  <a:pt x="6538808" y="117829"/>
                </a:lnTo>
                <a:lnTo>
                  <a:pt x="6464255" y="116306"/>
                </a:lnTo>
                <a:lnTo>
                  <a:pt x="6388111" y="115201"/>
                </a:lnTo>
                <a:lnTo>
                  <a:pt x="6310525" y="114527"/>
                </a:lnTo>
                <a:lnTo>
                  <a:pt x="6231641" y="114299"/>
                </a:lnTo>
                <a:lnTo>
                  <a:pt x="6205733" y="0"/>
                </a:lnTo>
                <a:lnTo>
                  <a:pt x="5606801" y="114299"/>
                </a:lnTo>
                <a:lnTo>
                  <a:pt x="1232922" y="114299"/>
                </a:lnTo>
              </a:path>
            </a:pathLst>
          </a:custGeom>
          <a:ln w="12699">
            <a:solidFill>
              <a:srgbClr val="CC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80357" y="4605018"/>
            <a:ext cx="66116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i="1" spc="-20" dirty="0">
                <a:solidFill>
                  <a:srgbClr val="00CC99"/>
                </a:solidFill>
                <a:latin typeface="Georgia"/>
                <a:cs typeface="Georgia"/>
              </a:rPr>
              <a:t>Tested </a:t>
            </a:r>
            <a:r>
              <a:rPr sz="2800" i="1" spc="-25" dirty="0">
                <a:solidFill>
                  <a:srgbClr val="00CC99"/>
                </a:solidFill>
                <a:latin typeface="Georgia"/>
                <a:cs typeface="Georgia"/>
              </a:rPr>
              <a:t>code </a:t>
            </a:r>
            <a:r>
              <a:rPr sz="2800" i="1" spc="65" dirty="0">
                <a:solidFill>
                  <a:srgbClr val="00CC99"/>
                </a:solidFill>
                <a:latin typeface="Georgia"/>
                <a:cs typeface="Georgia"/>
              </a:rPr>
              <a:t>is </a:t>
            </a:r>
            <a:r>
              <a:rPr sz="2800" i="1" spc="20" dirty="0">
                <a:solidFill>
                  <a:srgbClr val="00CC99"/>
                </a:solidFill>
                <a:latin typeface="Georgia"/>
                <a:cs typeface="Georgia"/>
              </a:rPr>
              <a:t>only </a:t>
            </a:r>
            <a:r>
              <a:rPr sz="2800" i="1" spc="-45" dirty="0">
                <a:solidFill>
                  <a:srgbClr val="00CC99"/>
                </a:solidFill>
                <a:latin typeface="Georgia"/>
                <a:cs typeface="Georgia"/>
              </a:rPr>
              <a:t>one </a:t>
            </a:r>
            <a:r>
              <a:rPr sz="2800" i="1" spc="35" dirty="0">
                <a:solidFill>
                  <a:srgbClr val="00CC99"/>
                </a:solidFill>
                <a:latin typeface="Georgia"/>
                <a:cs typeface="Georgia"/>
              </a:rPr>
              <a:t>of </a:t>
            </a:r>
            <a:r>
              <a:rPr sz="2800" i="1" spc="10" dirty="0">
                <a:solidFill>
                  <a:srgbClr val="00CC99"/>
                </a:solidFill>
                <a:latin typeface="Georgia"/>
                <a:cs typeface="Georgia"/>
              </a:rPr>
              <a:t>the</a:t>
            </a:r>
            <a:r>
              <a:rPr sz="2800" i="1" spc="110" dirty="0">
                <a:solidFill>
                  <a:srgbClr val="00CC99"/>
                </a:solidFill>
                <a:latin typeface="Georgia"/>
                <a:cs typeface="Georgia"/>
              </a:rPr>
              <a:t> </a:t>
            </a:r>
            <a:r>
              <a:rPr sz="2800" i="1" spc="-20" dirty="0">
                <a:solidFill>
                  <a:srgbClr val="00CC99"/>
                </a:solidFill>
                <a:latin typeface="Georgia"/>
                <a:cs typeface="Georgia"/>
              </a:rPr>
              <a:t>deliverable</a:t>
            </a:r>
            <a:r>
              <a:rPr sz="2800" i="1" spc="-20" dirty="0">
                <a:solidFill>
                  <a:srgbClr val="7F0000"/>
                </a:solidFill>
                <a:latin typeface="Georgia"/>
                <a:cs typeface="Georgia"/>
              </a:rPr>
              <a:t>!</a:t>
            </a:r>
            <a:endParaRPr sz="2800">
              <a:latin typeface="Georgia"/>
              <a:cs typeface="Georgi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098535" y="3721608"/>
            <a:ext cx="657225" cy="623570"/>
          </a:xfrm>
          <a:custGeom>
            <a:avLst/>
            <a:gdLst/>
            <a:ahLst/>
            <a:cxnLst/>
            <a:rect l="l" t="t" r="r" b="b"/>
            <a:pathLst>
              <a:path w="657225" h="623570">
                <a:moveTo>
                  <a:pt x="656844" y="124968"/>
                </a:moveTo>
                <a:lnTo>
                  <a:pt x="624840" y="28956"/>
                </a:lnTo>
                <a:lnTo>
                  <a:pt x="583692" y="4572"/>
                </a:lnTo>
                <a:lnTo>
                  <a:pt x="533400" y="0"/>
                </a:lnTo>
                <a:lnTo>
                  <a:pt x="472440" y="13716"/>
                </a:lnTo>
                <a:lnTo>
                  <a:pt x="394716" y="64008"/>
                </a:lnTo>
                <a:lnTo>
                  <a:pt x="310896" y="117348"/>
                </a:lnTo>
                <a:lnTo>
                  <a:pt x="242316" y="199644"/>
                </a:lnTo>
                <a:lnTo>
                  <a:pt x="185928" y="291084"/>
                </a:lnTo>
                <a:lnTo>
                  <a:pt x="33528" y="199644"/>
                </a:lnTo>
                <a:lnTo>
                  <a:pt x="0" y="228600"/>
                </a:lnTo>
                <a:lnTo>
                  <a:pt x="195072" y="362712"/>
                </a:lnTo>
                <a:lnTo>
                  <a:pt x="195072" y="556768"/>
                </a:lnTo>
                <a:lnTo>
                  <a:pt x="213360" y="597408"/>
                </a:lnTo>
                <a:lnTo>
                  <a:pt x="277368" y="623316"/>
                </a:lnTo>
                <a:lnTo>
                  <a:pt x="352044" y="623316"/>
                </a:lnTo>
                <a:lnTo>
                  <a:pt x="408432" y="589788"/>
                </a:lnTo>
                <a:lnTo>
                  <a:pt x="504444" y="498348"/>
                </a:lnTo>
                <a:lnTo>
                  <a:pt x="597408" y="373380"/>
                </a:lnTo>
                <a:lnTo>
                  <a:pt x="652272" y="266700"/>
                </a:lnTo>
                <a:lnTo>
                  <a:pt x="656844" y="124968"/>
                </a:lnTo>
                <a:close/>
              </a:path>
              <a:path w="657225" h="623570">
                <a:moveTo>
                  <a:pt x="195072" y="556768"/>
                </a:moveTo>
                <a:lnTo>
                  <a:pt x="195072" y="362712"/>
                </a:lnTo>
                <a:lnTo>
                  <a:pt x="172212" y="391668"/>
                </a:lnTo>
                <a:lnTo>
                  <a:pt x="167640" y="452628"/>
                </a:lnTo>
                <a:lnTo>
                  <a:pt x="185928" y="536448"/>
                </a:lnTo>
                <a:lnTo>
                  <a:pt x="195072" y="556768"/>
                </a:lnTo>
                <a:close/>
              </a:path>
            </a:pathLst>
          </a:custGeom>
          <a:solidFill>
            <a:srgbClr val="CCE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726423" y="3270504"/>
            <a:ext cx="207645" cy="299085"/>
          </a:xfrm>
          <a:custGeom>
            <a:avLst/>
            <a:gdLst/>
            <a:ahLst/>
            <a:cxnLst/>
            <a:rect l="l" t="t" r="r" b="b"/>
            <a:pathLst>
              <a:path w="207645" h="299085">
                <a:moveTo>
                  <a:pt x="207264" y="24384"/>
                </a:moveTo>
                <a:lnTo>
                  <a:pt x="182880" y="0"/>
                </a:lnTo>
                <a:lnTo>
                  <a:pt x="109728" y="62484"/>
                </a:lnTo>
                <a:lnTo>
                  <a:pt x="27432" y="178308"/>
                </a:lnTo>
                <a:lnTo>
                  <a:pt x="0" y="291084"/>
                </a:lnTo>
                <a:lnTo>
                  <a:pt x="32004" y="298704"/>
                </a:lnTo>
                <a:lnTo>
                  <a:pt x="53340" y="202692"/>
                </a:lnTo>
                <a:lnTo>
                  <a:pt x="96012" y="128016"/>
                </a:lnTo>
                <a:lnTo>
                  <a:pt x="128016" y="86868"/>
                </a:lnTo>
                <a:lnTo>
                  <a:pt x="207264" y="24384"/>
                </a:lnTo>
                <a:close/>
              </a:path>
            </a:pathLst>
          </a:custGeom>
          <a:solidFill>
            <a:srgbClr val="CCE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009888" y="3521964"/>
            <a:ext cx="340360" cy="189230"/>
          </a:xfrm>
          <a:custGeom>
            <a:avLst/>
            <a:gdLst/>
            <a:ahLst/>
            <a:cxnLst/>
            <a:rect l="l" t="t" r="r" b="b"/>
            <a:pathLst>
              <a:path w="340359" h="189229">
                <a:moveTo>
                  <a:pt x="339852" y="50292"/>
                </a:moveTo>
                <a:lnTo>
                  <a:pt x="326136" y="0"/>
                </a:lnTo>
                <a:lnTo>
                  <a:pt x="220980" y="30480"/>
                </a:lnTo>
                <a:lnTo>
                  <a:pt x="96012" y="88392"/>
                </a:lnTo>
                <a:lnTo>
                  <a:pt x="0" y="164592"/>
                </a:lnTo>
                <a:lnTo>
                  <a:pt x="9144" y="188976"/>
                </a:lnTo>
                <a:lnTo>
                  <a:pt x="188976" y="79248"/>
                </a:lnTo>
                <a:lnTo>
                  <a:pt x="339852" y="50292"/>
                </a:lnTo>
                <a:close/>
              </a:path>
            </a:pathLst>
          </a:custGeom>
          <a:solidFill>
            <a:srgbClr val="CCE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066276" y="4009644"/>
            <a:ext cx="387350" cy="125095"/>
          </a:xfrm>
          <a:custGeom>
            <a:avLst/>
            <a:gdLst/>
            <a:ahLst/>
            <a:cxnLst/>
            <a:rect l="l" t="t" r="r" b="b"/>
            <a:pathLst>
              <a:path w="387350" h="125095">
                <a:moveTo>
                  <a:pt x="387096" y="54864"/>
                </a:moveTo>
                <a:lnTo>
                  <a:pt x="303276" y="24384"/>
                </a:lnTo>
                <a:lnTo>
                  <a:pt x="173736" y="4572"/>
                </a:lnTo>
                <a:lnTo>
                  <a:pt x="21336" y="0"/>
                </a:lnTo>
                <a:lnTo>
                  <a:pt x="0" y="28956"/>
                </a:lnTo>
                <a:lnTo>
                  <a:pt x="118872" y="41148"/>
                </a:lnTo>
                <a:lnTo>
                  <a:pt x="248412" y="54864"/>
                </a:lnTo>
                <a:lnTo>
                  <a:pt x="355092" y="124968"/>
                </a:lnTo>
                <a:lnTo>
                  <a:pt x="387096" y="54864"/>
                </a:lnTo>
                <a:close/>
              </a:path>
            </a:pathLst>
          </a:custGeom>
          <a:solidFill>
            <a:srgbClr val="CCE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936992" y="4402836"/>
            <a:ext cx="506095" cy="980440"/>
          </a:xfrm>
          <a:custGeom>
            <a:avLst/>
            <a:gdLst/>
            <a:ahLst/>
            <a:cxnLst/>
            <a:rect l="l" t="t" r="r" b="b"/>
            <a:pathLst>
              <a:path w="506095" h="980439">
                <a:moveTo>
                  <a:pt x="413004" y="388620"/>
                </a:moveTo>
                <a:lnTo>
                  <a:pt x="413004" y="12192"/>
                </a:lnTo>
                <a:lnTo>
                  <a:pt x="330708" y="0"/>
                </a:lnTo>
                <a:lnTo>
                  <a:pt x="243840" y="0"/>
                </a:lnTo>
                <a:lnTo>
                  <a:pt x="146304" y="57912"/>
                </a:lnTo>
                <a:lnTo>
                  <a:pt x="82296" y="137160"/>
                </a:lnTo>
                <a:lnTo>
                  <a:pt x="42672" y="249936"/>
                </a:lnTo>
                <a:lnTo>
                  <a:pt x="9144" y="371856"/>
                </a:lnTo>
                <a:lnTo>
                  <a:pt x="0" y="502920"/>
                </a:lnTo>
                <a:lnTo>
                  <a:pt x="13716" y="652272"/>
                </a:lnTo>
                <a:lnTo>
                  <a:pt x="50292" y="841248"/>
                </a:lnTo>
                <a:lnTo>
                  <a:pt x="91440" y="903732"/>
                </a:lnTo>
                <a:lnTo>
                  <a:pt x="146304" y="966216"/>
                </a:lnTo>
                <a:lnTo>
                  <a:pt x="207264" y="979932"/>
                </a:lnTo>
                <a:lnTo>
                  <a:pt x="257556" y="966216"/>
                </a:lnTo>
                <a:lnTo>
                  <a:pt x="284988" y="951585"/>
                </a:lnTo>
                <a:lnTo>
                  <a:pt x="284988" y="637032"/>
                </a:lnTo>
                <a:lnTo>
                  <a:pt x="303276" y="553212"/>
                </a:lnTo>
                <a:lnTo>
                  <a:pt x="339852" y="452628"/>
                </a:lnTo>
                <a:lnTo>
                  <a:pt x="413004" y="388620"/>
                </a:lnTo>
                <a:close/>
              </a:path>
              <a:path w="506095" h="980439">
                <a:moveTo>
                  <a:pt x="330708" y="861060"/>
                </a:moveTo>
                <a:lnTo>
                  <a:pt x="326136" y="790956"/>
                </a:lnTo>
                <a:lnTo>
                  <a:pt x="284988" y="723900"/>
                </a:lnTo>
                <a:lnTo>
                  <a:pt x="284988" y="951585"/>
                </a:lnTo>
                <a:lnTo>
                  <a:pt x="303276" y="941832"/>
                </a:lnTo>
                <a:lnTo>
                  <a:pt x="330708" y="861060"/>
                </a:lnTo>
                <a:close/>
              </a:path>
              <a:path w="506095" h="980439">
                <a:moveTo>
                  <a:pt x="505968" y="158496"/>
                </a:moveTo>
                <a:lnTo>
                  <a:pt x="483108" y="70104"/>
                </a:lnTo>
                <a:lnTo>
                  <a:pt x="451104" y="12192"/>
                </a:lnTo>
                <a:lnTo>
                  <a:pt x="373380" y="0"/>
                </a:lnTo>
                <a:lnTo>
                  <a:pt x="413004" y="12192"/>
                </a:lnTo>
                <a:lnTo>
                  <a:pt x="413004" y="388620"/>
                </a:lnTo>
                <a:lnTo>
                  <a:pt x="463296" y="289560"/>
                </a:lnTo>
                <a:lnTo>
                  <a:pt x="505968" y="158496"/>
                </a:lnTo>
                <a:close/>
              </a:path>
            </a:pathLst>
          </a:custGeom>
          <a:solidFill>
            <a:srgbClr val="CCE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467600" y="4076700"/>
            <a:ext cx="661670" cy="408940"/>
          </a:xfrm>
          <a:custGeom>
            <a:avLst/>
            <a:gdLst/>
            <a:ahLst/>
            <a:cxnLst/>
            <a:rect l="l" t="t" r="r" b="b"/>
            <a:pathLst>
              <a:path w="661670" h="408939">
                <a:moveTo>
                  <a:pt x="181356" y="285804"/>
                </a:moveTo>
                <a:lnTo>
                  <a:pt x="181356" y="246888"/>
                </a:lnTo>
                <a:lnTo>
                  <a:pt x="56388" y="237744"/>
                </a:lnTo>
                <a:lnTo>
                  <a:pt x="0" y="246888"/>
                </a:lnTo>
                <a:lnTo>
                  <a:pt x="13716" y="275844"/>
                </a:lnTo>
                <a:lnTo>
                  <a:pt x="115824" y="283464"/>
                </a:lnTo>
                <a:lnTo>
                  <a:pt x="181356" y="285804"/>
                </a:lnTo>
                <a:close/>
              </a:path>
              <a:path w="661670" h="408939">
                <a:moveTo>
                  <a:pt x="201168" y="328459"/>
                </a:moveTo>
                <a:lnTo>
                  <a:pt x="201168" y="286512"/>
                </a:lnTo>
                <a:lnTo>
                  <a:pt x="102108" y="321564"/>
                </a:lnTo>
                <a:lnTo>
                  <a:pt x="27432" y="362712"/>
                </a:lnTo>
                <a:lnTo>
                  <a:pt x="18288" y="387096"/>
                </a:lnTo>
                <a:lnTo>
                  <a:pt x="42672" y="408432"/>
                </a:lnTo>
                <a:lnTo>
                  <a:pt x="88392" y="371856"/>
                </a:lnTo>
                <a:lnTo>
                  <a:pt x="158496" y="345948"/>
                </a:lnTo>
                <a:lnTo>
                  <a:pt x="201168" y="328459"/>
                </a:lnTo>
                <a:close/>
              </a:path>
              <a:path w="661670" h="408939">
                <a:moveTo>
                  <a:pt x="214884" y="322838"/>
                </a:moveTo>
                <a:lnTo>
                  <a:pt x="214884" y="211836"/>
                </a:lnTo>
                <a:lnTo>
                  <a:pt x="144780" y="150876"/>
                </a:lnTo>
                <a:lnTo>
                  <a:pt x="88392" y="74676"/>
                </a:lnTo>
                <a:lnTo>
                  <a:pt x="74676" y="100584"/>
                </a:lnTo>
                <a:lnTo>
                  <a:pt x="111252" y="161544"/>
                </a:lnTo>
                <a:lnTo>
                  <a:pt x="181356" y="246888"/>
                </a:lnTo>
                <a:lnTo>
                  <a:pt x="181356" y="285804"/>
                </a:lnTo>
                <a:lnTo>
                  <a:pt x="201168" y="286512"/>
                </a:lnTo>
                <a:lnTo>
                  <a:pt x="201168" y="328459"/>
                </a:lnTo>
                <a:lnTo>
                  <a:pt x="214884" y="322838"/>
                </a:lnTo>
                <a:close/>
              </a:path>
              <a:path w="661670" h="408939">
                <a:moveTo>
                  <a:pt x="661416" y="358140"/>
                </a:moveTo>
                <a:lnTo>
                  <a:pt x="521208" y="345948"/>
                </a:lnTo>
                <a:lnTo>
                  <a:pt x="409956" y="307848"/>
                </a:lnTo>
                <a:lnTo>
                  <a:pt x="321564" y="257556"/>
                </a:lnTo>
                <a:lnTo>
                  <a:pt x="265176" y="211836"/>
                </a:lnTo>
                <a:lnTo>
                  <a:pt x="237744" y="121920"/>
                </a:lnTo>
                <a:lnTo>
                  <a:pt x="237744" y="7620"/>
                </a:lnTo>
                <a:lnTo>
                  <a:pt x="210312" y="0"/>
                </a:lnTo>
                <a:lnTo>
                  <a:pt x="195072" y="100584"/>
                </a:lnTo>
                <a:lnTo>
                  <a:pt x="201168" y="158496"/>
                </a:lnTo>
                <a:lnTo>
                  <a:pt x="214884" y="211836"/>
                </a:lnTo>
                <a:lnTo>
                  <a:pt x="214884" y="322838"/>
                </a:lnTo>
                <a:lnTo>
                  <a:pt x="251460" y="307848"/>
                </a:lnTo>
                <a:lnTo>
                  <a:pt x="298704" y="312420"/>
                </a:lnTo>
                <a:lnTo>
                  <a:pt x="405384" y="350520"/>
                </a:lnTo>
                <a:lnTo>
                  <a:pt x="489204" y="387096"/>
                </a:lnTo>
                <a:lnTo>
                  <a:pt x="656844" y="408432"/>
                </a:lnTo>
                <a:lnTo>
                  <a:pt x="661416" y="358140"/>
                </a:lnTo>
                <a:close/>
              </a:path>
            </a:pathLst>
          </a:custGeom>
          <a:solidFill>
            <a:srgbClr val="CCE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392668" y="4488180"/>
            <a:ext cx="932815" cy="457200"/>
          </a:xfrm>
          <a:custGeom>
            <a:avLst/>
            <a:gdLst/>
            <a:ahLst/>
            <a:cxnLst/>
            <a:rect l="l" t="t" r="r" b="b"/>
            <a:pathLst>
              <a:path w="932815" h="457200">
                <a:moveTo>
                  <a:pt x="903732" y="167640"/>
                </a:moveTo>
                <a:lnTo>
                  <a:pt x="890016" y="137160"/>
                </a:lnTo>
                <a:lnTo>
                  <a:pt x="824484" y="178308"/>
                </a:lnTo>
                <a:lnTo>
                  <a:pt x="600456" y="237744"/>
                </a:lnTo>
                <a:lnTo>
                  <a:pt x="441960" y="213360"/>
                </a:lnTo>
                <a:lnTo>
                  <a:pt x="303276" y="178308"/>
                </a:lnTo>
                <a:lnTo>
                  <a:pt x="176784" y="99060"/>
                </a:lnTo>
                <a:lnTo>
                  <a:pt x="27432" y="0"/>
                </a:lnTo>
                <a:lnTo>
                  <a:pt x="0" y="41148"/>
                </a:lnTo>
                <a:lnTo>
                  <a:pt x="120396" y="141732"/>
                </a:lnTo>
                <a:lnTo>
                  <a:pt x="265176" y="237744"/>
                </a:lnTo>
                <a:lnTo>
                  <a:pt x="441960" y="280416"/>
                </a:lnTo>
                <a:lnTo>
                  <a:pt x="582168" y="292608"/>
                </a:lnTo>
                <a:lnTo>
                  <a:pt x="609600" y="330708"/>
                </a:lnTo>
                <a:lnTo>
                  <a:pt x="665988" y="414528"/>
                </a:lnTo>
                <a:lnTo>
                  <a:pt x="670560" y="416735"/>
                </a:lnTo>
                <a:lnTo>
                  <a:pt x="670560" y="301752"/>
                </a:lnTo>
                <a:lnTo>
                  <a:pt x="722376" y="332165"/>
                </a:lnTo>
                <a:lnTo>
                  <a:pt x="722376" y="280416"/>
                </a:lnTo>
                <a:lnTo>
                  <a:pt x="736092" y="281662"/>
                </a:lnTo>
                <a:lnTo>
                  <a:pt x="736092" y="242316"/>
                </a:lnTo>
                <a:lnTo>
                  <a:pt x="797052" y="225552"/>
                </a:lnTo>
                <a:lnTo>
                  <a:pt x="903732" y="167640"/>
                </a:lnTo>
                <a:close/>
              </a:path>
              <a:path w="932815" h="457200">
                <a:moveTo>
                  <a:pt x="778764" y="443484"/>
                </a:moveTo>
                <a:lnTo>
                  <a:pt x="699516" y="388620"/>
                </a:lnTo>
                <a:lnTo>
                  <a:pt x="670560" y="301752"/>
                </a:lnTo>
                <a:lnTo>
                  <a:pt x="670560" y="416735"/>
                </a:lnTo>
                <a:lnTo>
                  <a:pt x="754380" y="457200"/>
                </a:lnTo>
                <a:lnTo>
                  <a:pt x="778764" y="443484"/>
                </a:lnTo>
                <a:close/>
              </a:path>
              <a:path w="932815" h="457200">
                <a:moveTo>
                  <a:pt x="867156" y="355092"/>
                </a:moveTo>
                <a:lnTo>
                  <a:pt x="810768" y="338328"/>
                </a:lnTo>
                <a:lnTo>
                  <a:pt x="722376" y="280416"/>
                </a:lnTo>
                <a:lnTo>
                  <a:pt x="722376" y="332165"/>
                </a:lnTo>
                <a:lnTo>
                  <a:pt x="740664" y="342900"/>
                </a:lnTo>
                <a:lnTo>
                  <a:pt x="824484" y="393192"/>
                </a:lnTo>
                <a:lnTo>
                  <a:pt x="867156" y="355092"/>
                </a:lnTo>
                <a:close/>
              </a:path>
              <a:path w="932815" h="457200">
                <a:moveTo>
                  <a:pt x="932688" y="280416"/>
                </a:moveTo>
                <a:lnTo>
                  <a:pt x="932688" y="251460"/>
                </a:lnTo>
                <a:lnTo>
                  <a:pt x="862584" y="251460"/>
                </a:lnTo>
                <a:lnTo>
                  <a:pt x="736092" y="242316"/>
                </a:lnTo>
                <a:lnTo>
                  <a:pt x="736092" y="281662"/>
                </a:lnTo>
                <a:lnTo>
                  <a:pt x="806196" y="288036"/>
                </a:lnTo>
                <a:lnTo>
                  <a:pt x="932688" y="280416"/>
                </a:lnTo>
                <a:close/>
              </a:path>
            </a:pathLst>
          </a:custGeom>
          <a:solidFill>
            <a:srgbClr val="CCE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613904" y="5259324"/>
            <a:ext cx="498475" cy="721360"/>
          </a:xfrm>
          <a:custGeom>
            <a:avLst/>
            <a:gdLst/>
            <a:ahLst/>
            <a:cxnLst/>
            <a:rect l="l" t="t" r="r" b="b"/>
            <a:pathLst>
              <a:path w="498475" h="721360">
                <a:moveTo>
                  <a:pt x="400812" y="689585"/>
                </a:moveTo>
                <a:lnTo>
                  <a:pt x="400812" y="618744"/>
                </a:lnTo>
                <a:lnTo>
                  <a:pt x="315468" y="601980"/>
                </a:lnTo>
                <a:lnTo>
                  <a:pt x="190500" y="594360"/>
                </a:lnTo>
                <a:lnTo>
                  <a:pt x="68580" y="618744"/>
                </a:lnTo>
                <a:lnTo>
                  <a:pt x="0" y="656844"/>
                </a:lnTo>
                <a:lnTo>
                  <a:pt x="27432" y="702564"/>
                </a:lnTo>
                <a:lnTo>
                  <a:pt x="92964" y="720852"/>
                </a:lnTo>
                <a:lnTo>
                  <a:pt x="138684" y="678180"/>
                </a:lnTo>
                <a:lnTo>
                  <a:pt x="204216" y="652272"/>
                </a:lnTo>
                <a:lnTo>
                  <a:pt x="278892" y="652272"/>
                </a:lnTo>
                <a:lnTo>
                  <a:pt x="371856" y="669036"/>
                </a:lnTo>
                <a:lnTo>
                  <a:pt x="400812" y="689585"/>
                </a:lnTo>
                <a:close/>
              </a:path>
              <a:path w="498475" h="721360">
                <a:moveTo>
                  <a:pt x="489204" y="50292"/>
                </a:moveTo>
                <a:lnTo>
                  <a:pt x="441960" y="0"/>
                </a:lnTo>
                <a:lnTo>
                  <a:pt x="414528" y="12192"/>
                </a:lnTo>
                <a:lnTo>
                  <a:pt x="321564" y="112776"/>
                </a:lnTo>
                <a:lnTo>
                  <a:pt x="251460" y="193548"/>
                </a:lnTo>
                <a:lnTo>
                  <a:pt x="231648" y="263652"/>
                </a:lnTo>
                <a:lnTo>
                  <a:pt x="237744" y="330708"/>
                </a:lnTo>
                <a:lnTo>
                  <a:pt x="274320" y="405384"/>
                </a:lnTo>
                <a:lnTo>
                  <a:pt x="292608" y="431901"/>
                </a:lnTo>
                <a:lnTo>
                  <a:pt x="292608" y="251460"/>
                </a:lnTo>
                <a:lnTo>
                  <a:pt x="321564" y="201168"/>
                </a:lnTo>
                <a:lnTo>
                  <a:pt x="390144" y="138684"/>
                </a:lnTo>
                <a:lnTo>
                  <a:pt x="446532" y="91440"/>
                </a:lnTo>
                <a:lnTo>
                  <a:pt x="489204" y="50292"/>
                </a:lnTo>
                <a:close/>
              </a:path>
              <a:path w="498475" h="721360">
                <a:moveTo>
                  <a:pt x="498348" y="669036"/>
                </a:moveTo>
                <a:lnTo>
                  <a:pt x="498348" y="632460"/>
                </a:lnTo>
                <a:lnTo>
                  <a:pt x="455676" y="589788"/>
                </a:lnTo>
                <a:lnTo>
                  <a:pt x="400812" y="507492"/>
                </a:lnTo>
                <a:lnTo>
                  <a:pt x="344424" y="426720"/>
                </a:lnTo>
                <a:lnTo>
                  <a:pt x="292608" y="338328"/>
                </a:lnTo>
                <a:lnTo>
                  <a:pt x="292608" y="431901"/>
                </a:lnTo>
                <a:lnTo>
                  <a:pt x="335280" y="493776"/>
                </a:lnTo>
                <a:lnTo>
                  <a:pt x="385572" y="565404"/>
                </a:lnTo>
                <a:lnTo>
                  <a:pt x="400812" y="618744"/>
                </a:lnTo>
                <a:lnTo>
                  <a:pt x="400812" y="689585"/>
                </a:lnTo>
                <a:lnTo>
                  <a:pt x="419100" y="702564"/>
                </a:lnTo>
                <a:lnTo>
                  <a:pt x="473964" y="702564"/>
                </a:lnTo>
                <a:lnTo>
                  <a:pt x="498348" y="669036"/>
                </a:lnTo>
                <a:close/>
              </a:path>
            </a:pathLst>
          </a:custGeom>
          <a:solidFill>
            <a:srgbClr val="CCE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113776" y="5283708"/>
            <a:ext cx="538480" cy="920750"/>
          </a:xfrm>
          <a:custGeom>
            <a:avLst/>
            <a:gdLst/>
            <a:ahLst/>
            <a:cxnLst/>
            <a:rect l="l" t="t" r="r" b="b"/>
            <a:pathLst>
              <a:path w="538479" h="920750">
                <a:moveTo>
                  <a:pt x="126492" y="30480"/>
                </a:moveTo>
                <a:lnTo>
                  <a:pt x="108204" y="0"/>
                </a:lnTo>
                <a:lnTo>
                  <a:pt x="42672" y="4572"/>
                </a:lnTo>
                <a:lnTo>
                  <a:pt x="0" y="39624"/>
                </a:lnTo>
                <a:lnTo>
                  <a:pt x="0" y="131064"/>
                </a:lnTo>
                <a:lnTo>
                  <a:pt x="24384" y="239268"/>
                </a:lnTo>
                <a:lnTo>
                  <a:pt x="65532" y="353568"/>
                </a:lnTo>
                <a:lnTo>
                  <a:pt x="108204" y="452628"/>
                </a:lnTo>
                <a:lnTo>
                  <a:pt x="112776" y="458841"/>
                </a:lnTo>
                <a:lnTo>
                  <a:pt x="112776" y="181356"/>
                </a:lnTo>
                <a:lnTo>
                  <a:pt x="126492" y="30480"/>
                </a:lnTo>
                <a:close/>
              </a:path>
              <a:path w="538479" h="920750">
                <a:moveTo>
                  <a:pt x="537972" y="733044"/>
                </a:moveTo>
                <a:lnTo>
                  <a:pt x="537972" y="704088"/>
                </a:lnTo>
                <a:lnTo>
                  <a:pt x="510540" y="667512"/>
                </a:lnTo>
                <a:lnTo>
                  <a:pt x="431292" y="658368"/>
                </a:lnTo>
                <a:lnTo>
                  <a:pt x="362712" y="620268"/>
                </a:lnTo>
                <a:lnTo>
                  <a:pt x="274320" y="557784"/>
                </a:lnTo>
                <a:lnTo>
                  <a:pt x="190500" y="469392"/>
                </a:lnTo>
                <a:lnTo>
                  <a:pt x="135636" y="382524"/>
                </a:lnTo>
                <a:lnTo>
                  <a:pt x="112776" y="281940"/>
                </a:lnTo>
                <a:lnTo>
                  <a:pt x="112776" y="458841"/>
                </a:lnTo>
                <a:lnTo>
                  <a:pt x="167640" y="533400"/>
                </a:lnTo>
                <a:lnTo>
                  <a:pt x="236220" y="608076"/>
                </a:lnTo>
                <a:lnTo>
                  <a:pt x="335280" y="678180"/>
                </a:lnTo>
                <a:lnTo>
                  <a:pt x="469392" y="720852"/>
                </a:lnTo>
                <a:lnTo>
                  <a:pt x="469392" y="765871"/>
                </a:lnTo>
                <a:lnTo>
                  <a:pt x="487680" y="758952"/>
                </a:lnTo>
                <a:lnTo>
                  <a:pt x="537972" y="733044"/>
                </a:lnTo>
                <a:close/>
              </a:path>
              <a:path w="538479" h="920750">
                <a:moveTo>
                  <a:pt x="469392" y="765871"/>
                </a:moveTo>
                <a:lnTo>
                  <a:pt x="469392" y="720852"/>
                </a:lnTo>
                <a:lnTo>
                  <a:pt x="390144" y="742188"/>
                </a:lnTo>
                <a:lnTo>
                  <a:pt x="330708" y="758952"/>
                </a:lnTo>
                <a:lnTo>
                  <a:pt x="246888" y="792480"/>
                </a:lnTo>
                <a:lnTo>
                  <a:pt x="195072" y="830580"/>
                </a:lnTo>
                <a:lnTo>
                  <a:pt x="138684" y="880872"/>
                </a:lnTo>
                <a:lnTo>
                  <a:pt x="195072" y="917448"/>
                </a:lnTo>
                <a:lnTo>
                  <a:pt x="251460" y="920496"/>
                </a:lnTo>
                <a:lnTo>
                  <a:pt x="260604" y="880872"/>
                </a:lnTo>
                <a:lnTo>
                  <a:pt x="288036" y="841248"/>
                </a:lnTo>
                <a:lnTo>
                  <a:pt x="376428" y="792480"/>
                </a:lnTo>
                <a:lnTo>
                  <a:pt x="431292" y="780288"/>
                </a:lnTo>
                <a:lnTo>
                  <a:pt x="469392" y="765871"/>
                </a:lnTo>
                <a:close/>
              </a:path>
            </a:pathLst>
          </a:custGeom>
          <a:solidFill>
            <a:srgbClr val="CCE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1258308" y="874267"/>
            <a:ext cx="748601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60" dirty="0">
                <a:solidFill>
                  <a:srgbClr val="0000CC"/>
                </a:solidFill>
              </a:rPr>
              <a:t>Software </a:t>
            </a:r>
            <a:r>
              <a:rPr spc="-100" dirty="0">
                <a:solidFill>
                  <a:srgbClr val="0000CC"/>
                </a:solidFill>
              </a:rPr>
              <a:t>Myths </a:t>
            </a:r>
            <a:r>
              <a:rPr spc="-285" dirty="0">
                <a:solidFill>
                  <a:srgbClr val="0000CC"/>
                </a:solidFill>
              </a:rPr>
              <a:t>(Developer</a:t>
            </a:r>
            <a:r>
              <a:rPr spc="-105" dirty="0">
                <a:solidFill>
                  <a:srgbClr val="0000CC"/>
                </a:solidFill>
              </a:rPr>
              <a:t> </a:t>
            </a:r>
            <a:r>
              <a:rPr spc="-240" dirty="0">
                <a:solidFill>
                  <a:srgbClr val="0000CC"/>
                </a:solidFill>
              </a:rPr>
              <a:t>Perspectives</a:t>
            </a:r>
            <a:r>
              <a:rPr sz="4400" b="1" i="0" spc="-240" dirty="0">
                <a:solidFill>
                  <a:srgbClr val="0000CC"/>
                </a:solidFill>
                <a:latin typeface="Times New Roman"/>
                <a:cs typeface="Times New Roman"/>
              </a:rPr>
              <a:t>)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61993" y="1813560"/>
            <a:ext cx="8610600" cy="0"/>
          </a:xfrm>
          <a:custGeom>
            <a:avLst/>
            <a:gdLst/>
            <a:ahLst/>
            <a:cxnLst/>
            <a:rect l="l" t="t" r="r" b="b"/>
            <a:pathLst>
              <a:path w="8610600">
                <a:moveTo>
                  <a:pt x="0" y="0"/>
                </a:moveTo>
                <a:lnTo>
                  <a:pt x="8610605" y="0"/>
                </a:lnTo>
              </a:path>
            </a:pathLst>
          </a:custGeom>
          <a:ln w="571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9"/>
              </a:lnSpc>
            </a:pPr>
            <a:r>
              <a:rPr spc="-5" dirty="0"/>
              <a:t>Software Engineering </a:t>
            </a:r>
            <a:r>
              <a:rPr spc="-10" dirty="0"/>
              <a:t>(3</a:t>
            </a:r>
            <a:r>
              <a:rPr sz="750" spc="-15" baseline="22222" dirty="0"/>
              <a:t>rd </a:t>
            </a:r>
            <a:r>
              <a:rPr sz="800" spc="-5" dirty="0"/>
              <a:t>ed.), </a:t>
            </a:r>
            <a:r>
              <a:rPr sz="800" dirty="0"/>
              <a:t>By K.K </a:t>
            </a:r>
            <a:r>
              <a:rPr sz="800" spc="-5" dirty="0"/>
              <a:t>Aggarwal </a:t>
            </a:r>
            <a:r>
              <a:rPr sz="800" dirty="0"/>
              <a:t>&amp; </a:t>
            </a:r>
            <a:r>
              <a:rPr sz="800" spc="-5" dirty="0"/>
              <a:t>Yogesh </a:t>
            </a:r>
            <a:r>
              <a:rPr sz="800" dirty="0"/>
              <a:t>Singh, </a:t>
            </a:r>
            <a:r>
              <a:rPr sz="800" spc="-5" dirty="0"/>
              <a:t>Copyright </a:t>
            </a:r>
            <a:r>
              <a:rPr sz="800" dirty="0"/>
              <a:t>© </a:t>
            </a:r>
            <a:r>
              <a:rPr sz="800" spc="-5" dirty="0"/>
              <a:t>New </a:t>
            </a:r>
            <a:r>
              <a:rPr sz="800" spc="-10" dirty="0"/>
              <a:t>Age </a:t>
            </a:r>
            <a:r>
              <a:rPr sz="800" spc="-5" dirty="0"/>
              <a:t>International Publishers,</a:t>
            </a:r>
            <a:r>
              <a:rPr sz="800" spc="75" dirty="0"/>
              <a:t> </a:t>
            </a:r>
            <a:r>
              <a:rPr sz="800" spc="-5" dirty="0"/>
              <a:t>2007</a:t>
            </a:r>
            <a:endParaRPr sz="800"/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45"/>
              </a:lnSpc>
            </a:pPr>
            <a:fld id="{81D60167-4931-47E6-BA6A-407CBD079E47}" type="slidenum">
              <a:rPr dirty="0"/>
              <a:pPr marL="25400">
                <a:lnSpc>
                  <a:spcPts val="1445"/>
                </a:lnSpc>
              </a:pPr>
              <a:t>45</a:t>
            </a:fld>
            <a:endParaRPr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4533" y="2765550"/>
            <a:ext cx="52660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FF3200"/>
                </a:solidFill>
                <a:latin typeface="Times New Roman"/>
                <a:cs typeface="Times New Roman"/>
              </a:rPr>
              <a:t>Aim is to develop working</a:t>
            </a:r>
            <a:r>
              <a:rPr sz="2800" spc="-10" dirty="0">
                <a:solidFill>
                  <a:srgbClr val="FF3200"/>
                </a:solidFill>
                <a:latin typeface="Times New Roman"/>
                <a:cs typeface="Times New Roman"/>
              </a:rPr>
              <a:t> programs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958328" y="3880104"/>
            <a:ext cx="657225" cy="623570"/>
          </a:xfrm>
          <a:custGeom>
            <a:avLst/>
            <a:gdLst/>
            <a:ahLst/>
            <a:cxnLst/>
            <a:rect l="l" t="t" r="r" b="b"/>
            <a:pathLst>
              <a:path w="657225" h="623570">
                <a:moveTo>
                  <a:pt x="656844" y="124968"/>
                </a:moveTo>
                <a:lnTo>
                  <a:pt x="624840" y="28956"/>
                </a:lnTo>
                <a:lnTo>
                  <a:pt x="583692" y="4572"/>
                </a:lnTo>
                <a:lnTo>
                  <a:pt x="533400" y="0"/>
                </a:lnTo>
                <a:lnTo>
                  <a:pt x="472440" y="13716"/>
                </a:lnTo>
                <a:lnTo>
                  <a:pt x="394716" y="64008"/>
                </a:lnTo>
                <a:lnTo>
                  <a:pt x="310896" y="117348"/>
                </a:lnTo>
                <a:lnTo>
                  <a:pt x="242316" y="199644"/>
                </a:lnTo>
                <a:lnTo>
                  <a:pt x="185928" y="291084"/>
                </a:lnTo>
                <a:lnTo>
                  <a:pt x="33528" y="199644"/>
                </a:lnTo>
                <a:lnTo>
                  <a:pt x="0" y="228600"/>
                </a:lnTo>
                <a:lnTo>
                  <a:pt x="195072" y="362712"/>
                </a:lnTo>
                <a:lnTo>
                  <a:pt x="195072" y="556768"/>
                </a:lnTo>
                <a:lnTo>
                  <a:pt x="213360" y="597408"/>
                </a:lnTo>
                <a:lnTo>
                  <a:pt x="277368" y="623316"/>
                </a:lnTo>
                <a:lnTo>
                  <a:pt x="352044" y="623316"/>
                </a:lnTo>
                <a:lnTo>
                  <a:pt x="408432" y="589788"/>
                </a:lnTo>
                <a:lnTo>
                  <a:pt x="504444" y="498348"/>
                </a:lnTo>
                <a:lnTo>
                  <a:pt x="597408" y="373380"/>
                </a:lnTo>
                <a:lnTo>
                  <a:pt x="652272" y="266700"/>
                </a:lnTo>
                <a:lnTo>
                  <a:pt x="656844" y="124968"/>
                </a:lnTo>
                <a:close/>
              </a:path>
              <a:path w="657225" h="623570">
                <a:moveTo>
                  <a:pt x="195072" y="556768"/>
                </a:moveTo>
                <a:lnTo>
                  <a:pt x="195072" y="362712"/>
                </a:lnTo>
                <a:lnTo>
                  <a:pt x="172212" y="391668"/>
                </a:lnTo>
                <a:lnTo>
                  <a:pt x="167640" y="452628"/>
                </a:lnTo>
                <a:lnTo>
                  <a:pt x="185928" y="536448"/>
                </a:lnTo>
                <a:lnTo>
                  <a:pt x="195072" y="556768"/>
                </a:lnTo>
                <a:close/>
              </a:path>
            </a:pathLst>
          </a:custGeom>
          <a:solidFill>
            <a:srgbClr val="CCE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586216" y="3429000"/>
            <a:ext cx="207645" cy="299085"/>
          </a:xfrm>
          <a:custGeom>
            <a:avLst/>
            <a:gdLst/>
            <a:ahLst/>
            <a:cxnLst/>
            <a:rect l="l" t="t" r="r" b="b"/>
            <a:pathLst>
              <a:path w="207645" h="299085">
                <a:moveTo>
                  <a:pt x="207264" y="24384"/>
                </a:moveTo>
                <a:lnTo>
                  <a:pt x="182880" y="0"/>
                </a:lnTo>
                <a:lnTo>
                  <a:pt x="109728" y="62484"/>
                </a:lnTo>
                <a:lnTo>
                  <a:pt x="27432" y="178308"/>
                </a:lnTo>
                <a:lnTo>
                  <a:pt x="0" y="291084"/>
                </a:lnTo>
                <a:lnTo>
                  <a:pt x="32004" y="298704"/>
                </a:lnTo>
                <a:lnTo>
                  <a:pt x="53340" y="202692"/>
                </a:lnTo>
                <a:lnTo>
                  <a:pt x="96012" y="128016"/>
                </a:lnTo>
                <a:lnTo>
                  <a:pt x="128016" y="86868"/>
                </a:lnTo>
                <a:lnTo>
                  <a:pt x="207264" y="24384"/>
                </a:lnTo>
                <a:close/>
              </a:path>
            </a:pathLst>
          </a:custGeom>
          <a:solidFill>
            <a:srgbClr val="CCE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869680" y="3680460"/>
            <a:ext cx="340360" cy="189230"/>
          </a:xfrm>
          <a:custGeom>
            <a:avLst/>
            <a:gdLst/>
            <a:ahLst/>
            <a:cxnLst/>
            <a:rect l="l" t="t" r="r" b="b"/>
            <a:pathLst>
              <a:path w="340359" h="189229">
                <a:moveTo>
                  <a:pt x="339852" y="50292"/>
                </a:moveTo>
                <a:lnTo>
                  <a:pt x="326136" y="0"/>
                </a:lnTo>
                <a:lnTo>
                  <a:pt x="220980" y="30480"/>
                </a:lnTo>
                <a:lnTo>
                  <a:pt x="96012" y="88392"/>
                </a:lnTo>
                <a:lnTo>
                  <a:pt x="0" y="164592"/>
                </a:lnTo>
                <a:lnTo>
                  <a:pt x="9144" y="188976"/>
                </a:lnTo>
                <a:lnTo>
                  <a:pt x="188976" y="79248"/>
                </a:lnTo>
                <a:lnTo>
                  <a:pt x="339852" y="50292"/>
                </a:lnTo>
                <a:close/>
              </a:path>
            </a:pathLst>
          </a:custGeom>
          <a:solidFill>
            <a:srgbClr val="CCE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926068" y="4168140"/>
            <a:ext cx="387350" cy="125095"/>
          </a:xfrm>
          <a:custGeom>
            <a:avLst/>
            <a:gdLst/>
            <a:ahLst/>
            <a:cxnLst/>
            <a:rect l="l" t="t" r="r" b="b"/>
            <a:pathLst>
              <a:path w="387350" h="125095">
                <a:moveTo>
                  <a:pt x="387096" y="54864"/>
                </a:moveTo>
                <a:lnTo>
                  <a:pt x="303276" y="24384"/>
                </a:lnTo>
                <a:lnTo>
                  <a:pt x="173736" y="4572"/>
                </a:lnTo>
                <a:lnTo>
                  <a:pt x="21336" y="0"/>
                </a:lnTo>
                <a:lnTo>
                  <a:pt x="0" y="28956"/>
                </a:lnTo>
                <a:lnTo>
                  <a:pt x="118872" y="41148"/>
                </a:lnTo>
                <a:lnTo>
                  <a:pt x="248412" y="54864"/>
                </a:lnTo>
                <a:lnTo>
                  <a:pt x="355092" y="124968"/>
                </a:lnTo>
                <a:lnTo>
                  <a:pt x="387096" y="54864"/>
                </a:lnTo>
                <a:close/>
              </a:path>
            </a:pathLst>
          </a:custGeom>
          <a:solidFill>
            <a:srgbClr val="CCE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796784" y="4561332"/>
            <a:ext cx="506095" cy="980440"/>
          </a:xfrm>
          <a:custGeom>
            <a:avLst/>
            <a:gdLst/>
            <a:ahLst/>
            <a:cxnLst/>
            <a:rect l="l" t="t" r="r" b="b"/>
            <a:pathLst>
              <a:path w="506095" h="980439">
                <a:moveTo>
                  <a:pt x="413004" y="388620"/>
                </a:moveTo>
                <a:lnTo>
                  <a:pt x="413004" y="12192"/>
                </a:lnTo>
                <a:lnTo>
                  <a:pt x="330708" y="0"/>
                </a:lnTo>
                <a:lnTo>
                  <a:pt x="243840" y="0"/>
                </a:lnTo>
                <a:lnTo>
                  <a:pt x="146304" y="57912"/>
                </a:lnTo>
                <a:lnTo>
                  <a:pt x="82296" y="137160"/>
                </a:lnTo>
                <a:lnTo>
                  <a:pt x="42672" y="249936"/>
                </a:lnTo>
                <a:lnTo>
                  <a:pt x="9144" y="371856"/>
                </a:lnTo>
                <a:lnTo>
                  <a:pt x="0" y="502920"/>
                </a:lnTo>
                <a:lnTo>
                  <a:pt x="13716" y="652272"/>
                </a:lnTo>
                <a:lnTo>
                  <a:pt x="50292" y="841248"/>
                </a:lnTo>
                <a:lnTo>
                  <a:pt x="91440" y="903732"/>
                </a:lnTo>
                <a:lnTo>
                  <a:pt x="146304" y="966216"/>
                </a:lnTo>
                <a:lnTo>
                  <a:pt x="207264" y="979932"/>
                </a:lnTo>
                <a:lnTo>
                  <a:pt x="257556" y="966216"/>
                </a:lnTo>
                <a:lnTo>
                  <a:pt x="284988" y="951585"/>
                </a:lnTo>
                <a:lnTo>
                  <a:pt x="284988" y="637032"/>
                </a:lnTo>
                <a:lnTo>
                  <a:pt x="303276" y="553212"/>
                </a:lnTo>
                <a:lnTo>
                  <a:pt x="339852" y="452628"/>
                </a:lnTo>
                <a:lnTo>
                  <a:pt x="413004" y="388620"/>
                </a:lnTo>
                <a:close/>
              </a:path>
              <a:path w="506095" h="980439">
                <a:moveTo>
                  <a:pt x="330708" y="861060"/>
                </a:moveTo>
                <a:lnTo>
                  <a:pt x="326136" y="790956"/>
                </a:lnTo>
                <a:lnTo>
                  <a:pt x="284988" y="723900"/>
                </a:lnTo>
                <a:lnTo>
                  <a:pt x="284988" y="951585"/>
                </a:lnTo>
                <a:lnTo>
                  <a:pt x="303276" y="941832"/>
                </a:lnTo>
                <a:lnTo>
                  <a:pt x="330708" y="861060"/>
                </a:lnTo>
                <a:close/>
              </a:path>
              <a:path w="506095" h="980439">
                <a:moveTo>
                  <a:pt x="505968" y="158496"/>
                </a:moveTo>
                <a:lnTo>
                  <a:pt x="483108" y="70104"/>
                </a:lnTo>
                <a:lnTo>
                  <a:pt x="451104" y="12192"/>
                </a:lnTo>
                <a:lnTo>
                  <a:pt x="373380" y="0"/>
                </a:lnTo>
                <a:lnTo>
                  <a:pt x="413004" y="12192"/>
                </a:lnTo>
                <a:lnTo>
                  <a:pt x="413004" y="388620"/>
                </a:lnTo>
                <a:lnTo>
                  <a:pt x="463296" y="289560"/>
                </a:lnTo>
                <a:lnTo>
                  <a:pt x="505968" y="158496"/>
                </a:lnTo>
                <a:close/>
              </a:path>
            </a:pathLst>
          </a:custGeom>
          <a:solidFill>
            <a:srgbClr val="CCE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327392" y="4235196"/>
            <a:ext cx="661670" cy="408940"/>
          </a:xfrm>
          <a:custGeom>
            <a:avLst/>
            <a:gdLst/>
            <a:ahLst/>
            <a:cxnLst/>
            <a:rect l="l" t="t" r="r" b="b"/>
            <a:pathLst>
              <a:path w="661670" h="408939">
                <a:moveTo>
                  <a:pt x="181356" y="285804"/>
                </a:moveTo>
                <a:lnTo>
                  <a:pt x="181356" y="246888"/>
                </a:lnTo>
                <a:lnTo>
                  <a:pt x="56388" y="237744"/>
                </a:lnTo>
                <a:lnTo>
                  <a:pt x="0" y="246888"/>
                </a:lnTo>
                <a:lnTo>
                  <a:pt x="13716" y="275844"/>
                </a:lnTo>
                <a:lnTo>
                  <a:pt x="115824" y="283464"/>
                </a:lnTo>
                <a:lnTo>
                  <a:pt x="181356" y="285804"/>
                </a:lnTo>
                <a:close/>
              </a:path>
              <a:path w="661670" h="408939">
                <a:moveTo>
                  <a:pt x="201168" y="328459"/>
                </a:moveTo>
                <a:lnTo>
                  <a:pt x="201168" y="286512"/>
                </a:lnTo>
                <a:lnTo>
                  <a:pt x="102108" y="321564"/>
                </a:lnTo>
                <a:lnTo>
                  <a:pt x="27432" y="362712"/>
                </a:lnTo>
                <a:lnTo>
                  <a:pt x="18288" y="387096"/>
                </a:lnTo>
                <a:lnTo>
                  <a:pt x="42672" y="408432"/>
                </a:lnTo>
                <a:lnTo>
                  <a:pt x="88392" y="371856"/>
                </a:lnTo>
                <a:lnTo>
                  <a:pt x="158496" y="345948"/>
                </a:lnTo>
                <a:lnTo>
                  <a:pt x="201168" y="328459"/>
                </a:lnTo>
                <a:close/>
              </a:path>
              <a:path w="661670" h="408939">
                <a:moveTo>
                  <a:pt x="214884" y="322838"/>
                </a:moveTo>
                <a:lnTo>
                  <a:pt x="214884" y="211836"/>
                </a:lnTo>
                <a:lnTo>
                  <a:pt x="144780" y="150876"/>
                </a:lnTo>
                <a:lnTo>
                  <a:pt x="88392" y="74676"/>
                </a:lnTo>
                <a:lnTo>
                  <a:pt x="74676" y="100584"/>
                </a:lnTo>
                <a:lnTo>
                  <a:pt x="111252" y="161544"/>
                </a:lnTo>
                <a:lnTo>
                  <a:pt x="181356" y="246888"/>
                </a:lnTo>
                <a:lnTo>
                  <a:pt x="181356" y="285804"/>
                </a:lnTo>
                <a:lnTo>
                  <a:pt x="201168" y="286512"/>
                </a:lnTo>
                <a:lnTo>
                  <a:pt x="201168" y="328459"/>
                </a:lnTo>
                <a:lnTo>
                  <a:pt x="214884" y="322838"/>
                </a:lnTo>
                <a:close/>
              </a:path>
              <a:path w="661670" h="408939">
                <a:moveTo>
                  <a:pt x="661416" y="358140"/>
                </a:moveTo>
                <a:lnTo>
                  <a:pt x="521208" y="345948"/>
                </a:lnTo>
                <a:lnTo>
                  <a:pt x="409956" y="307848"/>
                </a:lnTo>
                <a:lnTo>
                  <a:pt x="321564" y="257556"/>
                </a:lnTo>
                <a:lnTo>
                  <a:pt x="265176" y="211836"/>
                </a:lnTo>
                <a:lnTo>
                  <a:pt x="237744" y="121920"/>
                </a:lnTo>
                <a:lnTo>
                  <a:pt x="237744" y="7620"/>
                </a:lnTo>
                <a:lnTo>
                  <a:pt x="210312" y="0"/>
                </a:lnTo>
                <a:lnTo>
                  <a:pt x="195072" y="100584"/>
                </a:lnTo>
                <a:lnTo>
                  <a:pt x="201168" y="158496"/>
                </a:lnTo>
                <a:lnTo>
                  <a:pt x="214884" y="211836"/>
                </a:lnTo>
                <a:lnTo>
                  <a:pt x="214884" y="322838"/>
                </a:lnTo>
                <a:lnTo>
                  <a:pt x="251460" y="307848"/>
                </a:lnTo>
                <a:lnTo>
                  <a:pt x="298704" y="312420"/>
                </a:lnTo>
                <a:lnTo>
                  <a:pt x="405384" y="350520"/>
                </a:lnTo>
                <a:lnTo>
                  <a:pt x="489204" y="387096"/>
                </a:lnTo>
                <a:lnTo>
                  <a:pt x="656844" y="408432"/>
                </a:lnTo>
                <a:lnTo>
                  <a:pt x="661416" y="358140"/>
                </a:lnTo>
                <a:close/>
              </a:path>
            </a:pathLst>
          </a:custGeom>
          <a:solidFill>
            <a:srgbClr val="CCE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252460" y="4646676"/>
            <a:ext cx="932815" cy="457200"/>
          </a:xfrm>
          <a:custGeom>
            <a:avLst/>
            <a:gdLst/>
            <a:ahLst/>
            <a:cxnLst/>
            <a:rect l="l" t="t" r="r" b="b"/>
            <a:pathLst>
              <a:path w="932815" h="457200">
                <a:moveTo>
                  <a:pt x="903732" y="167640"/>
                </a:moveTo>
                <a:lnTo>
                  <a:pt x="890016" y="137160"/>
                </a:lnTo>
                <a:lnTo>
                  <a:pt x="824484" y="178308"/>
                </a:lnTo>
                <a:lnTo>
                  <a:pt x="600456" y="237744"/>
                </a:lnTo>
                <a:lnTo>
                  <a:pt x="441960" y="213360"/>
                </a:lnTo>
                <a:lnTo>
                  <a:pt x="303276" y="178308"/>
                </a:lnTo>
                <a:lnTo>
                  <a:pt x="176784" y="99060"/>
                </a:lnTo>
                <a:lnTo>
                  <a:pt x="27432" y="0"/>
                </a:lnTo>
                <a:lnTo>
                  <a:pt x="0" y="41148"/>
                </a:lnTo>
                <a:lnTo>
                  <a:pt x="120396" y="141732"/>
                </a:lnTo>
                <a:lnTo>
                  <a:pt x="265176" y="237744"/>
                </a:lnTo>
                <a:lnTo>
                  <a:pt x="441960" y="280416"/>
                </a:lnTo>
                <a:lnTo>
                  <a:pt x="582168" y="292608"/>
                </a:lnTo>
                <a:lnTo>
                  <a:pt x="609600" y="330708"/>
                </a:lnTo>
                <a:lnTo>
                  <a:pt x="665988" y="414528"/>
                </a:lnTo>
                <a:lnTo>
                  <a:pt x="670560" y="416735"/>
                </a:lnTo>
                <a:lnTo>
                  <a:pt x="670560" y="301752"/>
                </a:lnTo>
                <a:lnTo>
                  <a:pt x="722376" y="332165"/>
                </a:lnTo>
                <a:lnTo>
                  <a:pt x="722376" y="280416"/>
                </a:lnTo>
                <a:lnTo>
                  <a:pt x="736092" y="281662"/>
                </a:lnTo>
                <a:lnTo>
                  <a:pt x="736092" y="242316"/>
                </a:lnTo>
                <a:lnTo>
                  <a:pt x="797052" y="225552"/>
                </a:lnTo>
                <a:lnTo>
                  <a:pt x="903732" y="167640"/>
                </a:lnTo>
                <a:close/>
              </a:path>
              <a:path w="932815" h="457200">
                <a:moveTo>
                  <a:pt x="778764" y="443484"/>
                </a:moveTo>
                <a:lnTo>
                  <a:pt x="699516" y="388620"/>
                </a:lnTo>
                <a:lnTo>
                  <a:pt x="670560" y="301752"/>
                </a:lnTo>
                <a:lnTo>
                  <a:pt x="670560" y="416735"/>
                </a:lnTo>
                <a:lnTo>
                  <a:pt x="754380" y="457200"/>
                </a:lnTo>
                <a:lnTo>
                  <a:pt x="778764" y="443484"/>
                </a:lnTo>
                <a:close/>
              </a:path>
              <a:path w="932815" h="457200">
                <a:moveTo>
                  <a:pt x="867156" y="355092"/>
                </a:moveTo>
                <a:lnTo>
                  <a:pt x="810768" y="338328"/>
                </a:lnTo>
                <a:lnTo>
                  <a:pt x="722376" y="280416"/>
                </a:lnTo>
                <a:lnTo>
                  <a:pt x="722376" y="332165"/>
                </a:lnTo>
                <a:lnTo>
                  <a:pt x="740664" y="342900"/>
                </a:lnTo>
                <a:lnTo>
                  <a:pt x="824484" y="393192"/>
                </a:lnTo>
                <a:lnTo>
                  <a:pt x="867156" y="355092"/>
                </a:lnTo>
                <a:close/>
              </a:path>
              <a:path w="932815" h="457200">
                <a:moveTo>
                  <a:pt x="932688" y="280416"/>
                </a:moveTo>
                <a:lnTo>
                  <a:pt x="932688" y="251460"/>
                </a:lnTo>
                <a:lnTo>
                  <a:pt x="862584" y="251460"/>
                </a:lnTo>
                <a:lnTo>
                  <a:pt x="736092" y="242316"/>
                </a:lnTo>
                <a:lnTo>
                  <a:pt x="736092" y="281662"/>
                </a:lnTo>
                <a:lnTo>
                  <a:pt x="806196" y="288036"/>
                </a:lnTo>
                <a:lnTo>
                  <a:pt x="932688" y="280416"/>
                </a:lnTo>
                <a:close/>
              </a:path>
            </a:pathLst>
          </a:custGeom>
          <a:solidFill>
            <a:srgbClr val="CCE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473696" y="5417820"/>
            <a:ext cx="498475" cy="721360"/>
          </a:xfrm>
          <a:custGeom>
            <a:avLst/>
            <a:gdLst/>
            <a:ahLst/>
            <a:cxnLst/>
            <a:rect l="l" t="t" r="r" b="b"/>
            <a:pathLst>
              <a:path w="498475" h="721360">
                <a:moveTo>
                  <a:pt x="400812" y="689585"/>
                </a:moveTo>
                <a:lnTo>
                  <a:pt x="400812" y="618744"/>
                </a:lnTo>
                <a:lnTo>
                  <a:pt x="315468" y="601980"/>
                </a:lnTo>
                <a:lnTo>
                  <a:pt x="190500" y="594360"/>
                </a:lnTo>
                <a:lnTo>
                  <a:pt x="68580" y="618744"/>
                </a:lnTo>
                <a:lnTo>
                  <a:pt x="0" y="656844"/>
                </a:lnTo>
                <a:lnTo>
                  <a:pt x="27432" y="702564"/>
                </a:lnTo>
                <a:lnTo>
                  <a:pt x="92964" y="720852"/>
                </a:lnTo>
                <a:lnTo>
                  <a:pt x="138684" y="678180"/>
                </a:lnTo>
                <a:lnTo>
                  <a:pt x="204216" y="652272"/>
                </a:lnTo>
                <a:lnTo>
                  <a:pt x="278892" y="652272"/>
                </a:lnTo>
                <a:lnTo>
                  <a:pt x="371856" y="669036"/>
                </a:lnTo>
                <a:lnTo>
                  <a:pt x="400812" y="689585"/>
                </a:lnTo>
                <a:close/>
              </a:path>
              <a:path w="498475" h="721360">
                <a:moveTo>
                  <a:pt x="489204" y="50292"/>
                </a:moveTo>
                <a:lnTo>
                  <a:pt x="441960" y="0"/>
                </a:lnTo>
                <a:lnTo>
                  <a:pt x="414528" y="12192"/>
                </a:lnTo>
                <a:lnTo>
                  <a:pt x="321564" y="112776"/>
                </a:lnTo>
                <a:lnTo>
                  <a:pt x="251460" y="193548"/>
                </a:lnTo>
                <a:lnTo>
                  <a:pt x="231648" y="263652"/>
                </a:lnTo>
                <a:lnTo>
                  <a:pt x="237744" y="330708"/>
                </a:lnTo>
                <a:lnTo>
                  <a:pt x="274320" y="405384"/>
                </a:lnTo>
                <a:lnTo>
                  <a:pt x="292608" y="431901"/>
                </a:lnTo>
                <a:lnTo>
                  <a:pt x="292608" y="251460"/>
                </a:lnTo>
                <a:lnTo>
                  <a:pt x="321564" y="201168"/>
                </a:lnTo>
                <a:lnTo>
                  <a:pt x="390144" y="138684"/>
                </a:lnTo>
                <a:lnTo>
                  <a:pt x="446532" y="91440"/>
                </a:lnTo>
                <a:lnTo>
                  <a:pt x="489204" y="50292"/>
                </a:lnTo>
                <a:close/>
              </a:path>
              <a:path w="498475" h="721360">
                <a:moveTo>
                  <a:pt x="498348" y="669036"/>
                </a:moveTo>
                <a:lnTo>
                  <a:pt x="498348" y="632460"/>
                </a:lnTo>
                <a:lnTo>
                  <a:pt x="455676" y="589788"/>
                </a:lnTo>
                <a:lnTo>
                  <a:pt x="400812" y="507492"/>
                </a:lnTo>
                <a:lnTo>
                  <a:pt x="344424" y="426720"/>
                </a:lnTo>
                <a:lnTo>
                  <a:pt x="292608" y="338328"/>
                </a:lnTo>
                <a:lnTo>
                  <a:pt x="292608" y="431901"/>
                </a:lnTo>
                <a:lnTo>
                  <a:pt x="335280" y="493776"/>
                </a:lnTo>
                <a:lnTo>
                  <a:pt x="385572" y="565404"/>
                </a:lnTo>
                <a:lnTo>
                  <a:pt x="400812" y="618744"/>
                </a:lnTo>
                <a:lnTo>
                  <a:pt x="400812" y="689585"/>
                </a:lnTo>
                <a:lnTo>
                  <a:pt x="419100" y="702564"/>
                </a:lnTo>
                <a:lnTo>
                  <a:pt x="473964" y="702564"/>
                </a:lnTo>
                <a:lnTo>
                  <a:pt x="498348" y="669036"/>
                </a:lnTo>
                <a:close/>
              </a:path>
            </a:pathLst>
          </a:custGeom>
          <a:solidFill>
            <a:srgbClr val="CCE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973568" y="5442204"/>
            <a:ext cx="538480" cy="920750"/>
          </a:xfrm>
          <a:custGeom>
            <a:avLst/>
            <a:gdLst/>
            <a:ahLst/>
            <a:cxnLst/>
            <a:rect l="l" t="t" r="r" b="b"/>
            <a:pathLst>
              <a:path w="538479" h="920750">
                <a:moveTo>
                  <a:pt x="126492" y="30480"/>
                </a:moveTo>
                <a:lnTo>
                  <a:pt x="108204" y="0"/>
                </a:lnTo>
                <a:lnTo>
                  <a:pt x="42672" y="4572"/>
                </a:lnTo>
                <a:lnTo>
                  <a:pt x="0" y="39624"/>
                </a:lnTo>
                <a:lnTo>
                  <a:pt x="0" y="131064"/>
                </a:lnTo>
                <a:lnTo>
                  <a:pt x="24384" y="239268"/>
                </a:lnTo>
                <a:lnTo>
                  <a:pt x="65532" y="353568"/>
                </a:lnTo>
                <a:lnTo>
                  <a:pt x="108204" y="452628"/>
                </a:lnTo>
                <a:lnTo>
                  <a:pt x="112776" y="458841"/>
                </a:lnTo>
                <a:lnTo>
                  <a:pt x="112776" y="181356"/>
                </a:lnTo>
                <a:lnTo>
                  <a:pt x="126492" y="30480"/>
                </a:lnTo>
                <a:close/>
              </a:path>
              <a:path w="538479" h="920750">
                <a:moveTo>
                  <a:pt x="537972" y="733044"/>
                </a:moveTo>
                <a:lnTo>
                  <a:pt x="537972" y="704088"/>
                </a:lnTo>
                <a:lnTo>
                  <a:pt x="510540" y="667512"/>
                </a:lnTo>
                <a:lnTo>
                  <a:pt x="431292" y="658368"/>
                </a:lnTo>
                <a:lnTo>
                  <a:pt x="362712" y="620268"/>
                </a:lnTo>
                <a:lnTo>
                  <a:pt x="274320" y="557784"/>
                </a:lnTo>
                <a:lnTo>
                  <a:pt x="190500" y="469392"/>
                </a:lnTo>
                <a:lnTo>
                  <a:pt x="135636" y="382524"/>
                </a:lnTo>
                <a:lnTo>
                  <a:pt x="112776" y="281940"/>
                </a:lnTo>
                <a:lnTo>
                  <a:pt x="112776" y="458841"/>
                </a:lnTo>
                <a:lnTo>
                  <a:pt x="167640" y="533400"/>
                </a:lnTo>
                <a:lnTo>
                  <a:pt x="236220" y="608076"/>
                </a:lnTo>
                <a:lnTo>
                  <a:pt x="335280" y="678180"/>
                </a:lnTo>
                <a:lnTo>
                  <a:pt x="469392" y="720852"/>
                </a:lnTo>
                <a:lnTo>
                  <a:pt x="469392" y="765871"/>
                </a:lnTo>
                <a:lnTo>
                  <a:pt x="487680" y="758952"/>
                </a:lnTo>
                <a:lnTo>
                  <a:pt x="537972" y="733044"/>
                </a:lnTo>
                <a:close/>
              </a:path>
              <a:path w="538479" h="920750">
                <a:moveTo>
                  <a:pt x="469392" y="765871"/>
                </a:moveTo>
                <a:lnTo>
                  <a:pt x="469392" y="720852"/>
                </a:lnTo>
                <a:lnTo>
                  <a:pt x="390144" y="742188"/>
                </a:lnTo>
                <a:lnTo>
                  <a:pt x="330708" y="758952"/>
                </a:lnTo>
                <a:lnTo>
                  <a:pt x="246888" y="792480"/>
                </a:lnTo>
                <a:lnTo>
                  <a:pt x="195072" y="830580"/>
                </a:lnTo>
                <a:lnTo>
                  <a:pt x="138684" y="880872"/>
                </a:lnTo>
                <a:lnTo>
                  <a:pt x="195072" y="917448"/>
                </a:lnTo>
                <a:lnTo>
                  <a:pt x="251460" y="920496"/>
                </a:lnTo>
                <a:lnTo>
                  <a:pt x="260604" y="880872"/>
                </a:lnTo>
                <a:lnTo>
                  <a:pt x="288036" y="841248"/>
                </a:lnTo>
                <a:lnTo>
                  <a:pt x="376428" y="792480"/>
                </a:lnTo>
                <a:lnTo>
                  <a:pt x="431292" y="780288"/>
                </a:lnTo>
                <a:lnTo>
                  <a:pt x="469392" y="765871"/>
                </a:lnTo>
                <a:close/>
              </a:path>
            </a:pathLst>
          </a:custGeom>
          <a:solidFill>
            <a:srgbClr val="CCE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61993" y="3656076"/>
            <a:ext cx="7385684" cy="1845945"/>
          </a:xfrm>
          <a:custGeom>
            <a:avLst/>
            <a:gdLst/>
            <a:ahLst/>
            <a:cxnLst/>
            <a:rect l="l" t="t" r="r" b="b"/>
            <a:pathLst>
              <a:path w="7385684" h="1845945">
                <a:moveTo>
                  <a:pt x="7385310" y="1537716"/>
                </a:moveTo>
                <a:lnTo>
                  <a:pt x="7385310" y="615696"/>
                </a:lnTo>
                <a:lnTo>
                  <a:pt x="7383218" y="597541"/>
                </a:lnTo>
                <a:lnTo>
                  <a:pt x="7366831" y="562114"/>
                </a:lnTo>
                <a:lnTo>
                  <a:pt x="7334946" y="528053"/>
                </a:lnTo>
                <a:lnTo>
                  <a:pt x="7288488" y="495585"/>
                </a:lnTo>
                <a:lnTo>
                  <a:pt x="7228384" y="464937"/>
                </a:lnTo>
                <a:lnTo>
                  <a:pt x="7155561" y="436335"/>
                </a:lnTo>
                <a:lnTo>
                  <a:pt x="7114669" y="422872"/>
                </a:lnTo>
                <a:lnTo>
                  <a:pt x="7070944" y="410005"/>
                </a:lnTo>
                <a:lnTo>
                  <a:pt x="7024503" y="397764"/>
                </a:lnTo>
                <a:lnTo>
                  <a:pt x="6975461" y="386175"/>
                </a:lnTo>
                <a:lnTo>
                  <a:pt x="6923933" y="375268"/>
                </a:lnTo>
                <a:lnTo>
                  <a:pt x="6870037" y="365071"/>
                </a:lnTo>
                <a:lnTo>
                  <a:pt x="6813886" y="355611"/>
                </a:lnTo>
                <a:lnTo>
                  <a:pt x="6755599" y="346919"/>
                </a:lnTo>
                <a:lnTo>
                  <a:pt x="6695289" y="339021"/>
                </a:lnTo>
                <a:lnTo>
                  <a:pt x="6633073" y="331946"/>
                </a:lnTo>
                <a:lnTo>
                  <a:pt x="6569067" y="325722"/>
                </a:lnTo>
                <a:lnTo>
                  <a:pt x="6503386" y="320379"/>
                </a:lnTo>
                <a:lnTo>
                  <a:pt x="6436147" y="315943"/>
                </a:lnTo>
                <a:lnTo>
                  <a:pt x="6367464" y="312444"/>
                </a:lnTo>
                <a:lnTo>
                  <a:pt x="6297455" y="309909"/>
                </a:lnTo>
                <a:lnTo>
                  <a:pt x="6226234" y="308368"/>
                </a:lnTo>
                <a:lnTo>
                  <a:pt x="6153918" y="307848"/>
                </a:lnTo>
                <a:lnTo>
                  <a:pt x="6129534" y="0"/>
                </a:lnTo>
                <a:lnTo>
                  <a:pt x="5538222" y="307848"/>
                </a:lnTo>
                <a:lnTo>
                  <a:pt x="1231398" y="307848"/>
                </a:lnTo>
                <a:lnTo>
                  <a:pt x="1159081" y="308368"/>
                </a:lnTo>
                <a:lnTo>
                  <a:pt x="1087859" y="309909"/>
                </a:lnTo>
                <a:lnTo>
                  <a:pt x="1017849" y="312444"/>
                </a:lnTo>
                <a:lnTo>
                  <a:pt x="949167" y="315943"/>
                </a:lnTo>
                <a:lnTo>
                  <a:pt x="881927" y="320379"/>
                </a:lnTo>
                <a:lnTo>
                  <a:pt x="816246" y="325722"/>
                </a:lnTo>
                <a:lnTo>
                  <a:pt x="752239" y="331946"/>
                </a:lnTo>
                <a:lnTo>
                  <a:pt x="690023" y="339021"/>
                </a:lnTo>
                <a:lnTo>
                  <a:pt x="629713" y="346919"/>
                </a:lnTo>
                <a:lnTo>
                  <a:pt x="571424" y="355611"/>
                </a:lnTo>
                <a:lnTo>
                  <a:pt x="515274" y="365071"/>
                </a:lnTo>
                <a:lnTo>
                  <a:pt x="461377" y="375268"/>
                </a:lnTo>
                <a:lnTo>
                  <a:pt x="409850" y="386175"/>
                </a:lnTo>
                <a:lnTo>
                  <a:pt x="360807" y="397764"/>
                </a:lnTo>
                <a:lnTo>
                  <a:pt x="314366" y="410005"/>
                </a:lnTo>
                <a:lnTo>
                  <a:pt x="270641" y="422872"/>
                </a:lnTo>
                <a:lnTo>
                  <a:pt x="229749" y="436335"/>
                </a:lnTo>
                <a:lnTo>
                  <a:pt x="191805" y="450366"/>
                </a:lnTo>
                <a:lnTo>
                  <a:pt x="125225" y="480020"/>
                </a:lnTo>
                <a:lnTo>
                  <a:pt x="71829" y="511606"/>
                </a:lnTo>
                <a:lnTo>
                  <a:pt x="32541" y="544898"/>
                </a:lnTo>
                <a:lnTo>
                  <a:pt x="8289" y="579670"/>
                </a:lnTo>
                <a:lnTo>
                  <a:pt x="0" y="615696"/>
                </a:lnTo>
                <a:lnTo>
                  <a:pt x="0" y="1537716"/>
                </a:lnTo>
                <a:lnTo>
                  <a:pt x="18478" y="1591297"/>
                </a:lnTo>
                <a:lnTo>
                  <a:pt x="50363" y="1625358"/>
                </a:lnTo>
                <a:lnTo>
                  <a:pt x="96821" y="1657826"/>
                </a:lnTo>
                <a:lnTo>
                  <a:pt x="156925" y="1688474"/>
                </a:lnTo>
                <a:lnTo>
                  <a:pt x="229749" y="1717076"/>
                </a:lnTo>
                <a:lnTo>
                  <a:pt x="270641" y="1730539"/>
                </a:lnTo>
                <a:lnTo>
                  <a:pt x="314366" y="1743406"/>
                </a:lnTo>
                <a:lnTo>
                  <a:pt x="360807" y="1755648"/>
                </a:lnTo>
                <a:lnTo>
                  <a:pt x="409850" y="1767236"/>
                </a:lnTo>
                <a:lnTo>
                  <a:pt x="461377" y="1778143"/>
                </a:lnTo>
                <a:lnTo>
                  <a:pt x="515274" y="1788341"/>
                </a:lnTo>
                <a:lnTo>
                  <a:pt x="571424" y="1797800"/>
                </a:lnTo>
                <a:lnTo>
                  <a:pt x="629713" y="1806492"/>
                </a:lnTo>
                <a:lnTo>
                  <a:pt x="690023" y="1814390"/>
                </a:lnTo>
                <a:lnTo>
                  <a:pt x="752239" y="1821465"/>
                </a:lnTo>
                <a:lnTo>
                  <a:pt x="816246" y="1827689"/>
                </a:lnTo>
                <a:lnTo>
                  <a:pt x="881927" y="1833032"/>
                </a:lnTo>
                <a:lnTo>
                  <a:pt x="949167" y="1837468"/>
                </a:lnTo>
                <a:lnTo>
                  <a:pt x="1017849" y="1840967"/>
                </a:lnTo>
                <a:lnTo>
                  <a:pt x="1087859" y="1843502"/>
                </a:lnTo>
                <a:lnTo>
                  <a:pt x="1159081" y="1845043"/>
                </a:lnTo>
                <a:lnTo>
                  <a:pt x="1231398" y="1845564"/>
                </a:lnTo>
                <a:lnTo>
                  <a:pt x="6153918" y="1845564"/>
                </a:lnTo>
                <a:lnTo>
                  <a:pt x="6226234" y="1845043"/>
                </a:lnTo>
                <a:lnTo>
                  <a:pt x="6297455" y="1843502"/>
                </a:lnTo>
                <a:lnTo>
                  <a:pt x="6367464" y="1840967"/>
                </a:lnTo>
                <a:lnTo>
                  <a:pt x="6436147" y="1837468"/>
                </a:lnTo>
                <a:lnTo>
                  <a:pt x="6503386" y="1833032"/>
                </a:lnTo>
                <a:lnTo>
                  <a:pt x="6569067" y="1827689"/>
                </a:lnTo>
                <a:lnTo>
                  <a:pt x="6633073" y="1821465"/>
                </a:lnTo>
                <a:lnTo>
                  <a:pt x="6695289" y="1814390"/>
                </a:lnTo>
                <a:lnTo>
                  <a:pt x="6755599" y="1806492"/>
                </a:lnTo>
                <a:lnTo>
                  <a:pt x="6813886" y="1797800"/>
                </a:lnTo>
                <a:lnTo>
                  <a:pt x="6870037" y="1788341"/>
                </a:lnTo>
                <a:lnTo>
                  <a:pt x="6923933" y="1778143"/>
                </a:lnTo>
                <a:lnTo>
                  <a:pt x="6975461" y="1767236"/>
                </a:lnTo>
                <a:lnTo>
                  <a:pt x="7024503" y="1755648"/>
                </a:lnTo>
                <a:lnTo>
                  <a:pt x="7070944" y="1743406"/>
                </a:lnTo>
                <a:lnTo>
                  <a:pt x="7114669" y="1730539"/>
                </a:lnTo>
                <a:lnTo>
                  <a:pt x="7155561" y="1717076"/>
                </a:lnTo>
                <a:lnTo>
                  <a:pt x="7193505" y="1703045"/>
                </a:lnTo>
                <a:lnTo>
                  <a:pt x="7260084" y="1673392"/>
                </a:lnTo>
                <a:lnTo>
                  <a:pt x="7313481" y="1641805"/>
                </a:lnTo>
                <a:lnTo>
                  <a:pt x="7352768" y="1608513"/>
                </a:lnTo>
                <a:lnTo>
                  <a:pt x="7377020" y="1573741"/>
                </a:lnTo>
                <a:lnTo>
                  <a:pt x="7383218" y="1555871"/>
                </a:lnTo>
                <a:lnTo>
                  <a:pt x="7385310" y="15377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1993" y="3656076"/>
            <a:ext cx="7385684" cy="1845945"/>
          </a:xfrm>
          <a:custGeom>
            <a:avLst/>
            <a:gdLst/>
            <a:ahLst/>
            <a:cxnLst/>
            <a:rect l="l" t="t" r="r" b="b"/>
            <a:pathLst>
              <a:path w="7385684" h="1845945">
                <a:moveTo>
                  <a:pt x="1231398" y="307847"/>
                </a:moveTo>
                <a:lnTo>
                  <a:pt x="1159081" y="308368"/>
                </a:lnTo>
                <a:lnTo>
                  <a:pt x="1087859" y="309909"/>
                </a:lnTo>
                <a:lnTo>
                  <a:pt x="1017849" y="312444"/>
                </a:lnTo>
                <a:lnTo>
                  <a:pt x="949167" y="315943"/>
                </a:lnTo>
                <a:lnTo>
                  <a:pt x="881927" y="320379"/>
                </a:lnTo>
                <a:lnTo>
                  <a:pt x="816246" y="325722"/>
                </a:lnTo>
                <a:lnTo>
                  <a:pt x="752239" y="331946"/>
                </a:lnTo>
                <a:lnTo>
                  <a:pt x="690023" y="339021"/>
                </a:lnTo>
                <a:lnTo>
                  <a:pt x="629713" y="346919"/>
                </a:lnTo>
                <a:lnTo>
                  <a:pt x="571424" y="355611"/>
                </a:lnTo>
                <a:lnTo>
                  <a:pt x="515274" y="365071"/>
                </a:lnTo>
                <a:lnTo>
                  <a:pt x="461377" y="375268"/>
                </a:lnTo>
                <a:lnTo>
                  <a:pt x="409850" y="386175"/>
                </a:lnTo>
                <a:lnTo>
                  <a:pt x="360807" y="397763"/>
                </a:lnTo>
                <a:lnTo>
                  <a:pt x="314366" y="410005"/>
                </a:lnTo>
                <a:lnTo>
                  <a:pt x="270641" y="422872"/>
                </a:lnTo>
                <a:lnTo>
                  <a:pt x="229749" y="436335"/>
                </a:lnTo>
                <a:lnTo>
                  <a:pt x="191805" y="450366"/>
                </a:lnTo>
                <a:lnTo>
                  <a:pt x="125225" y="480020"/>
                </a:lnTo>
                <a:lnTo>
                  <a:pt x="71829" y="511606"/>
                </a:lnTo>
                <a:lnTo>
                  <a:pt x="32541" y="544898"/>
                </a:lnTo>
                <a:lnTo>
                  <a:pt x="8289" y="579670"/>
                </a:lnTo>
                <a:lnTo>
                  <a:pt x="0" y="615695"/>
                </a:lnTo>
                <a:lnTo>
                  <a:pt x="0" y="1537715"/>
                </a:lnTo>
                <a:lnTo>
                  <a:pt x="18478" y="1591297"/>
                </a:lnTo>
                <a:lnTo>
                  <a:pt x="50363" y="1625358"/>
                </a:lnTo>
                <a:lnTo>
                  <a:pt x="96821" y="1657826"/>
                </a:lnTo>
                <a:lnTo>
                  <a:pt x="156925" y="1688474"/>
                </a:lnTo>
                <a:lnTo>
                  <a:pt x="229749" y="1717076"/>
                </a:lnTo>
                <a:lnTo>
                  <a:pt x="270641" y="1730539"/>
                </a:lnTo>
                <a:lnTo>
                  <a:pt x="314366" y="1743406"/>
                </a:lnTo>
                <a:lnTo>
                  <a:pt x="360807" y="1755647"/>
                </a:lnTo>
                <a:lnTo>
                  <a:pt x="409850" y="1767236"/>
                </a:lnTo>
                <a:lnTo>
                  <a:pt x="461377" y="1778143"/>
                </a:lnTo>
                <a:lnTo>
                  <a:pt x="515274" y="1788340"/>
                </a:lnTo>
                <a:lnTo>
                  <a:pt x="571424" y="1797800"/>
                </a:lnTo>
                <a:lnTo>
                  <a:pt x="629713" y="1806492"/>
                </a:lnTo>
                <a:lnTo>
                  <a:pt x="690023" y="1814390"/>
                </a:lnTo>
                <a:lnTo>
                  <a:pt x="752239" y="1821465"/>
                </a:lnTo>
                <a:lnTo>
                  <a:pt x="816246" y="1827689"/>
                </a:lnTo>
                <a:lnTo>
                  <a:pt x="881927" y="1833032"/>
                </a:lnTo>
                <a:lnTo>
                  <a:pt x="949167" y="1837468"/>
                </a:lnTo>
                <a:lnTo>
                  <a:pt x="1017849" y="1840967"/>
                </a:lnTo>
                <a:lnTo>
                  <a:pt x="1087859" y="1843502"/>
                </a:lnTo>
                <a:lnTo>
                  <a:pt x="1159081" y="1845043"/>
                </a:lnTo>
                <a:lnTo>
                  <a:pt x="1231398" y="1845563"/>
                </a:lnTo>
                <a:lnTo>
                  <a:pt x="6153917" y="1845563"/>
                </a:lnTo>
                <a:lnTo>
                  <a:pt x="6226234" y="1845043"/>
                </a:lnTo>
                <a:lnTo>
                  <a:pt x="6297454" y="1843502"/>
                </a:lnTo>
                <a:lnTo>
                  <a:pt x="6367464" y="1840967"/>
                </a:lnTo>
                <a:lnTo>
                  <a:pt x="6436146" y="1837468"/>
                </a:lnTo>
                <a:lnTo>
                  <a:pt x="6503386" y="1833032"/>
                </a:lnTo>
                <a:lnTo>
                  <a:pt x="6569066" y="1827689"/>
                </a:lnTo>
                <a:lnTo>
                  <a:pt x="6633073" y="1821465"/>
                </a:lnTo>
                <a:lnTo>
                  <a:pt x="6695288" y="1814390"/>
                </a:lnTo>
                <a:lnTo>
                  <a:pt x="6755598" y="1806492"/>
                </a:lnTo>
                <a:lnTo>
                  <a:pt x="6813886" y="1797800"/>
                </a:lnTo>
                <a:lnTo>
                  <a:pt x="6870036" y="1788340"/>
                </a:lnTo>
                <a:lnTo>
                  <a:pt x="6923933" y="1778143"/>
                </a:lnTo>
                <a:lnTo>
                  <a:pt x="6975460" y="1767236"/>
                </a:lnTo>
                <a:lnTo>
                  <a:pt x="7024502" y="1755647"/>
                </a:lnTo>
                <a:lnTo>
                  <a:pt x="7070944" y="1743406"/>
                </a:lnTo>
                <a:lnTo>
                  <a:pt x="7114668" y="1730539"/>
                </a:lnTo>
                <a:lnTo>
                  <a:pt x="7155560" y="1717076"/>
                </a:lnTo>
                <a:lnTo>
                  <a:pt x="7193504" y="1703045"/>
                </a:lnTo>
                <a:lnTo>
                  <a:pt x="7260084" y="1673391"/>
                </a:lnTo>
                <a:lnTo>
                  <a:pt x="7313480" y="1641805"/>
                </a:lnTo>
                <a:lnTo>
                  <a:pt x="7352768" y="1608513"/>
                </a:lnTo>
                <a:lnTo>
                  <a:pt x="7377020" y="1573741"/>
                </a:lnTo>
                <a:lnTo>
                  <a:pt x="7385309" y="1537715"/>
                </a:lnTo>
                <a:lnTo>
                  <a:pt x="7385309" y="615695"/>
                </a:lnTo>
                <a:lnTo>
                  <a:pt x="7366831" y="562114"/>
                </a:lnTo>
                <a:lnTo>
                  <a:pt x="7334946" y="528053"/>
                </a:lnTo>
                <a:lnTo>
                  <a:pt x="7288488" y="495585"/>
                </a:lnTo>
                <a:lnTo>
                  <a:pt x="7228384" y="464937"/>
                </a:lnTo>
                <a:lnTo>
                  <a:pt x="7155560" y="436335"/>
                </a:lnTo>
                <a:lnTo>
                  <a:pt x="7114668" y="422872"/>
                </a:lnTo>
                <a:lnTo>
                  <a:pt x="7070944" y="410005"/>
                </a:lnTo>
                <a:lnTo>
                  <a:pt x="7024502" y="397763"/>
                </a:lnTo>
                <a:lnTo>
                  <a:pt x="6975460" y="386175"/>
                </a:lnTo>
                <a:lnTo>
                  <a:pt x="6923933" y="375268"/>
                </a:lnTo>
                <a:lnTo>
                  <a:pt x="6870036" y="365071"/>
                </a:lnTo>
                <a:lnTo>
                  <a:pt x="6813886" y="355611"/>
                </a:lnTo>
                <a:lnTo>
                  <a:pt x="6755598" y="346919"/>
                </a:lnTo>
                <a:lnTo>
                  <a:pt x="6695288" y="339021"/>
                </a:lnTo>
                <a:lnTo>
                  <a:pt x="6633073" y="331946"/>
                </a:lnTo>
                <a:lnTo>
                  <a:pt x="6569066" y="325722"/>
                </a:lnTo>
                <a:lnTo>
                  <a:pt x="6503386" y="320379"/>
                </a:lnTo>
                <a:lnTo>
                  <a:pt x="6436146" y="315943"/>
                </a:lnTo>
                <a:lnTo>
                  <a:pt x="6367464" y="312444"/>
                </a:lnTo>
                <a:lnTo>
                  <a:pt x="6297454" y="309909"/>
                </a:lnTo>
                <a:lnTo>
                  <a:pt x="6226234" y="308368"/>
                </a:lnTo>
                <a:lnTo>
                  <a:pt x="6153917" y="307847"/>
                </a:lnTo>
                <a:lnTo>
                  <a:pt x="6129533" y="0"/>
                </a:lnTo>
                <a:lnTo>
                  <a:pt x="5538221" y="307847"/>
                </a:lnTo>
                <a:lnTo>
                  <a:pt x="1231398" y="307847"/>
                </a:lnTo>
                <a:close/>
              </a:path>
            </a:pathLst>
          </a:custGeom>
          <a:ln w="12699">
            <a:solidFill>
              <a:srgbClr val="CC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197349" y="4042662"/>
            <a:ext cx="6421120" cy="13068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065" marR="5080" algn="ctr">
              <a:lnSpc>
                <a:spcPct val="100200"/>
              </a:lnSpc>
              <a:spcBef>
                <a:spcPts val="90"/>
              </a:spcBef>
            </a:pPr>
            <a:r>
              <a:rPr sz="2800" i="1" spc="-10" dirty="0">
                <a:solidFill>
                  <a:srgbClr val="00CC99"/>
                </a:solidFill>
                <a:latin typeface="Georgia"/>
                <a:cs typeface="Georgia"/>
              </a:rPr>
              <a:t>Those </a:t>
            </a:r>
            <a:r>
              <a:rPr sz="2800" i="1" spc="-20" dirty="0">
                <a:solidFill>
                  <a:srgbClr val="00CC99"/>
                </a:solidFill>
                <a:latin typeface="Georgia"/>
                <a:cs typeface="Georgia"/>
              </a:rPr>
              <a:t>days </a:t>
            </a:r>
            <a:r>
              <a:rPr sz="2800" i="1" spc="-114" dirty="0">
                <a:solidFill>
                  <a:srgbClr val="00CC99"/>
                </a:solidFill>
                <a:latin typeface="Georgia"/>
                <a:cs typeface="Georgia"/>
              </a:rPr>
              <a:t>are </a:t>
            </a:r>
            <a:r>
              <a:rPr sz="2800" i="1" spc="-50" dirty="0">
                <a:solidFill>
                  <a:srgbClr val="00CC99"/>
                </a:solidFill>
                <a:latin typeface="Georgia"/>
                <a:cs typeface="Georgia"/>
              </a:rPr>
              <a:t>over. </a:t>
            </a:r>
            <a:r>
              <a:rPr sz="2800" i="1" spc="35" dirty="0">
                <a:solidFill>
                  <a:srgbClr val="00CC99"/>
                </a:solidFill>
                <a:latin typeface="Georgia"/>
                <a:cs typeface="Georgia"/>
              </a:rPr>
              <a:t>Now </a:t>
            </a:r>
            <a:r>
              <a:rPr sz="2800" i="1" spc="20" dirty="0">
                <a:solidFill>
                  <a:srgbClr val="00CC99"/>
                </a:solidFill>
                <a:latin typeface="Georgia"/>
                <a:cs typeface="Georgia"/>
              </a:rPr>
              <a:t>objective </a:t>
            </a:r>
            <a:r>
              <a:rPr sz="2800" i="1" spc="70" dirty="0">
                <a:solidFill>
                  <a:srgbClr val="00CC99"/>
                </a:solidFill>
                <a:latin typeface="Georgia"/>
                <a:cs typeface="Georgia"/>
              </a:rPr>
              <a:t>is </a:t>
            </a:r>
            <a:r>
              <a:rPr sz="2800" i="1" spc="80" dirty="0">
                <a:solidFill>
                  <a:srgbClr val="00CC99"/>
                </a:solidFill>
                <a:latin typeface="Georgia"/>
                <a:cs typeface="Georgia"/>
              </a:rPr>
              <a:t>to  </a:t>
            </a:r>
            <a:r>
              <a:rPr sz="2800" i="1" spc="-10" dirty="0">
                <a:solidFill>
                  <a:srgbClr val="00CC99"/>
                </a:solidFill>
                <a:latin typeface="Georgia"/>
                <a:cs typeface="Georgia"/>
              </a:rPr>
              <a:t>develop </a:t>
            </a:r>
            <a:r>
              <a:rPr sz="2800" i="1" spc="-40" dirty="0">
                <a:solidFill>
                  <a:srgbClr val="00CC99"/>
                </a:solidFill>
                <a:latin typeface="Georgia"/>
                <a:cs typeface="Georgia"/>
              </a:rPr>
              <a:t>good </a:t>
            </a:r>
            <a:r>
              <a:rPr sz="2800" i="1" spc="25" dirty="0">
                <a:solidFill>
                  <a:srgbClr val="00CC99"/>
                </a:solidFill>
                <a:latin typeface="Georgia"/>
                <a:cs typeface="Georgia"/>
              </a:rPr>
              <a:t>quality </a:t>
            </a:r>
            <a:r>
              <a:rPr sz="2800" i="1" spc="-15" dirty="0">
                <a:solidFill>
                  <a:srgbClr val="00CC99"/>
                </a:solidFill>
                <a:latin typeface="Georgia"/>
                <a:cs typeface="Georgia"/>
              </a:rPr>
              <a:t>maintainable  </a:t>
            </a:r>
            <a:r>
              <a:rPr sz="2800" i="1" spc="-90" dirty="0">
                <a:solidFill>
                  <a:srgbClr val="00CC99"/>
                </a:solidFill>
                <a:latin typeface="Georgia"/>
                <a:cs typeface="Georgia"/>
              </a:rPr>
              <a:t>programs</a:t>
            </a:r>
            <a:r>
              <a:rPr sz="2800" i="1" spc="-90" dirty="0">
                <a:solidFill>
                  <a:srgbClr val="7F0000"/>
                </a:solidFill>
                <a:latin typeface="Georgia"/>
                <a:cs typeface="Georgia"/>
              </a:rPr>
              <a:t>!</a:t>
            </a:r>
            <a:endParaRPr sz="2800">
              <a:latin typeface="Georgia"/>
              <a:cs typeface="Georgia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209542" y="823975"/>
            <a:ext cx="748601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60" dirty="0">
                <a:solidFill>
                  <a:srgbClr val="0000CC"/>
                </a:solidFill>
              </a:rPr>
              <a:t>Software </a:t>
            </a:r>
            <a:r>
              <a:rPr spc="-100" dirty="0">
                <a:solidFill>
                  <a:srgbClr val="0000CC"/>
                </a:solidFill>
              </a:rPr>
              <a:t>Myths </a:t>
            </a:r>
            <a:r>
              <a:rPr spc="-285" dirty="0">
                <a:solidFill>
                  <a:srgbClr val="0000CC"/>
                </a:solidFill>
              </a:rPr>
              <a:t>(Developer</a:t>
            </a:r>
            <a:r>
              <a:rPr spc="-105" dirty="0">
                <a:solidFill>
                  <a:srgbClr val="0000CC"/>
                </a:solidFill>
              </a:rPr>
              <a:t> </a:t>
            </a:r>
            <a:r>
              <a:rPr spc="-240" dirty="0">
                <a:solidFill>
                  <a:srgbClr val="0000CC"/>
                </a:solidFill>
              </a:rPr>
              <a:t>Perspectives</a:t>
            </a:r>
            <a:r>
              <a:rPr sz="4400" b="1" i="0" spc="-240" dirty="0">
                <a:solidFill>
                  <a:srgbClr val="0000CC"/>
                </a:solidFill>
                <a:latin typeface="Times New Roman"/>
                <a:cs typeface="Times New Roman"/>
              </a:rPr>
              <a:t>)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61993" y="1732788"/>
            <a:ext cx="8610600" cy="0"/>
          </a:xfrm>
          <a:custGeom>
            <a:avLst/>
            <a:gdLst/>
            <a:ahLst/>
            <a:cxnLst/>
            <a:rect l="l" t="t" r="r" b="b"/>
            <a:pathLst>
              <a:path w="8610600">
                <a:moveTo>
                  <a:pt x="0" y="0"/>
                </a:moveTo>
                <a:lnTo>
                  <a:pt x="8610605" y="0"/>
                </a:lnTo>
              </a:path>
            </a:pathLst>
          </a:custGeom>
          <a:ln w="571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9"/>
              </a:lnSpc>
            </a:pPr>
            <a:r>
              <a:rPr spc="-5" dirty="0"/>
              <a:t>Software Engineering </a:t>
            </a:r>
            <a:r>
              <a:rPr spc="-10" dirty="0"/>
              <a:t>(3</a:t>
            </a:r>
            <a:r>
              <a:rPr sz="750" spc="-15" baseline="22222" dirty="0"/>
              <a:t>rd </a:t>
            </a:r>
            <a:r>
              <a:rPr sz="800" spc="-5" dirty="0"/>
              <a:t>ed.), </a:t>
            </a:r>
            <a:r>
              <a:rPr sz="800" dirty="0"/>
              <a:t>By K.K </a:t>
            </a:r>
            <a:r>
              <a:rPr sz="800" spc="-5" dirty="0"/>
              <a:t>Aggarwal </a:t>
            </a:r>
            <a:r>
              <a:rPr sz="800" dirty="0"/>
              <a:t>&amp; </a:t>
            </a:r>
            <a:r>
              <a:rPr sz="800" spc="-5" dirty="0"/>
              <a:t>Yogesh </a:t>
            </a:r>
            <a:r>
              <a:rPr sz="800" dirty="0"/>
              <a:t>Singh, </a:t>
            </a:r>
            <a:r>
              <a:rPr sz="800" spc="-5" dirty="0"/>
              <a:t>Copyright </a:t>
            </a:r>
            <a:r>
              <a:rPr sz="800" dirty="0"/>
              <a:t>© </a:t>
            </a:r>
            <a:r>
              <a:rPr sz="800" spc="-5" dirty="0"/>
              <a:t>New </a:t>
            </a:r>
            <a:r>
              <a:rPr sz="800" spc="-10" dirty="0"/>
              <a:t>Age </a:t>
            </a:r>
            <a:r>
              <a:rPr sz="800" spc="-5" dirty="0"/>
              <a:t>International Publishers,</a:t>
            </a:r>
            <a:r>
              <a:rPr sz="800" spc="75" dirty="0"/>
              <a:t> </a:t>
            </a:r>
            <a:r>
              <a:rPr sz="800" spc="-5" dirty="0"/>
              <a:t>2007</a:t>
            </a:r>
            <a:endParaRPr sz="800"/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45"/>
              </a:lnSpc>
            </a:pPr>
            <a:fld id="{81D60167-4931-47E6-BA6A-407CBD079E47}" type="slidenum">
              <a:rPr dirty="0"/>
              <a:pPr marL="25400">
                <a:lnSpc>
                  <a:spcPts val="1445"/>
                </a:lnSpc>
              </a:pPr>
              <a:t>46</a:t>
            </a:fld>
            <a:endParaRPr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23683" y="881887"/>
            <a:ext cx="350392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50" dirty="0"/>
              <a:t>Some</a:t>
            </a:r>
            <a:r>
              <a:rPr spc="-155" dirty="0"/>
              <a:t> </a:t>
            </a:r>
            <a:r>
              <a:rPr spc="-305" dirty="0"/>
              <a:t>Terminologies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8333" y="2384551"/>
            <a:ext cx="8606790" cy="3515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48665" indent="-507365">
              <a:lnSpc>
                <a:spcPct val="100000"/>
              </a:lnSpc>
              <a:spcBef>
                <a:spcPts val="100"/>
              </a:spcBef>
              <a:buFont typeface="DejaVu Sans"/>
              <a:buChar char="➢"/>
              <a:tabLst>
                <a:tab pos="748665" algn="l"/>
                <a:tab pos="749300" algn="l"/>
              </a:tabLst>
            </a:pPr>
            <a:r>
              <a:rPr sz="2400" spc="-5" dirty="0">
                <a:solidFill>
                  <a:srgbClr val="990000"/>
                </a:solidFill>
                <a:latin typeface="Times New Roman"/>
                <a:cs typeface="Times New Roman"/>
              </a:rPr>
              <a:t>Deliverables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653200"/>
                </a:solidFill>
                <a:latin typeface="Times New Roman"/>
                <a:cs typeface="Times New Roman"/>
              </a:rPr>
              <a:t>Milestones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150">
              <a:latin typeface="Times New Roman"/>
              <a:cs typeface="Times New Roman"/>
            </a:endParaRPr>
          </a:p>
          <a:p>
            <a:pPr marL="88265" marR="5715" algn="just">
              <a:lnSpc>
                <a:spcPct val="99800"/>
              </a:lnSpc>
            </a:pPr>
            <a:r>
              <a:rPr sz="2400" spc="-5" dirty="0">
                <a:solidFill>
                  <a:srgbClr val="990000"/>
                </a:solidFill>
                <a:latin typeface="Times New Roman"/>
                <a:cs typeface="Times New Roman"/>
              </a:rPr>
              <a:t>Different deliverables are generated </a:t>
            </a:r>
            <a:r>
              <a:rPr sz="2400" dirty="0">
                <a:solidFill>
                  <a:srgbClr val="990000"/>
                </a:solidFill>
                <a:latin typeface="Times New Roman"/>
                <a:cs typeface="Times New Roman"/>
              </a:rPr>
              <a:t>during </a:t>
            </a:r>
            <a:r>
              <a:rPr sz="2400" spc="-5" dirty="0">
                <a:solidFill>
                  <a:srgbClr val="990000"/>
                </a:solidFill>
                <a:latin typeface="Times New Roman"/>
                <a:cs typeface="Times New Roman"/>
              </a:rPr>
              <a:t>software development.  The </a:t>
            </a:r>
            <a:r>
              <a:rPr sz="2400" spc="-10" dirty="0">
                <a:solidFill>
                  <a:srgbClr val="990000"/>
                </a:solidFill>
                <a:latin typeface="Times New Roman"/>
                <a:cs typeface="Times New Roman"/>
              </a:rPr>
              <a:t>examples </a:t>
            </a:r>
            <a:r>
              <a:rPr sz="2400" spc="-5" dirty="0">
                <a:solidFill>
                  <a:srgbClr val="990000"/>
                </a:solidFill>
                <a:latin typeface="Times New Roman"/>
                <a:cs typeface="Times New Roman"/>
              </a:rPr>
              <a:t>are source code, user manuals, operating procedure </a:t>
            </a:r>
            <a:r>
              <a:rPr sz="2400" spc="590" dirty="0">
                <a:solidFill>
                  <a:srgbClr val="9900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990000"/>
                </a:solidFill>
                <a:latin typeface="Times New Roman"/>
                <a:cs typeface="Times New Roman"/>
              </a:rPr>
              <a:t>manuals etc.</a:t>
            </a:r>
            <a:endParaRPr sz="24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9900"/>
              </a:lnSpc>
              <a:spcBef>
                <a:spcPts val="1950"/>
              </a:spcBef>
            </a:pPr>
            <a:r>
              <a:rPr sz="2400" spc="-5" dirty="0">
                <a:solidFill>
                  <a:srgbClr val="653200"/>
                </a:solidFill>
                <a:latin typeface="Times New Roman"/>
                <a:cs typeface="Times New Roman"/>
              </a:rPr>
              <a:t>The milestones are </a:t>
            </a:r>
            <a:r>
              <a:rPr sz="2400" dirty="0">
                <a:solidFill>
                  <a:srgbClr val="653200"/>
                </a:solidFill>
                <a:latin typeface="Times New Roman"/>
                <a:cs typeface="Times New Roman"/>
              </a:rPr>
              <a:t>the </a:t>
            </a:r>
            <a:r>
              <a:rPr sz="2400" spc="-5" dirty="0">
                <a:solidFill>
                  <a:srgbClr val="653200"/>
                </a:solidFill>
                <a:latin typeface="Times New Roman"/>
                <a:cs typeface="Times New Roman"/>
              </a:rPr>
              <a:t>events that </a:t>
            </a:r>
            <a:r>
              <a:rPr sz="2400" dirty="0">
                <a:solidFill>
                  <a:srgbClr val="653200"/>
                </a:solidFill>
                <a:latin typeface="Times New Roman"/>
                <a:cs typeface="Times New Roman"/>
              </a:rPr>
              <a:t>are used to </a:t>
            </a:r>
            <a:r>
              <a:rPr sz="2400" spc="-5" dirty="0">
                <a:solidFill>
                  <a:srgbClr val="653200"/>
                </a:solidFill>
                <a:latin typeface="Times New Roman"/>
                <a:cs typeface="Times New Roman"/>
              </a:rPr>
              <a:t>ascertain </a:t>
            </a:r>
            <a:r>
              <a:rPr sz="2400" dirty="0">
                <a:solidFill>
                  <a:srgbClr val="653200"/>
                </a:solidFill>
                <a:latin typeface="Times New Roman"/>
                <a:cs typeface="Times New Roman"/>
              </a:rPr>
              <a:t>the </a:t>
            </a:r>
            <a:r>
              <a:rPr sz="2400" spc="-5" dirty="0">
                <a:solidFill>
                  <a:srgbClr val="653200"/>
                </a:solidFill>
                <a:latin typeface="Times New Roman"/>
                <a:cs typeface="Times New Roman"/>
              </a:rPr>
              <a:t>status </a:t>
            </a:r>
            <a:r>
              <a:rPr sz="2400" dirty="0">
                <a:solidFill>
                  <a:srgbClr val="653200"/>
                </a:solidFill>
                <a:latin typeface="Times New Roman"/>
                <a:cs typeface="Times New Roman"/>
              </a:rPr>
              <a:t>of  the </a:t>
            </a:r>
            <a:r>
              <a:rPr sz="2400" spc="-5" dirty="0">
                <a:solidFill>
                  <a:srgbClr val="653200"/>
                </a:solidFill>
                <a:latin typeface="Times New Roman"/>
                <a:cs typeface="Times New Roman"/>
              </a:rPr>
              <a:t>project. Finalization </a:t>
            </a:r>
            <a:r>
              <a:rPr sz="2400" dirty="0">
                <a:solidFill>
                  <a:srgbClr val="653200"/>
                </a:solidFill>
                <a:latin typeface="Times New Roman"/>
                <a:cs typeface="Times New Roman"/>
              </a:rPr>
              <a:t>of </a:t>
            </a:r>
            <a:r>
              <a:rPr sz="2400" spc="-5" dirty="0">
                <a:solidFill>
                  <a:srgbClr val="653200"/>
                </a:solidFill>
                <a:latin typeface="Times New Roman"/>
                <a:cs typeface="Times New Roman"/>
              </a:rPr>
              <a:t>specification </a:t>
            </a:r>
            <a:r>
              <a:rPr sz="2400" dirty="0">
                <a:solidFill>
                  <a:srgbClr val="653200"/>
                </a:solidFill>
                <a:latin typeface="Times New Roman"/>
                <a:cs typeface="Times New Roman"/>
              </a:rPr>
              <a:t>is a </a:t>
            </a:r>
            <a:r>
              <a:rPr sz="2400" spc="-5" dirty="0">
                <a:solidFill>
                  <a:srgbClr val="653200"/>
                </a:solidFill>
                <a:latin typeface="Times New Roman"/>
                <a:cs typeface="Times New Roman"/>
              </a:rPr>
              <a:t>milestone. Completion </a:t>
            </a:r>
            <a:r>
              <a:rPr sz="2400" dirty="0">
                <a:solidFill>
                  <a:srgbClr val="653200"/>
                </a:solidFill>
                <a:latin typeface="Times New Roman"/>
                <a:cs typeface="Times New Roman"/>
              </a:rPr>
              <a:t>of  design </a:t>
            </a:r>
            <a:r>
              <a:rPr sz="2400" spc="-5" dirty="0">
                <a:solidFill>
                  <a:srgbClr val="653200"/>
                </a:solidFill>
                <a:latin typeface="Times New Roman"/>
                <a:cs typeface="Times New Roman"/>
              </a:rPr>
              <a:t>documentation </a:t>
            </a:r>
            <a:r>
              <a:rPr sz="2400" dirty="0">
                <a:solidFill>
                  <a:srgbClr val="653200"/>
                </a:solidFill>
                <a:latin typeface="Times New Roman"/>
                <a:cs typeface="Times New Roman"/>
              </a:rPr>
              <a:t>is </a:t>
            </a:r>
            <a:r>
              <a:rPr sz="2400" spc="-5" dirty="0">
                <a:solidFill>
                  <a:srgbClr val="653200"/>
                </a:solidFill>
                <a:latin typeface="Times New Roman"/>
                <a:cs typeface="Times New Roman"/>
              </a:rPr>
              <a:t>another milestone. The milestones are  essential for project planning </a:t>
            </a:r>
            <a:r>
              <a:rPr sz="2400" dirty="0">
                <a:solidFill>
                  <a:srgbClr val="653200"/>
                </a:solidFill>
                <a:latin typeface="Times New Roman"/>
                <a:cs typeface="Times New Roman"/>
              </a:rPr>
              <a:t>and</a:t>
            </a:r>
            <a:r>
              <a:rPr sz="2400" spc="10" dirty="0">
                <a:solidFill>
                  <a:srgbClr val="6532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653200"/>
                </a:solidFill>
                <a:latin typeface="Times New Roman"/>
                <a:cs typeface="Times New Roman"/>
              </a:rPr>
              <a:t>management.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61993" y="1676400"/>
            <a:ext cx="8610600" cy="0"/>
          </a:xfrm>
          <a:custGeom>
            <a:avLst/>
            <a:gdLst/>
            <a:ahLst/>
            <a:cxnLst/>
            <a:rect l="l" t="t" r="r" b="b"/>
            <a:pathLst>
              <a:path w="8610600">
                <a:moveTo>
                  <a:pt x="0" y="0"/>
                </a:moveTo>
                <a:lnTo>
                  <a:pt x="8610605" y="0"/>
                </a:lnTo>
              </a:path>
            </a:pathLst>
          </a:custGeom>
          <a:ln w="571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9"/>
              </a:lnSpc>
            </a:pPr>
            <a:r>
              <a:rPr spc="-5" dirty="0"/>
              <a:t>Software Engineering </a:t>
            </a:r>
            <a:r>
              <a:rPr spc="-10" dirty="0"/>
              <a:t>(3</a:t>
            </a:r>
            <a:r>
              <a:rPr sz="750" spc="-15" baseline="22222" dirty="0"/>
              <a:t>rd </a:t>
            </a:r>
            <a:r>
              <a:rPr sz="800" spc="-5" dirty="0"/>
              <a:t>ed.), </a:t>
            </a:r>
            <a:r>
              <a:rPr sz="800" dirty="0"/>
              <a:t>By K.K </a:t>
            </a:r>
            <a:r>
              <a:rPr sz="800" spc="-5" dirty="0"/>
              <a:t>Aggarwal </a:t>
            </a:r>
            <a:r>
              <a:rPr sz="800" dirty="0"/>
              <a:t>&amp; </a:t>
            </a:r>
            <a:r>
              <a:rPr sz="800" spc="-5" dirty="0"/>
              <a:t>Yogesh </a:t>
            </a:r>
            <a:r>
              <a:rPr sz="800" dirty="0"/>
              <a:t>Singh, </a:t>
            </a:r>
            <a:r>
              <a:rPr sz="800" spc="-5" dirty="0"/>
              <a:t>Copyright </a:t>
            </a:r>
            <a:r>
              <a:rPr sz="800" dirty="0"/>
              <a:t>© </a:t>
            </a:r>
            <a:r>
              <a:rPr sz="800" spc="-5" dirty="0"/>
              <a:t>New </a:t>
            </a:r>
            <a:r>
              <a:rPr sz="800" spc="-10" dirty="0"/>
              <a:t>Age </a:t>
            </a:r>
            <a:r>
              <a:rPr sz="800" spc="-5" dirty="0"/>
              <a:t>International Publishers,</a:t>
            </a:r>
            <a:r>
              <a:rPr sz="800" spc="75" dirty="0"/>
              <a:t> </a:t>
            </a:r>
            <a:r>
              <a:rPr sz="800" spc="-5" dirty="0"/>
              <a:t>2007</a:t>
            </a:r>
            <a:endParaRPr sz="80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45"/>
              </a:lnSpc>
            </a:pPr>
            <a:fld id="{81D60167-4931-47E6-BA6A-407CBD079E47}" type="slidenum">
              <a:rPr dirty="0"/>
              <a:pPr marL="25400">
                <a:lnSpc>
                  <a:spcPts val="1445"/>
                </a:lnSpc>
              </a:pPr>
              <a:t>47</a:t>
            </a:fld>
            <a:endParaRPr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23683" y="958087"/>
            <a:ext cx="350392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50" dirty="0"/>
              <a:t>Some</a:t>
            </a:r>
            <a:r>
              <a:rPr spc="-155" dirty="0"/>
              <a:t> </a:t>
            </a:r>
            <a:r>
              <a:rPr spc="-305" dirty="0"/>
              <a:t>Terminologies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33" y="1864866"/>
            <a:ext cx="8529320" cy="4704080"/>
          </a:xfrm>
          <a:prstGeom prst="rect">
            <a:avLst/>
          </a:prstGeom>
        </p:spPr>
        <p:txBody>
          <a:bodyPr vert="horz" wrap="square" lIns="0" tIns="227329" rIns="0" bIns="0" rtlCol="0">
            <a:spAutoFit/>
          </a:bodyPr>
          <a:lstStyle/>
          <a:p>
            <a:pPr marL="723900" indent="-635000">
              <a:lnSpc>
                <a:spcPct val="100000"/>
              </a:lnSpc>
              <a:spcBef>
                <a:spcPts val="1789"/>
              </a:spcBef>
              <a:buFont typeface="DejaVu Sans"/>
              <a:buChar char="➢"/>
              <a:tabLst>
                <a:tab pos="723900" algn="l"/>
                <a:tab pos="724535" algn="l"/>
              </a:tabLst>
            </a:pPr>
            <a:r>
              <a:rPr sz="2400" spc="-5" dirty="0">
                <a:solidFill>
                  <a:srgbClr val="000099"/>
                </a:solidFill>
                <a:latin typeface="Times New Roman"/>
                <a:cs typeface="Times New Roman"/>
              </a:rPr>
              <a:t>Product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653200"/>
                </a:solidFill>
                <a:latin typeface="Times New Roman"/>
                <a:cs typeface="Times New Roman"/>
              </a:rPr>
              <a:t>Process</a:t>
            </a:r>
            <a:endParaRPr sz="24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9900"/>
              </a:lnSpc>
              <a:spcBef>
                <a:spcPts val="1695"/>
              </a:spcBef>
            </a:pPr>
            <a:r>
              <a:rPr sz="2400" spc="-5" dirty="0">
                <a:solidFill>
                  <a:srgbClr val="000099"/>
                </a:solidFill>
                <a:latin typeface="Times New Roman"/>
                <a:cs typeface="Times New Roman"/>
              </a:rPr>
              <a:t>Product: What </a:t>
            </a:r>
            <a:r>
              <a:rPr sz="2400" dirty="0">
                <a:solidFill>
                  <a:srgbClr val="000099"/>
                </a:solidFill>
                <a:latin typeface="Times New Roman"/>
                <a:cs typeface="Times New Roman"/>
              </a:rPr>
              <a:t>is </a:t>
            </a:r>
            <a:r>
              <a:rPr sz="2400" spc="-5" dirty="0">
                <a:solidFill>
                  <a:srgbClr val="000099"/>
                </a:solidFill>
                <a:latin typeface="Times New Roman"/>
                <a:cs typeface="Times New Roman"/>
              </a:rPr>
              <a:t>delivered </a:t>
            </a:r>
            <a:r>
              <a:rPr sz="2400" dirty="0">
                <a:solidFill>
                  <a:srgbClr val="000099"/>
                </a:solidFill>
                <a:latin typeface="Times New Roman"/>
                <a:cs typeface="Times New Roman"/>
              </a:rPr>
              <a:t>to </a:t>
            </a:r>
            <a:r>
              <a:rPr sz="2400" spc="-5" dirty="0">
                <a:solidFill>
                  <a:srgbClr val="000099"/>
                </a:solidFill>
                <a:latin typeface="Times New Roman"/>
                <a:cs typeface="Times New Roman"/>
              </a:rPr>
              <a:t>the customer, </a:t>
            </a:r>
            <a:r>
              <a:rPr sz="2400" dirty="0">
                <a:solidFill>
                  <a:srgbClr val="000099"/>
                </a:solidFill>
                <a:latin typeface="Times New Roman"/>
                <a:cs typeface="Times New Roman"/>
              </a:rPr>
              <a:t>is </a:t>
            </a:r>
            <a:r>
              <a:rPr sz="2400" spc="-5" dirty="0">
                <a:solidFill>
                  <a:srgbClr val="000099"/>
                </a:solidFill>
                <a:latin typeface="Times New Roman"/>
                <a:cs typeface="Times New Roman"/>
              </a:rPr>
              <a:t>called </a:t>
            </a:r>
            <a:r>
              <a:rPr sz="2400" dirty="0">
                <a:solidFill>
                  <a:srgbClr val="000099"/>
                </a:solidFill>
                <a:latin typeface="Times New Roman"/>
                <a:cs typeface="Times New Roman"/>
              </a:rPr>
              <a:t>a </a:t>
            </a:r>
            <a:r>
              <a:rPr sz="2400" spc="-5" dirty="0">
                <a:solidFill>
                  <a:srgbClr val="000099"/>
                </a:solidFill>
                <a:latin typeface="Times New Roman"/>
                <a:cs typeface="Times New Roman"/>
              </a:rPr>
              <a:t>product. It  </a:t>
            </a:r>
            <a:r>
              <a:rPr sz="2400" spc="-10" dirty="0">
                <a:solidFill>
                  <a:srgbClr val="000099"/>
                </a:solidFill>
                <a:latin typeface="Times New Roman"/>
                <a:cs typeface="Times New Roman"/>
              </a:rPr>
              <a:t>may </a:t>
            </a:r>
            <a:r>
              <a:rPr sz="2400" spc="-5" dirty="0">
                <a:solidFill>
                  <a:srgbClr val="000099"/>
                </a:solidFill>
                <a:latin typeface="Times New Roman"/>
                <a:cs typeface="Times New Roman"/>
              </a:rPr>
              <a:t>include </a:t>
            </a:r>
            <a:r>
              <a:rPr sz="2400" dirty="0">
                <a:solidFill>
                  <a:srgbClr val="000099"/>
                </a:solidFill>
                <a:latin typeface="Times New Roman"/>
                <a:cs typeface="Times New Roman"/>
              </a:rPr>
              <a:t>source code, </a:t>
            </a:r>
            <a:r>
              <a:rPr sz="2400" spc="-5" dirty="0">
                <a:solidFill>
                  <a:srgbClr val="000099"/>
                </a:solidFill>
                <a:latin typeface="Times New Roman"/>
                <a:cs typeface="Times New Roman"/>
              </a:rPr>
              <a:t>specification document, manuals,  documentation etc. Basically, it </a:t>
            </a:r>
            <a:r>
              <a:rPr sz="2400" dirty="0">
                <a:solidFill>
                  <a:srgbClr val="000099"/>
                </a:solidFill>
                <a:latin typeface="Times New Roman"/>
                <a:cs typeface="Times New Roman"/>
              </a:rPr>
              <a:t>is </a:t>
            </a:r>
            <a:r>
              <a:rPr sz="2400" spc="-5" dirty="0">
                <a:solidFill>
                  <a:srgbClr val="000099"/>
                </a:solidFill>
                <a:latin typeface="Times New Roman"/>
                <a:cs typeface="Times New Roman"/>
              </a:rPr>
              <a:t>nothing </a:t>
            </a:r>
            <a:r>
              <a:rPr sz="2400" dirty="0">
                <a:solidFill>
                  <a:srgbClr val="000099"/>
                </a:solidFill>
                <a:latin typeface="Times New Roman"/>
                <a:cs typeface="Times New Roman"/>
              </a:rPr>
              <a:t>but a set of </a:t>
            </a:r>
            <a:r>
              <a:rPr sz="2400" spc="-5" dirty="0">
                <a:solidFill>
                  <a:srgbClr val="000099"/>
                </a:solidFill>
                <a:latin typeface="Times New Roman"/>
                <a:cs typeface="Times New Roman"/>
              </a:rPr>
              <a:t>deliverables  </a:t>
            </a:r>
            <a:r>
              <a:rPr sz="2400" dirty="0">
                <a:solidFill>
                  <a:srgbClr val="000099"/>
                </a:solidFill>
                <a:latin typeface="Times New Roman"/>
                <a:cs typeface="Times New Roman"/>
              </a:rPr>
              <a:t>only.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150">
              <a:latin typeface="Times New Roman"/>
              <a:cs typeface="Times New Roman"/>
            </a:endParaRPr>
          </a:p>
          <a:p>
            <a:pPr marL="12700" marR="82550" algn="just">
              <a:lnSpc>
                <a:spcPct val="99800"/>
              </a:lnSpc>
            </a:pPr>
            <a:r>
              <a:rPr sz="2400" spc="-5" dirty="0">
                <a:solidFill>
                  <a:srgbClr val="653200"/>
                </a:solidFill>
                <a:latin typeface="Times New Roman"/>
                <a:cs typeface="Times New Roman"/>
              </a:rPr>
              <a:t>Process: Process </a:t>
            </a:r>
            <a:r>
              <a:rPr sz="2400" dirty="0">
                <a:solidFill>
                  <a:srgbClr val="653200"/>
                </a:solidFill>
                <a:latin typeface="Times New Roman"/>
                <a:cs typeface="Times New Roman"/>
              </a:rPr>
              <a:t>is the </a:t>
            </a:r>
            <a:r>
              <a:rPr sz="2400" spc="-5" dirty="0">
                <a:solidFill>
                  <a:srgbClr val="653200"/>
                </a:solidFill>
                <a:latin typeface="Times New Roman"/>
                <a:cs typeface="Times New Roman"/>
              </a:rPr>
              <a:t>way </a:t>
            </a:r>
            <a:r>
              <a:rPr sz="2400" dirty="0">
                <a:solidFill>
                  <a:srgbClr val="653200"/>
                </a:solidFill>
                <a:latin typeface="Times New Roman"/>
                <a:cs typeface="Times New Roman"/>
              </a:rPr>
              <a:t>in </a:t>
            </a:r>
            <a:r>
              <a:rPr sz="2400" spc="-5" dirty="0">
                <a:solidFill>
                  <a:srgbClr val="653200"/>
                </a:solidFill>
                <a:latin typeface="Times New Roman"/>
                <a:cs typeface="Times New Roman"/>
              </a:rPr>
              <a:t>which we produce software. </a:t>
            </a:r>
            <a:r>
              <a:rPr sz="2400" dirty="0">
                <a:solidFill>
                  <a:srgbClr val="653200"/>
                </a:solidFill>
                <a:latin typeface="Times New Roman"/>
                <a:cs typeface="Times New Roman"/>
              </a:rPr>
              <a:t>It is </a:t>
            </a:r>
            <a:r>
              <a:rPr sz="2400" spc="-5" dirty="0">
                <a:solidFill>
                  <a:srgbClr val="653200"/>
                </a:solidFill>
                <a:latin typeface="Times New Roman"/>
                <a:cs typeface="Times New Roman"/>
              </a:rPr>
              <a:t>the  collection </a:t>
            </a:r>
            <a:r>
              <a:rPr sz="2400" dirty="0">
                <a:solidFill>
                  <a:srgbClr val="653200"/>
                </a:solidFill>
                <a:latin typeface="Times New Roman"/>
                <a:cs typeface="Times New Roman"/>
              </a:rPr>
              <a:t>of </a:t>
            </a:r>
            <a:r>
              <a:rPr sz="2400" spc="-5" dirty="0">
                <a:solidFill>
                  <a:srgbClr val="653200"/>
                </a:solidFill>
                <a:latin typeface="Times New Roman"/>
                <a:cs typeface="Times New Roman"/>
              </a:rPr>
              <a:t>activities that leads </a:t>
            </a:r>
            <a:r>
              <a:rPr sz="2400" dirty="0">
                <a:solidFill>
                  <a:srgbClr val="653200"/>
                </a:solidFill>
                <a:latin typeface="Times New Roman"/>
                <a:cs typeface="Times New Roman"/>
              </a:rPr>
              <a:t>to </a:t>
            </a:r>
            <a:r>
              <a:rPr sz="2400" spc="-5" dirty="0">
                <a:solidFill>
                  <a:srgbClr val="653200"/>
                </a:solidFill>
                <a:latin typeface="Times New Roman"/>
                <a:cs typeface="Times New Roman"/>
              </a:rPr>
              <a:t>(a part of) </a:t>
            </a:r>
            <a:r>
              <a:rPr sz="2400" dirty="0">
                <a:solidFill>
                  <a:srgbClr val="653200"/>
                </a:solidFill>
                <a:latin typeface="Times New Roman"/>
                <a:cs typeface="Times New Roman"/>
              </a:rPr>
              <a:t>a </a:t>
            </a:r>
            <a:r>
              <a:rPr sz="2400" spc="-5" dirty="0">
                <a:solidFill>
                  <a:srgbClr val="653200"/>
                </a:solidFill>
                <a:latin typeface="Times New Roman"/>
                <a:cs typeface="Times New Roman"/>
              </a:rPr>
              <a:t>product. An efficient  </a:t>
            </a:r>
            <a:r>
              <a:rPr sz="2400" dirty="0">
                <a:solidFill>
                  <a:srgbClr val="653200"/>
                </a:solidFill>
                <a:latin typeface="Times New Roman"/>
                <a:cs typeface="Times New Roman"/>
              </a:rPr>
              <a:t>process is </a:t>
            </a:r>
            <a:r>
              <a:rPr sz="2400" spc="-5" dirty="0">
                <a:solidFill>
                  <a:srgbClr val="653200"/>
                </a:solidFill>
                <a:latin typeface="Times New Roman"/>
                <a:cs typeface="Times New Roman"/>
              </a:rPr>
              <a:t>required </a:t>
            </a:r>
            <a:r>
              <a:rPr sz="2400" dirty="0">
                <a:solidFill>
                  <a:srgbClr val="653200"/>
                </a:solidFill>
                <a:latin typeface="Times New Roman"/>
                <a:cs typeface="Times New Roman"/>
              </a:rPr>
              <a:t>to </a:t>
            </a:r>
            <a:r>
              <a:rPr sz="2400" spc="-5" dirty="0">
                <a:solidFill>
                  <a:srgbClr val="653200"/>
                </a:solidFill>
                <a:latin typeface="Times New Roman"/>
                <a:cs typeface="Times New Roman"/>
              </a:rPr>
              <a:t>produce </a:t>
            </a:r>
            <a:r>
              <a:rPr sz="2400" dirty="0">
                <a:solidFill>
                  <a:srgbClr val="653200"/>
                </a:solidFill>
                <a:latin typeface="Times New Roman"/>
                <a:cs typeface="Times New Roman"/>
              </a:rPr>
              <a:t>good </a:t>
            </a:r>
            <a:r>
              <a:rPr sz="2400" spc="-5" dirty="0">
                <a:solidFill>
                  <a:srgbClr val="653200"/>
                </a:solidFill>
                <a:latin typeface="Times New Roman"/>
                <a:cs typeface="Times New Roman"/>
              </a:rPr>
              <a:t>quality</a:t>
            </a:r>
            <a:r>
              <a:rPr sz="2400" spc="-20" dirty="0">
                <a:solidFill>
                  <a:srgbClr val="6532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653200"/>
                </a:solidFill>
                <a:latin typeface="Times New Roman"/>
                <a:cs typeface="Times New Roman"/>
              </a:rPr>
              <a:t>products.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950">
              <a:latin typeface="Times New Roman"/>
              <a:cs typeface="Times New Roman"/>
            </a:endParaRPr>
          </a:p>
          <a:p>
            <a:pPr marL="88265" marR="81280">
              <a:lnSpc>
                <a:spcPts val="2870"/>
              </a:lnSpc>
              <a:spcBef>
                <a:spcPts val="5"/>
              </a:spcBef>
            </a:pPr>
            <a:r>
              <a:rPr sz="2400" dirty="0">
                <a:solidFill>
                  <a:srgbClr val="FF3200"/>
                </a:solidFill>
                <a:latin typeface="Times New Roman"/>
                <a:cs typeface="Times New Roman"/>
              </a:rPr>
              <a:t>If the </a:t>
            </a:r>
            <a:r>
              <a:rPr sz="2400" spc="-5" dirty="0">
                <a:solidFill>
                  <a:srgbClr val="FF3200"/>
                </a:solidFill>
                <a:latin typeface="Times New Roman"/>
                <a:cs typeface="Times New Roman"/>
              </a:rPr>
              <a:t>process </a:t>
            </a:r>
            <a:r>
              <a:rPr sz="2400" dirty="0">
                <a:solidFill>
                  <a:srgbClr val="FF3200"/>
                </a:solidFill>
                <a:latin typeface="Times New Roman"/>
                <a:cs typeface="Times New Roman"/>
              </a:rPr>
              <a:t>is </a:t>
            </a:r>
            <a:r>
              <a:rPr sz="2400" spc="-5" dirty="0">
                <a:solidFill>
                  <a:srgbClr val="FF3200"/>
                </a:solidFill>
                <a:latin typeface="Times New Roman"/>
                <a:cs typeface="Times New Roman"/>
              </a:rPr>
              <a:t>weak, </a:t>
            </a:r>
            <a:r>
              <a:rPr sz="2400" dirty="0">
                <a:solidFill>
                  <a:srgbClr val="FF3200"/>
                </a:solidFill>
                <a:latin typeface="Times New Roman"/>
                <a:cs typeface="Times New Roman"/>
              </a:rPr>
              <a:t>the end product </a:t>
            </a:r>
            <a:r>
              <a:rPr sz="2400" spc="-5" dirty="0">
                <a:solidFill>
                  <a:srgbClr val="FF3200"/>
                </a:solidFill>
                <a:latin typeface="Times New Roman"/>
                <a:cs typeface="Times New Roman"/>
              </a:rPr>
              <a:t>will undoubtedly suffer, but  </a:t>
            </a:r>
            <a:r>
              <a:rPr sz="2400" dirty="0">
                <a:solidFill>
                  <a:srgbClr val="FF3200"/>
                </a:solidFill>
                <a:latin typeface="Times New Roman"/>
                <a:cs typeface="Times New Roman"/>
              </a:rPr>
              <a:t>an </a:t>
            </a:r>
            <a:r>
              <a:rPr sz="2400" spc="-5" dirty="0">
                <a:solidFill>
                  <a:srgbClr val="FF3200"/>
                </a:solidFill>
                <a:latin typeface="Times New Roman"/>
                <a:cs typeface="Times New Roman"/>
              </a:rPr>
              <a:t>obsessive </a:t>
            </a:r>
            <a:r>
              <a:rPr sz="2400" dirty="0">
                <a:solidFill>
                  <a:srgbClr val="FF3200"/>
                </a:solidFill>
                <a:latin typeface="Times New Roman"/>
                <a:cs typeface="Times New Roman"/>
              </a:rPr>
              <a:t>over </a:t>
            </a:r>
            <a:r>
              <a:rPr sz="2400" spc="-5" dirty="0">
                <a:solidFill>
                  <a:srgbClr val="FF3200"/>
                </a:solidFill>
                <a:latin typeface="Times New Roman"/>
                <a:cs typeface="Times New Roman"/>
              </a:rPr>
              <a:t>reliance </a:t>
            </a:r>
            <a:r>
              <a:rPr sz="2400" dirty="0">
                <a:solidFill>
                  <a:srgbClr val="FF3200"/>
                </a:solidFill>
                <a:latin typeface="Times New Roman"/>
                <a:cs typeface="Times New Roman"/>
              </a:rPr>
              <a:t>on </a:t>
            </a:r>
            <a:r>
              <a:rPr sz="2400" spc="-5" dirty="0">
                <a:solidFill>
                  <a:srgbClr val="FF3200"/>
                </a:solidFill>
                <a:latin typeface="Times New Roman"/>
                <a:cs typeface="Times New Roman"/>
              </a:rPr>
              <a:t>process </a:t>
            </a:r>
            <a:r>
              <a:rPr sz="2400" dirty="0">
                <a:solidFill>
                  <a:srgbClr val="FF3200"/>
                </a:solidFill>
                <a:latin typeface="Times New Roman"/>
                <a:cs typeface="Times New Roman"/>
              </a:rPr>
              <a:t>is </a:t>
            </a:r>
            <a:r>
              <a:rPr sz="2400" spc="-5" dirty="0">
                <a:solidFill>
                  <a:srgbClr val="FF3200"/>
                </a:solidFill>
                <a:latin typeface="Times New Roman"/>
                <a:cs typeface="Times New Roman"/>
              </a:rPr>
              <a:t>also</a:t>
            </a:r>
            <a:r>
              <a:rPr sz="2400" spc="5" dirty="0">
                <a:solidFill>
                  <a:srgbClr val="FF32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3200"/>
                </a:solidFill>
                <a:latin typeface="Times New Roman"/>
                <a:cs typeface="Times New Roman"/>
              </a:rPr>
              <a:t>dangerous.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61993" y="1749551"/>
            <a:ext cx="8610600" cy="0"/>
          </a:xfrm>
          <a:custGeom>
            <a:avLst/>
            <a:gdLst/>
            <a:ahLst/>
            <a:cxnLst/>
            <a:rect l="l" t="t" r="r" b="b"/>
            <a:pathLst>
              <a:path w="8610600">
                <a:moveTo>
                  <a:pt x="0" y="0"/>
                </a:moveTo>
                <a:lnTo>
                  <a:pt x="8610605" y="0"/>
                </a:lnTo>
              </a:path>
            </a:pathLst>
          </a:custGeom>
          <a:ln w="571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9"/>
              </a:lnSpc>
            </a:pPr>
            <a:r>
              <a:rPr spc="-5" dirty="0"/>
              <a:t>Software Engineering </a:t>
            </a:r>
            <a:r>
              <a:rPr spc="-10" dirty="0"/>
              <a:t>(3</a:t>
            </a:r>
            <a:r>
              <a:rPr sz="750" spc="-15" baseline="22222" dirty="0"/>
              <a:t>rd </a:t>
            </a:r>
            <a:r>
              <a:rPr sz="800" spc="-5" dirty="0"/>
              <a:t>ed.), </a:t>
            </a:r>
            <a:r>
              <a:rPr sz="800" dirty="0"/>
              <a:t>By K.K </a:t>
            </a:r>
            <a:r>
              <a:rPr sz="800" spc="-5" dirty="0"/>
              <a:t>Aggarwal </a:t>
            </a:r>
            <a:r>
              <a:rPr sz="800" dirty="0"/>
              <a:t>&amp; </a:t>
            </a:r>
            <a:r>
              <a:rPr sz="800" spc="-5" dirty="0"/>
              <a:t>Yogesh </a:t>
            </a:r>
            <a:r>
              <a:rPr sz="800" dirty="0"/>
              <a:t>Singh, </a:t>
            </a:r>
            <a:r>
              <a:rPr sz="800" spc="-5" dirty="0"/>
              <a:t>Copyright </a:t>
            </a:r>
            <a:r>
              <a:rPr sz="800" dirty="0"/>
              <a:t>© </a:t>
            </a:r>
            <a:r>
              <a:rPr sz="800" spc="-5" dirty="0"/>
              <a:t>New </a:t>
            </a:r>
            <a:r>
              <a:rPr sz="800" spc="-10" dirty="0"/>
              <a:t>Age </a:t>
            </a:r>
            <a:r>
              <a:rPr sz="800" spc="-5" dirty="0"/>
              <a:t>International Publishers,</a:t>
            </a:r>
            <a:r>
              <a:rPr sz="800" spc="75" dirty="0"/>
              <a:t> </a:t>
            </a:r>
            <a:r>
              <a:rPr sz="800" spc="-5" dirty="0"/>
              <a:t>2007</a:t>
            </a:r>
            <a:endParaRPr sz="80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45"/>
              </a:lnSpc>
            </a:pPr>
            <a:fld id="{81D60167-4931-47E6-BA6A-407CBD079E47}" type="slidenum">
              <a:rPr dirty="0"/>
              <a:pPr marL="25400">
                <a:lnSpc>
                  <a:spcPts val="1445"/>
                </a:lnSpc>
              </a:pPr>
              <a:t>48</a:t>
            </a:fld>
            <a:endParaRPr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23683" y="958087"/>
            <a:ext cx="350392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50" dirty="0"/>
              <a:t>Some</a:t>
            </a:r>
            <a:r>
              <a:rPr spc="-155" dirty="0"/>
              <a:t> </a:t>
            </a:r>
            <a:r>
              <a:rPr spc="-305" dirty="0"/>
              <a:t>Terminologies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33" y="2536951"/>
            <a:ext cx="8528050" cy="3667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2440" indent="-459740">
              <a:lnSpc>
                <a:spcPct val="100000"/>
              </a:lnSpc>
              <a:spcBef>
                <a:spcPts val="100"/>
              </a:spcBef>
              <a:buFont typeface="DejaVu Sans"/>
              <a:buChar char="➢"/>
              <a:tabLst>
                <a:tab pos="472440" algn="l"/>
                <a:tab pos="473075" algn="l"/>
              </a:tabLst>
            </a:pPr>
            <a:r>
              <a:rPr sz="2400" dirty="0">
                <a:solidFill>
                  <a:srgbClr val="FF3200"/>
                </a:solidFill>
                <a:latin typeface="Times New Roman"/>
                <a:cs typeface="Times New Roman"/>
              </a:rPr>
              <a:t>Measures</a:t>
            </a:r>
            <a:r>
              <a:rPr sz="2400" dirty="0">
                <a:latin typeface="Times New Roman"/>
                <a:cs typeface="Times New Roman"/>
              </a:rPr>
              <a:t>, </a:t>
            </a:r>
            <a:r>
              <a:rPr sz="2400" spc="-5" dirty="0">
                <a:solidFill>
                  <a:srgbClr val="003200"/>
                </a:solidFill>
                <a:latin typeface="Times New Roman"/>
                <a:cs typeface="Times New Roman"/>
              </a:rPr>
              <a:t>Metrics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650065"/>
                </a:solidFill>
                <a:latin typeface="Times New Roman"/>
                <a:cs typeface="Times New Roman"/>
              </a:rPr>
              <a:t>Measurement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400">
              <a:latin typeface="Times New Roman"/>
              <a:cs typeface="Times New Roman"/>
            </a:endParaRPr>
          </a:p>
          <a:p>
            <a:pPr marL="57785" marR="40005" algn="just">
              <a:lnSpc>
                <a:spcPct val="99800"/>
              </a:lnSpc>
            </a:pPr>
            <a:r>
              <a:rPr sz="2400" spc="-5" dirty="0">
                <a:solidFill>
                  <a:srgbClr val="FF3200"/>
                </a:solidFill>
                <a:latin typeface="Times New Roman"/>
                <a:cs typeface="Times New Roman"/>
              </a:rPr>
              <a:t>A measure </a:t>
            </a:r>
            <a:r>
              <a:rPr sz="2400" dirty="0">
                <a:solidFill>
                  <a:srgbClr val="FF3200"/>
                </a:solidFill>
                <a:latin typeface="Times New Roman"/>
                <a:cs typeface="Times New Roman"/>
              </a:rPr>
              <a:t>provides a </a:t>
            </a:r>
            <a:r>
              <a:rPr sz="2400" spc="-5" dirty="0">
                <a:solidFill>
                  <a:srgbClr val="FF3200"/>
                </a:solidFill>
                <a:latin typeface="Times New Roman"/>
                <a:cs typeface="Times New Roman"/>
              </a:rPr>
              <a:t>quantitative indication </a:t>
            </a:r>
            <a:r>
              <a:rPr sz="2400" dirty="0">
                <a:solidFill>
                  <a:srgbClr val="FF3200"/>
                </a:solidFill>
                <a:latin typeface="Times New Roman"/>
                <a:cs typeface="Times New Roman"/>
              </a:rPr>
              <a:t>of the </a:t>
            </a:r>
            <a:r>
              <a:rPr sz="2400" spc="-5" dirty="0">
                <a:solidFill>
                  <a:srgbClr val="FF3200"/>
                </a:solidFill>
                <a:latin typeface="Times New Roman"/>
                <a:cs typeface="Times New Roman"/>
              </a:rPr>
              <a:t>extent,  dimension, size, capacity, efficiency, productivity </a:t>
            </a:r>
            <a:r>
              <a:rPr sz="2400" dirty="0">
                <a:solidFill>
                  <a:srgbClr val="FF3200"/>
                </a:solidFill>
                <a:latin typeface="Times New Roman"/>
                <a:cs typeface="Times New Roman"/>
              </a:rPr>
              <a:t>or </a:t>
            </a:r>
            <a:r>
              <a:rPr sz="2400" spc="-10" dirty="0">
                <a:solidFill>
                  <a:srgbClr val="FF3200"/>
                </a:solidFill>
                <a:latin typeface="Times New Roman"/>
                <a:cs typeface="Times New Roman"/>
              </a:rPr>
              <a:t>reliability </a:t>
            </a:r>
            <a:r>
              <a:rPr sz="2400" dirty="0">
                <a:solidFill>
                  <a:srgbClr val="FF3200"/>
                </a:solidFill>
                <a:latin typeface="Times New Roman"/>
                <a:cs typeface="Times New Roman"/>
              </a:rPr>
              <a:t>of  </a:t>
            </a:r>
            <a:r>
              <a:rPr sz="2400" spc="-5" dirty="0">
                <a:solidFill>
                  <a:srgbClr val="FF3200"/>
                </a:solidFill>
                <a:latin typeface="Times New Roman"/>
                <a:cs typeface="Times New Roman"/>
              </a:rPr>
              <a:t>some attributes </a:t>
            </a:r>
            <a:r>
              <a:rPr sz="2400" dirty="0">
                <a:solidFill>
                  <a:srgbClr val="FF3200"/>
                </a:solidFill>
                <a:latin typeface="Times New Roman"/>
                <a:cs typeface="Times New Roman"/>
              </a:rPr>
              <a:t>of a </a:t>
            </a:r>
            <a:r>
              <a:rPr sz="2400" spc="-5" dirty="0">
                <a:solidFill>
                  <a:srgbClr val="FF3200"/>
                </a:solidFill>
                <a:latin typeface="Times New Roman"/>
                <a:cs typeface="Times New Roman"/>
              </a:rPr>
              <a:t>product </a:t>
            </a:r>
            <a:r>
              <a:rPr sz="2400" spc="-10" dirty="0">
                <a:solidFill>
                  <a:srgbClr val="FF3200"/>
                </a:solidFill>
                <a:latin typeface="Times New Roman"/>
                <a:cs typeface="Times New Roman"/>
              </a:rPr>
              <a:t>or</a:t>
            </a:r>
            <a:r>
              <a:rPr sz="2400" dirty="0">
                <a:solidFill>
                  <a:srgbClr val="FF32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3200"/>
                </a:solidFill>
                <a:latin typeface="Times New Roman"/>
                <a:cs typeface="Times New Roman"/>
              </a:rPr>
              <a:t>process.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solidFill>
                  <a:srgbClr val="650065"/>
                </a:solidFill>
                <a:latin typeface="Times New Roman"/>
                <a:cs typeface="Times New Roman"/>
              </a:rPr>
              <a:t>Measurement </a:t>
            </a:r>
            <a:r>
              <a:rPr sz="2400" dirty="0">
                <a:solidFill>
                  <a:srgbClr val="650065"/>
                </a:solidFill>
                <a:latin typeface="Times New Roman"/>
                <a:cs typeface="Times New Roman"/>
              </a:rPr>
              <a:t>is </a:t>
            </a:r>
            <a:r>
              <a:rPr sz="2400" spc="-5" dirty="0">
                <a:solidFill>
                  <a:srgbClr val="650065"/>
                </a:solidFill>
                <a:latin typeface="Times New Roman"/>
                <a:cs typeface="Times New Roman"/>
              </a:rPr>
              <a:t>the act </a:t>
            </a:r>
            <a:r>
              <a:rPr sz="2400" dirty="0">
                <a:solidFill>
                  <a:srgbClr val="650065"/>
                </a:solidFill>
                <a:latin typeface="Times New Roman"/>
                <a:cs typeface="Times New Roman"/>
              </a:rPr>
              <a:t>of </a:t>
            </a:r>
            <a:r>
              <a:rPr sz="2400" spc="-5" dirty="0">
                <a:solidFill>
                  <a:srgbClr val="650065"/>
                </a:solidFill>
                <a:latin typeface="Times New Roman"/>
                <a:cs typeface="Times New Roman"/>
              </a:rPr>
              <a:t>evaluating </a:t>
            </a:r>
            <a:r>
              <a:rPr sz="2400" dirty="0">
                <a:solidFill>
                  <a:srgbClr val="650065"/>
                </a:solidFill>
                <a:latin typeface="Times New Roman"/>
                <a:cs typeface="Times New Roman"/>
              </a:rPr>
              <a:t>a</a:t>
            </a:r>
            <a:r>
              <a:rPr sz="2400" spc="-20" dirty="0">
                <a:solidFill>
                  <a:srgbClr val="650065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650065"/>
                </a:solidFill>
                <a:latin typeface="Times New Roman"/>
                <a:cs typeface="Times New Roman"/>
              </a:rPr>
              <a:t>measure.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8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2400" spc="-5" dirty="0">
                <a:solidFill>
                  <a:srgbClr val="653200"/>
                </a:solidFill>
                <a:latin typeface="Times New Roman"/>
                <a:cs typeface="Times New Roman"/>
              </a:rPr>
              <a:t>A metric </a:t>
            </a:r>
            <a:r>
              <a:rPr sz="2400" dirty="0">
                <a:solidFill>
                  <a:srgbClr val="653200"/>
                </a:solidFill>
                <a:latin typeface="Times New Roman"/>
                <a:cs typeface="Times New Roman"/>
              </a:rPr>
              <a:t>is a </a:t>
            </a:r>
            <a:r>
              <a:rPr sz="2400" spc="-10" dirty="0">
                <a:solidFill>
                  <a:srgbClr val="653200"/>
                </a:solidFill>
                <a:latin typeface="Times New Roman"/>
                <a:cs typeface="Times New Roman"/>
              </a:rPr>
              <a:t>quantitative </a:t>
            </a:r>
            <a:r>
              <a:rPr sz="2400" spc="-5" dirty="0">
                <a:solidFill>
                  <a:srgbClr val="653200"/>
                </a:solidFill>
                <a:latin typeface="Times New Roman"/>
                <a:cs typeface="Times New Roman"/>
              </a:rPr>
              <a:t>measure </a:t>
            </a:r>
            <a:r>
              <a:rPr sz="2400" spc="-10" dirty="0">
                <a:solidFill>
                  <a:srgbClr val="653200"/>
                </a:solidFill>
                <a:latin typeface="Times New Roman"/>
                <a:cs typeface="Times New Roman"/>
              </a:rPr>
              <a:t>of </a:t>
            </a:r>
            <a:r>
              <a:rPr sz="2400" dirty="0">
                <a:solidFill>
                  <a:srgbClr val="653200"/>
                </a:solidFill>
                <a:latin typeface="Times New Roman"/>
                <a:cs typeface="Times New Roman"/>
              </a:rPr>
              <a:t>the </a:t>
            </a:r>
            <a:r>
              <a:rPr sz="2400" spc="-5" dirty="0">
                <a:solidFill>
                  <a:srgbClr val="653200"/>
                </a:solidFill>
                <a:latin typeface="Times New Roman"/>
                <a:cs typeface="Times New Roman"/>
              </a:rPr>
              <a:t>degree </a:t>
            </a:r>
            <a:r>
              <a:rPr sz="2400" dirty="0">
                <a:solidFill>
                  <a:srgbClr val="653200"/>
                </a:solidFill>
                <a:latin typeface="Times New Roman"/>
                <a:cs typeface="Times New Roman"/>
              </a:rPr>
              <a:t>to </a:t>
            </a:r>
            <a:r>
              <a:rPr sz="2400" spc="-5" dirty="0">
                <a:solidFill>
                  <a:srgbClr val="653200"/>
                </a:solidFill>
                <a:latin typeface="Times New Roman"/>
                <a:cs typeface="Times New Roman"/>
              </a:rPr>
              <a:t>which </a:t>
            </a:r>
            <a:r>
              <a:rPr sz="2400" dirty="0">
                <a:solidFill>
                  <a:srgbClr val="653200"/>
                </a:solidFill>
                <a:latin typeface="Times New Roman"/>
                <a:cs typeface="Times New Roman"/>
              </a:rPr>
              <a:t>a </a:t>
            </a:r>
            <a:r>
              <a:rPr sz="2400" spc="-5" dirty="0">
                <a:solidFill>
                  <a:srgbClr val="653200"/>
                </a:solidFill>
                <a:latin typeface="Times New Roman"/>
                <a:cs typeface="Times New Roman"/>
              </a:rPr>
              <a:t>system,  component </a:t>
            </a:r>
            <a:r>
              <a:rPr sz="2400" dirty="0">
                <a:solidFill>
                  <a:srgbClr val="653200"/>
                </a:solidFill>
                <a:latin typeface="Times New Roman"/>
                <a:cs typeface="Times New Roman"/>
              </a:rPr>
              <a:t>or </a:t>
            </a:r>
            <a:r>
              <a:rPr sz="2400" spc="-5" dirty="0">
                <a:solidFill>
                  <a:srgbClr val="653200"/>
                </a:solidFill>
                <a:latin typeface="Times New Roman"/>
                <a:cs typeface="Times New Roman"/>
              </a:rPr>
              <a:t>process possesses </a:t>
            </a:r>
            <a:r>
              <a:rPr sz="2400" dirty="0">
                <a:solidFill>
                  <a:srgbClr val="653200"/>
                </a:solidFill>
                <a:latin typeface="Times New Roman"/>
                <a:cs typeface="Times New Roman"/>
              </a:rPr>
              <a:t>a </a:t>
            </a:r>
            <a:r>
              <a:rPr sz="2400" spc="-5" dirty="0">
                <a:solidFill>
                  <a:srgbClr val="653200"/>
                </a:solidFill>
                <a:latin typeface="Times New Roman"/>
                <a:cs typeface="Times New Roman"/>
              </a:rPr>
              <a:t>given</a:t>
            </a:r>
            <a:r>
              <a:rPr sz="2400" dirty="0">
                <a:solidFill>
                  <a:srgbClr val="6532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653200"/>
                </a:solidFill>
                <a:latin typeface="Times New Roman"/>
                <a:cs typeface="Times New Roman"/>
              </a:rPr>
              <a:t>attribute.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61993" y="1752600"/>
            <a:ext cx="8610600" cy="0"/>
          </a:xfrm>
          <a:custGeom>
            <a:avLst/>
            <a:gdLst/>
            <a:ahLst/>
            <a:cxnLst/>
            <a:rect l="l" t="t" r="r" b="b"/>
            <a:pathLst>
              <a:path w="8610600">
                <a:moveTo>
                  <a:pt x="0" y="0"/>
                </a:moveTo>
                <a:lnTo>
                  <a:pt x="8610605" y="0"/>
                </a:lnTo>
              </a:path>
            </a:pathLst>
          </a:custGeom>
          <a:ln w="571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9"/>
              </a:lnSpc>
            </a:pPr>
            <a:r>
              <a:rPr spc="-5" dirty="0"/>
              <a:t>Software Engineering </a:t>
            </a:r>
            <a:r>
              <a:rPr spc="-10" dirty="0"/>
              <a:t>(3</a:t>
            </a:r>
            <a:r>
              <a:rPr sz="750" spc="-15" baseline="22222" dirty="0"/>
              <a:t>rd </a:t>
            </a:r>
            <a:r>
              <a:rPr sz="800" spc="-5" dirty="0"/>
              <a:t>ed.), </a:t>
            </a:r>
            <a:r>
              <a:rPr sz="800" dirty="0"/>
              <a:t>By K.K </a:t>
            </a:r>
            <a:r>
              <a:rPr sz="800" spc="-5" dirty="0"/>
              <a:t>Aggarwal </a:t>
            </a:r>
            <a:r>
              <a:rPr sz="800" dirty="0"/>
              <a:t>&amp; </a:t>
            </a:r>
            <a:r>
              <a:rPr sz="800" spc="-5" dirty="0"/>
              <a:t>Yogesh </a:t>
            </a:r>
            <a:r>
              <a:rPr sz="800" dirty="0"/>
              <a:t>Singh, </a:t>
            </a:r>
            <a:r>
              <a:rPr sz="800" spc="-5" dirty="0"/>
              <a:t>Copyright </a:t>
            </a:r>
            <a:r>
              <a:rPr sz="800" dirty="0"/>
              <a:t>© </a:t>
            </a:r>
            <a:r>
              <a:rPr sz="800" spc="-5" dirty="0"/>
              <a:t>New </a:t>
            </a:r>
            <a:r>
              <a:rPr sz="800" spc="-10" dirty="0"/>
              <a:t>Age </a:t>
            </a:r>
            <a:r>
              <a:rPr sz="800" spc="-5" dirty="0"/>
              <a:t>International Publishers,</a:t>
            </a:r>
            <a:r>
              <a:rPr sz="800" spc="75" dirty="0"/>
              <a:t> </a:t>
            </a:r>
            <a:r>
              <a:rPr sz="800" spc="-5" dirty="0"/>
              <a:t>2007</a:t>
            </a:r>
            <a:endParaRPr sz="80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45"/>
              </a:lnSpc>
            </a:pPr>
            <a:fld id="{81D60167-4931-47E6-BA6A-407CBD079E47}" type="slidenum">
              <a:rPr dirty="0"/>
              <a:pPr marL="25400">
                <a:lnSpc>
                  <a:spcPts val="1445"/>
                </a:lnSpc>
              </a:pPr>
              <a:t>49</a:t>
            </a:fld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95568" y="683761"/>
            <a:ext cx="55905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95" dirty="0"/>
              <a:t>The </a:t>
            </a:r>
            <a:r>
              <a:rPr spc="-160" dirty="0"/>
              <a:t>Evolving </a:t>
            </a:r>
            <a:r>
              <a:rPr spc="-254" dirty="0"/>
              <a:t>Role </a:t>
            </a:r>
            <a:r>
              <a:rPr spc="-120" dirty="0"/>
              <a:t>of</a:t>
            </a:r>
            <a:r>
              <a:rPr spc="160" dirty="0"/>
              <a:t> </a:t>
            </a:r>
            <a:r>
              <a:rPr spc="-155" dirty="0"/>
              <a:t>Software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3" y="2608578"/>
            <a:ext cx="8225155" cy="19754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99900"/>
              </a:lnSpc>
              <a:spcBef>
                <a:spcPts val="105"/>
              </a:spcBef>
            </a:pPr>
            <a:r>
              <a:rPr sz="3200" dirty="0">
                <a:solidFill>
                  <a:srgbClr val="003265"/>
                </a:solidFill>
                <a:latin typeface="Times New Roman"/>
                <a:cs typeface="Times New Roman"/>
              </a:rPr>
              <a:t>As per </a:t>
            </a:r>
            <a:r>
              <a:rPr sz="3200" spc="-5" dirty="0">
                <a:solidFill>
                  <a:srgbClr val="003265"/>
                </a:solidFill>
                <a:latin typeface="Times New Roman"/>
                <a:cs typeface="Times New Roman"/>
              </a:rPr>
              <a:t>the </a:t>
            </a:r>
            <a:r>
              <a:rPr sz="3200" dirty="0">
                <a:solidFill>
                  <a:srgbClr val="003265"/>
                </a:solidFill>
                <a:latin typeface="Times New Roman"/>
                <a:cs typeface="Times New Roman"/>
              </a:rPr>
              <a:t>IBM </a:t>
            </a:r>
            <a:r>
              <a:rPr sz="3200" spc="-5" dirty="0">
                <a:solidFill>
                  <a:srgbClr val="003265"/>
                </a:solidFill>
                <a:latin typeface="Times New Roman"/>
                <a:cs typeface="Times New Roman"/>
              </a:rPr>
              <a:t>report</a:t>
            </a:r>
            <a:r>
              <a:rPr sz="3200" spc="-5" dirty="0">
                <a:latin typeface="Times New Roman"/>
                <a:cs typeface="Times New Roman"/>
              </a:rPr>
              <a:t>, “</a:t>
            </a:r>
            <a:r>
              <a:rPr sz="3200" spc="-5" dirty="0">
                <a:solidFill>
                  <a:srgbClr val="650065"/>
                </a:solidFill>
                <a:latin typeface="Times New Roman"/>
                <a:cs typeface="Times New Roman"/>
              </a:rPr>
              <a:t>31%of the project </a:t>
            </a:r>
            <a:r>
              <a:rPr sz="3200" spc="5" dirty="0">
                <a:solidFill>
                  <a:srgbClr val="650065"/>
                </a:solidFill>
                <a:latin typeface="Times New Roman"/>
                <a:cs typeface="Times New Roman"/>
              </a:rPr>
              <a:t>get  </a:t>
            </a:r>
            <a:r>
              <a:rPr sz="3200" dirty="0">
                <a:solidFill>
                  <a:srgbClr val="650065"/>
                </a:solidFill>
                <a:latin typeface="Times New Roman"/>
                <a:cs typeface="Times New Roman"/>
              </a:rPr>
              <a:t>cancelled </a:t>
            </a:r>
            <a:r>
              <a:rPr sz="3200" spc="-5" dirty="0">
                <a:solidFill>
                  <a:srgbClr val="650065"/>
                </a:solidFill>
                <a:latin typeface="Times New Roman"/>
                <a:cs typeface="Times New Roman"/>
              </a:rPr>
              <a:t>before they are </a:t>
            </a:r>
            <a:r>
              <a:rPr sz="3200" dirty="0">
                <a:solidFill>
                  <a:srgbClr val="650065"/>
                </a:solidFill>
                <a:latin typeface="Times New Roman"/>
                <a:cs typeface="Times New Roman"/>
              </a:rPr>
              <a:t>completed, 53% </a:t>
            </a:r>
            <a:r>
              <a:rPr sz="3200" spc="-5" dirty="0">
                <a:solidFill>
                  <a:srgbClr val="650065"/>
                </a:solidFill>
                <a:latin typeface="Times New Roman"/>
                <a:cs typeface="Times New Roman"/>
              </a:rPr>
              <a:t>over-  run their </a:t>
            </a:r>
            <a:r>
              <a:rPr sz="3200" dirty="0">
                <a:solidFill>
                  <a:srgbClr val="650065"/>
                </a:solidFill>
                <a:latin typeface="Times New Roman"/>
                <a:cs typeface="Times New Roman"/>
              </a:rPr>
              <a:t>cost estimates </a:t>
            </a:r>
            <a:r>
              <a:rPr sz="3200" spc="-5" dirty="0">
                <a:solidFill>
                  <a:srgbClr val="650065"/>
                </a:solidFill>
                <a:latin typeface="Times New Roman"/>
                <a:cs typeface="Times New Roman"/>
              </a:rPr>
              <a:t>by an average </a:t>
            </a:r>
            <a:r>
              <a:rPr sz="3200" dirty="0">
                <a:solidFill>
                  <a:srgbClr val="650065"/>
                </a:solidFill>
                <a:latin typeface="Times New Roman"/>
                <a:cs typeface="Times New Roman"/>
              </a:rPr>
              <a:t>of 189%  and </a:t>
            </a:r>
            <a:r>
              <a:rPr sz="3200" spc="-10" dirty="0">
                <a:solidFill>
                  <a:srgbClr val="650065"/>
                </a:solidFill>
                <a:latin typeface="Times New Roman"/>
                <a:cs typeface="Times New Roman"/>
              </a:rPr>
              <a:t>for </a:t>
            </a:r>
            <a:r>
              <a:rPr sz="3200" spc="-5" dirty="0">
                <a:solidFill>
                  <a:srgbClr val="650065"/>
                </a:solidFill>
                <a:latin typeface="Times New Roman"/>
                <a:cs typeface="Times New Roman"/>
              </a:rPr>
              <a:t>every </a:t>
            </a:r>
            <a:r>
              <a:rPr sz="3200" dirty="0">
                <a:solidFill>
                  <a:srgbClr val="650065"/>
                </a:solidFill>
                <a:latin typeface="Times New Roman"/>
                <a:cs typeface="Times New Roman"/>
              </a:rPr>
              <a:t>100 </a:t>
            </a:r>
            <a:r>
              <a:rPr sz="3200" spc="-5" dirty="0">
                <a:solidFill>
                  <a:srgbClr val="650065"/>
                </a:solidFill>
                <a:latin typeface="Times New Roman"/>
                <a:cs typeface="Times New Roman"/>
              </a:rPr>
              <a:t>projects, there are </a:t>
            </a:r>
            <a:r>
              <a:rPr sz="3200" dirty="0">
                <a:solidFill>
                  <a:srgbClr val="650065"/>
                </a:solidFill>
                <a:latin typeface="Times New Roman"/>
                <a:cs typeface="Times New Roman"/>
              </a:rPr>
              <a:t>94</a:t>
            </a:r>
            <a:r>
              <a:rPr sz="3200" spc="25" dirty="0">
                <a:solidFill>
                  <a:srgbClr val="650065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650065"/>
                </a:solidFill>
                <a:latin typeface="Times New Roman"/>
                <a:cs typeface="Times New Roman"/>
              </a:rPr>
              <a:t>restarts</a:t>
            </a:r>
            <a:r>
              <a:rPr sz="3200" dirty="0">
                <a:latin typeface="Times New Roman"/>
                <a:cs typeface="Times New Roman"/>
              </a:rPr>
              <a:t>”.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61993" y="1606295"/>
            <a:ext cx="8610600" cy="0"/>
          </a:xfrm>
          <a:custGeom>
            <a:avLst/>
            <a:gdLst/>
            <a:ahLst/>
            <a:cxnLst/>
            <a:rect l="l" t="t" r="r" b="b"/>
            <a:pathLst>
              <a:path w="8610600">
                <a:moveTo>
                  <a:pt x="0" y="0"/>
                </a:moveTo>
                <a:lnTo>
                  <a:pt x="8610605" y="0"/>
                </a:lnTo>
              </a:path>
            </a:pathLst>
          </a:custGeom>
          <a:ln w="571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9"/>
              </a:lnSpc>
            </a:pPr>
            <a:r>
              <a:rPr spc="-5" dirty="0"/>
              <a:t>Software Engineering </a:t>
            </a:r>
            <a:r>
              <a:rPr spc="-10" dirty="0"/>
              <a:t>(3</a:t>
            </a:r>
            <a:r>
              <a:rPr sz="750" spc="-15" baseline="22222" dirty="0"/>
              <a:t>rd </a:t>
            </a:r>
            <a:r>
              <a:rPr sz="800" spc="-5" dirty="0"/>
              <a:t>ed.), </a:t>
            </a:r>
            <a:r>
              <a:rPr sz="800" dirty="0"/>
              <a:t>By K.K </a:t>
            </a:r>
            <a:r>
              <a:rPr sz="800" spc="-5" dirty="0"/>
              <a:t>Aggarwal </a:t>
            </a:r>
            <a:r>
              <a:rPr sz="800" dirty="0"/>
              <a:t>&amp; </a:t>
            </a:r>
            <a:r>
              <a:rPr sz="800" spc="-5" dirty="0"/>
              <a:t>Yogesh </a:t>
            </a:r>
            <a:r>
              <a:rPr sz="800" dirty="0"/>
              <a:t>Singh, </a:t>
            </a:r>
            <a:r>
              <a:rPr sz="800" spc="-5" dirty="0"/>
              <a:t>Copyright </a:t>
            </a:r>
            <a:r>
              <a:rPr sz="800" dirty="0"/>
              <a:t>© </a:t>
            </a:r>
            <a:r>
              <a:rPr sz="800" spc="-5" dirty="0"/>
              <a:t>New </a:t>
            </a:r>
            <a:r>
              <a:rPr sz="800" spc="-10" dirty="0"/>
              <a:t>Age </a:t>
            </a:r>
            <a:r>
              <a:rPr sz="800" spc="-5" dirty="0"/>
              <a:t>International Publishers,</a:t>
            </a:r>
            <a:r>
              <a:rPr sz="800" spc="75" dirty="0"/>
              <a:t> </a:t>
            </a:r>
            <a:r>
              <a:rPr sz="800" spc="-5" dirty="0"/>
              <a:t>2007</a:t>
            </a:r>
            <a:endParaRPr sz="800"/>
          </a:p>
        </p:txBody>
      </p:sp>
      <p:sp>
        <p:nvSpPr>
          <p:cNvPr id="6" name="object 6"/>
          <p:cNvSpPr txBox="1"/>
          <p:nvPr/>
        </p:nvSpPr>
        <p:spPr>
          <a:xfrm>
            <a:off x="9164316" y="7080225"/>
            <a:ext cx="14033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45"/>
              </a:lnSpc>
            </a:pPr>
            <a:fld id="{81D60167-4931-47E6-BA6A-407CBD079E47}" type="slidenum">
              <a:rPr sz="1400" dirty="0">
                <a:latin typeface="Times New Roman"/>
                <a:cs typeface="Times New Roman"/>
              </a:rPr>
              <a:pPr marL="25400">
                <a:lnSpc>
                  <a:spcPts val="1445"/>
                </a:lnSpc>
              </a:pPr>
              <a:t>5</a:t>
            </a:fld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23683" y="958087"/>
            <a:ext cx="350392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50" dirty="0"/>
              <a:t>Some</a:t>
            </a:r>
            <a:r>
              <a:rPr spc="-155" dirty="0"/>
              <a:t> </a:t>
            </a:r>
            <a:r>
              <a:rPr spc="-305" dirty="0"/>
              <a:t>Terminologies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33" y="2079751"/>
            <a:ext cx="51873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0065" indent="-507365">
              <a:lnSpc>
                <a:spcPct val="100000"/>
              </a:lnSpc>
              <a:spcBef>
                <a:spcPts val="100"/>
              </a:spcBef>
              <a:buFont typeface="DejaVu Sans"/>
              <a:buChar char="➢"/>
              <a:tabLst>
                <a:tab pos="520065" algn="l"/>
                <a:tab pos="520700" algn="l"/>
              </a:tabLst>
            </a:pPr>
            <a:r>
              <a:rPr sz="2400" spc="-5" dirty="0">
                <a:solidFill>
                  <a:srgbClr val="653200"/>
                </a:solidFill>
                <a:latin typeface="Times New Roman"/>
                <a:cs typeface="Times New Roman"/>
              </a:rPr>
              <a:t>Software Process </a:t>
            </a:r>
            <a:r>
              <a:rPr sz="2400" dirty="0">
                <a:latin typeface="Times New Roman"/>
                <a:cs typeface="Times New Roman"/>
              </a:rPr>
              <a:t>and </a:t>
            </a:r>
            <a:r>
              <a:rPr sz="2400" spc="-5" dirty="0">
                <a:solidFill>
                  <a:srgbClr val="990000"/>
                </a:solidFill>
                <a:latin typeface="Times New Roman"/>
                <a:cs typeface="Times New Roman"/>
              </a:rPr>
              <a:t>Product</a:t>
            </a:r>
            <a:r>
              <a:rPr sz="2400" spc="10" dirty="0">
                <a:solidFill>
                  <a:srgbClr val="99000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990000"/>
                </a:solidFill>
                <a:latin typeface="Times New Roman"/>
                <a:cs typeface="Times New Roman"/>
              </a:rPr>
              <a:t>Metrics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4533" y="2841750"/>
            <a:ext cx="20612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50620" algn="l"/>
              </a:tabLst>
            </a:pPr>
            <a:r>
              <a:rPr sz="2400" spc="-10" dirty="0">
                <a:solidFill>
                  <a:srgbClr val="653200"/>
                </a:solidFill>
                <a:latin typeface="Times New Roman"/>
                <a:cs typeface="Times New Roman"/>
              </a:rPr>
              <a:t>P</a:t>
            </a:r>
            <a:r>
              <a:rPr sz="2400" dirty="0">
                <a:solidFill>
                  <a:srgbClr val="653200"/>
                </a:solidFill>
                <a:latin typeface="Times New Roman"/>
                <a:cs typeface="Times New Roman"/>
              </a:rPr>
              <a:t>roce</a:t>
            </a:r>
            <a:r>
              <a:rPr sz="2400" spc="-5" dirty="0">
                <a:solidFill>
                  <a:srgbClr val="653200"/>
                </a:solidFill>
                <a:latin typeface="Times New Roman"/>
                <a:cs typeface="Times New Roman"/>
              </a:rPr>
              <a:t>ss</a:t>
            </a:r>
            <a:r>
              <a:rPr sz="2400" dirty="0">
                <a:solidFill>
                  <a:srgbClr val="653200"/>
                </a:solidFill>
                <a:latin typeface="Times New Roman"/>
                <a:cs typeface="Times New Roman"/>
              </a:rPr>
              <a:t>	</a:t>
            </a:r>
            <a:r>
              <a:rPr sz="2400" spc="-20" dirty="0">
                <a:solidFill>
                  <a:srgbClr val="653200"/>
                </a:solidFill>
                <a:latin typeface="Times New Roman"/>
                <a:cs typeface="Times New Roman"/>
              </a:rPr>
              <a:t>m</a:t>
            </a:r>
            <a:r>
              <a:rPr sz="2400" spc="10" dirty="0">
                <a:solidFill>
                  <a:srgbClr val="653200"/>
                </a:solidFill>
                <a:latin typeface="Times New Roman"/>
                <a:cs typeface="Times New Roman"/>
              </a:rPr>
              <a:t>e</a:t>
            </a:r>
            <a:r>
              <a:rPr sz="2400" dirty="0">
                <a:solidFill>
                  <a:srgbClr val="653200"/>
                </a:solidFill>
                <a:latin typeface="Times New Roman"/>
                <a:cs typeface="Times New Roman"/>
              </a:rPr>
              <a:t>t</a:t>
            </a:r>
            <a:r>
              <a:rPr sz="2400" spc="-10" dirty="0">
                <a:solidFill>
                  <a:srgbClr val="653200"/>
                </a:solidFill>
                <a:latin typeface="Times New Roman"/>
                <a:cs typeface="Times New Roman"/>
              </a:rPr>
              <a:t>r</a:t>
            </a:r>
            <a:r>
              <a:rPr sz="2400" dirty="0">
                <a:solidFill>
                  <a:srgbClr val="653200"/>
                </a:solidFill>
                <a:latin typeface="Times New Roman"/>
                <a:cs typeface="Times New Roman"/>
              </a:rPr>
              <a:t>ic</a:t>
            </a:r>
            <a:r>
              <a:rPr sz="2400" spc="-5" dirty="0">
                <a:solidFill>
                  <a:srgbClr val="653200"/>
                </a:solidFill>
                <a:latin typeface="Times New Roman"/>
                <a:cs typeface="Times New Roman"/>
              </a:rPr>
              <a:t>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04812" y="2841750"/>
            <a:ext cx="64414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28725" algn="l"/>
                <a:tab pos="1805939" algn="l"/>
                <a:tab pos="3143885" algn="l"/>
                <a:tab pos="3601085" algn="l"/>
                <a:tab pos="4855845" algn="l"/>
              </a:tabLst>
            </a:pPr>
            <a:r>
              <a:rPr sz="2400" spc="-10" dirty="0">
                <a:solidFill>
                  <a:srgbClr val="653200"/>
                </a:solidFill>
                <a:latin typeface="Times New Roman"/>
                <a:cs typeface="Times New Roman"/>
              </a:rPr>
              <a:t>quantify	</a:t>
            </a:r>
            <a:r>
              <a:rPr sz="2400" dirty="0">
                <a:solidFill>
                  <a:srgbClr val="653200"/>
                </a:solidFill>
                <a:latin typeface="Times New Roman"/>
                <a:cs typeface="Times New Roman"/>
              </a:rPr>
              <a:t>the	</a:t>
            </a:r>
            <a:r>
              <a:rPr sz="2400" spc="-5" dirty="0">
                <a:solidFill>
                  <a:srgbClr val="653200"/>
                </a:solidFill>
                <a:latin typeface="Times New Roman"/>
                <a:cs typeface="Times New Roman"/>
              </a:rPr>
              <a:t>attributes	</a:t>
            </a:r>
            <a:r>
              <a:rPr sz="2400" dirty="0">
                <a:solidFill>
                  <a:srgbClr val="653200"/>
                </a:solidFill>
                <a:latin typeface="Times New Roman"/>
                <a:cs typeface="Times New Roman"/>
              </a:rPr>
              <a:t>of	</a:t>
            </a:r>
            <a:r>
              <a:rPr sz="2400" spc="-5" dirty="0">
                <a:solidFill>
                  <a:srgbClr val="653200"/>
                </a:solidFill>
                <a:latin typeface="Times New Roman"/>
                <a:cs typeface="Times New Roman"/>
              </a:rPr>
              <a:t>software	development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64533" y="3097782"/>
            <a:ext cx="7747634" cy="2616200"/>
          </a:xfrm>
          <a:prstGeom prst="rect">
            <a:avLst/>
          </a:prstGeom>
        </p:spPr>
        <p:txBody>
          <a:bodyPr vert="horz" wrap="square" lIns="0" tIns="1206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0"/>
              </a:spcBef>
            </a:pPr>
            <a:r>
              <a:rPr sz="2400" dirty="0">
                <a:solidFill>
                  <a:srgbClr val="653200"/>
                </a:solidFill>
                <a:latin typeface="Times New Roman"/>
                <a:cs typeface="Times New Roman"/>
              </a:rPr>
              <a:t>process and</a:t>
            </a:r>
            <a:r>
              <a:rPr sz="2400" spc="-20" dirty="0">
                <a:solidFill>
                  <a:srgbClr val="6532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653200"/>
                </a:solidFill>
                <a:latin typeface="Times New Roman"/>
                <a:cs typeface="Times New Roman"/>
              </a:rPr>
              <a:t>environment;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55"/>
              </a:spcBef>
            </a:pPr>
            <a:r>
              <a:rPr sz="2400" spc="-5" dirty="0">
                <a:solidFill>
                  <a:srgbClr val="990000"/>
                </a:solidFill>
                <a:latin typeface="Times New Roman"/>
                <a:cs typeface="Times New Roman"/>
              </a:rPr>
              <a:t>whereas product </a:t>
            </a:r>
            <a:r>
              <a:rPr sz="2400" spc="-10" dirty="0">
                <a:solidFill>
                  <a:srgbClr val="990000"/>
                </a:solidFill>
                <a:latin typeface="Times New Roman"/>
                <a:cs typeface="Times New Roman"/>
              </a:rPr>
              <a:t>metrics </a:t>
            </a:r>
            <a:r>
              <a:rPr sz="2400" dirty="0">
                <a:solidFill>
                  <a:srgbClr val="990000"/>
                </a:solidFill>
                <a:latin typeface="Times New Roman"/>
                <a:cs typeface="Times New Roman"/>
              </a:rPr>
              <a:t>are </a:t>
            </a:r>
            <a:r>
              <a:rPr sz="2400" spc="-5" dirty="0">
                <a:solidFill>
                  <a:srgbClr val="990000"/>
                </a:solidFill>
                <a:latin typeface="Times New Roman"/>
                <a:cs typeface="Times New Roman"/>
              </a:rPr>
              <a:t>measures for </a:t>
            </a:r>
            <a:r>
              <a:rPr sz="2400" dirty="0">
                <a:solidFill>
                  <a:srgbClr val="990000"/>
                </a:solidFill>
                <a:latin typeface="Times New Roman"/>
                <a:cs typeface="Times New Roman"/>
              </a:rPr>
              <a:t>the </a:t>
            </a:r>
            <a:r>
              <a:rPr sz="2400" spc="-5" dirty="0">
                <a:solidFill>
                  <a:srgbClr val="990000"/>
                </a:solidFill>
                <a:latin typeface="Times New Roman"/>
                <a:cs typeface="Times New Roman"/>
              </a:rPr>
              <a:t>software</a:t>
            </a:r>
            <a:r>
              <a:rPr sz="2400" spc="50" dirty="0">
                <a:solidFill>
                  <a:srgbClr val="9900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990000"/>
                </a:solidFill>
                <a:latin typeface="Times New Roman"/>
                <a:cs typeface="Times New Roman"/>
              </a:rPr>
              <a:t>product</a:t>
            </a:r>
            <a:r>
              <a:rPr sz="2400" spc="-5" dirty="0">
                <a:solidFill>
                  <a:srgbClr val="FF00FF"/>
                </a:solidFill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425"/>
              </a:spcBef>
            </a:pPr>
            <a:r>
              <a:rPr sz="2400" spc="-5" dirty="0">
                <a:solidFill>
                  <a:srgbClr val="FF00FF"/>
                </a:solidFill>
                <a:latin typeface="Times New Roman"/>
                <a:cs typeface="Times New Roman"/>
              </a:rPr>
              <a:t>Examples</a:t>
            </a:r>
            <a:endParaRPr sz="2400">
              <a:latin typeface="Times New Roman"/>
              <a:cs typeface="Times New Roman"/>
            </a:endParaRPr>
          </a:p>
          <a:p>
            <a:pPr marL="12700" marR="1089660" indent="76200">
              <a:lnSpc>
                <a:spcPct val="149600"/>
              </a:lnSpc>
              <a:spcBef>
                <a:spcPts val="10"/>
              </a:spcBef>
            </a:pPr>
            <a:r>
              <a:rPr sz="2400" spc="-5" dirty="0">
                <a:solidFill>
                  <a:srgbClr val="FF00FF"/>
                </a:solidFill>
                <a:latin typeface="Times New Roman"/>
                <a:cs typeface="Times New Roman"/>
              </a:rPr>
              <a:t>Process metrics: Productivity, Quality, Efficiency etc.  Product metrics: Size, Reliability, Complexity</a:t>
            </a:r>
            <a:r>
              <a:rPr sz="2400" dirty="0">
                <a:solidFill>
                  <a:srgbClr val="FF00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00FF"/>
                </a:solidFill>
                <a:latin typeface="Times New Roman"/>
                <a:cs typeface="Times New Roman"/>
              </a:rPr>
              <a:t>etc.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61993" y="1764791"/>
            <a:ext cx="8610600" cy="0"/>
          </a:xfrm>
          <a:custGeom>
            <a:avLst/>
            <a:gdLst/>
            <a:ahLst/>
            <a:cxnLst/>
            <a:rect l="l" t="t" r="r" b="b"/>
            <a:pathLst>
              <a:path w="8610600">
                <a:moveTo>
                  <a:pt x="0" y="0"/>
                </a:moveTo>
                <a:lnTo>
                  <a:pt x="8610605" y="0"/>
                </a:lnTo>
              </a:path>
            </a:pathLst>
          </a:custGeom>
          <a:ln w="571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9"/>
              </a:lnSpc>
            </a:pPr>
            <a:r>
              <a:rPr spc="-5" dirty="0"/>
              <a:t>Software Engineering </a:t>
            </a:r>
            <a:r>
              <a:rPr spc="-10" dirty="0"/>
              <a:t>(3</a:t>
            </a:r>
            <a:r>
              <a:rPr sz="750" spc="-15" baseline="22222" dirty="0"/>
              <a:t>rd </a:t>
            </a:r>
            <a:r>
              <a:rPr sz="800" spc="-5" dirty="0"/>
              <a:t>ed.), </a:t>
            </a:r>
            <a:r>
              <a:rPr sz="800" dirty="0"/>
              <a:t>By K.K </a:t>
            </a:r>
            <a:r>
              <a:rPr sz="800" spc="-5" dirty="0"/>
              <a:t>Aggarwal </a:t>
            </a:r>
            <a:r>
              <a:rPr sz="800" dirty="0"/>
              <a:t>&amp; </a:t>
            </a:r>
            <a:r>
              <a:rPr sz="800" spc="-5" dirty="0"/>
              <a:t>Yogesh </a:t>
            </a:r>
            <a:r>
              <a:rPr sz="800" dirty="0"/>
              <a:t>Singh, </a:t>
            </a:r>
            <a:r>
              <a:rPr sz="800" spc="-5" dirty="0"/>
              <a:t>Copyright </a:t>
            </a:r>
            <a:r>
              <a:rPr sz="800" dirty="0"/>
              <a:t>© </a:t>
            </a:r>
            <a:r>
              <a:rPr sz="800" spc="-5" dirty="0"/>
              <a:t>New </a:t>
            </a:r>
            <a:r>
              <a:rPr sz="800" spc="-10" dirty="0"/>
              <a:t>Age </a:t>
            </a:r>
            <a:r>
              <a:rPr sz="800" spc="-5" dirty="0"/>
              <a:t>International Publishers,</a:t>
            </a:r>
            <a:r>
              <a:rPr sz="800" spc="75" dirty="0"/>
              <a:t> </a:t>
            </a:r>
            <a:r>
              <a:rPr sz="800" spc="-5" dirty="0"/>
              <a:t>2007</a:t>
            </a:r>
            <a:endParaRPr sz="800"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45"/>
              </a:lnSpc>
            </a:pPr>
            <a:fld id="{81D60167-4931-47E6-BA6A-407CBD079E47}" type="slidenum">
              <a:rPr dirty="0"/>
              <a:pPr marL="25400">
                <a:lnSpc>
                  <a:spcPts val="1445"/>
                </a:lnSpc>
              </a:pPr>
              <a:t>50</a:t>
            </a:fld>
            <a:endParaRPr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4533" y="2536951"/>
            <a:ext cx="8605520" cy="3604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0065" indent="-507365">
              <a:lnSpc>
                <a:spcPct val="100000"/>
              </a:lnSpc>
              <a:spcBef>
                <a:spcPts val="100"/>
              </a:spcBef>
              <a:buFont typeface="DejaVu Sans"/>
              <a:buChar char="➢"/>
              <a:tabLst>
                <a:tab pos="520065" algn="l"/>
                <a:tab pos="520700" algn="l"/>
              </a:tabLst>
            </a:pPr>
            <a:r>
              <a:rPr sz="2400" spc="-5" dirty="0">
                <a:solidFill>
                  <a:srgbClr val="653200"/>
                </a:solidFill>
                <a:latin typeface="Times New Roman"/>
                <a:cs typeface="Times New Roman"/>
              </a:rPr>
              <a:t>Productivity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650065"/>
                </a:solidFill>
                <a:latin typeface="Times New Roman"/>
                <a:cs typeface="Times New Roman"/>
              </a:rPr>
              <a:t>Effort</a:t>
            </a:r>
            <a:endParaRPr sz="2400">
              <a:latin typeface="Times New Roman"/>
              <a:cs typeface="Times New Roman"/>
            </a:endParaRPr>
          </a:p>
          <a:p>
            <a:pPr marL="12700" marR="83185" algn="just">
              <a:lnSpc>
                <a:spcPct val="99800"/>
              </a:lnSpc>
              <a:spcBef>
                <a:spcPts val="2295"/>
              </a:spcBef>
            </a:pPr>
            <a:r>
              <a:rPr sz="2400" spc="-5" dirty="0">
                <a:solidFill>
                  <a:srgbClr val="653200"/>
                </a:solidFill>
                <a:latin typeface="Times New Roman"/>
                <a:cs typeface="Times New Roman"/>
              </a:rPr>
              <a:t>Productivity </a:t>
            </a:r>
            <a:r>
              <a:rPr sz="2400" dirty="0">
                <a:solidFill>
                  <a:srgbClr val="653200"/>
                </a:solidFill>
                <a:latin typeface="Times New Roman"/>
                <a:cs typeface="Times New Roman"/>
              </a:rPr>
              <a:t>is </a:t>
            </a:r>
            <a:r>
              <a:rPr sz="2400" spc="-5" dirty="0">
                <a:solidFill>
                  <a:srgbClr val="653200"/>
                </a:solidFill>
                <a:latin typeface="Times New Roman"/>
                <a:cs typeface="Times New Roman"/>
              </a:rPr>
              <a:t>defined as </a:t>
            </a:r>
            <a:r>
              <a:rPr sz="2400" dirty="0">
                <a:solidFill>
                  <a:srgbClr val="653200"/>
                </a:solidFill>
                <a:latin typeface="Times New Roman"/>
                <a:cs typeface="Times New Roman"/>
              </a:rPr>
              <a:t>the </a:t>
            </a:r>
            <a:r>
              <a:rPr sz="2400" spc="-5" dirty="0">
                <a:solidFill>
                  <a:srgbClr val="653200"/>
                </a:solidFill>
                <a:latin typeface="Times New Roman"/>
                <a:cs typeface="Times New Roman"/>
              </a:rPr>
              <a:t>rate </a:t>
            </a:r>
            <a:r>
              <a:rPr sz="2400" dirty="0">
                <a:solidFill>
                  <a:srgbClr val="653200"/>
                </a:solidFill>
                <a:latin typeface="Times New Roman"/>
                <a:cs typeface="Times New Roman"/>
              </a:rPr>
              <a:t>of </a:t>
            </a:r>
            <a:r>
              <a:rPr sz="2400" spc="-5" dirty="0">
                <a:solidFill>
                  <a:srgbClr val="653200"/>
                </a:solidFill>
                <a:latin typeface="Times New Roman"/>
                <a:cs typeface="Times New Roman"/>
              </a:rPr>
              <a:t>output, </a:t>
            </a:r>
            <a:r>
              <a:rPr sz="2400" dirty="0">
                <a:solidFill>
                  <a:srgbClr val="653200"/>
                </a:solidFill>
                <a:latin typeface="Times New Roman"/>
                <a:cs typeface="Times New Roman"/>
              </a:rPr>
              <a:t>or </a:t>
            </a:r>
            <a:r>
              <a:rPr sz="2400" spc="-5" dirty="0">
                <a:solidFill>
                  <a:srgbClr val="653200"/>
                </a:solidFill>
                <a:latin typeface="Times New Roman"/>
                <a:cs typeface="Times New Roman"/>
              </a:rPr>
              <a:t>production per </a:t>
            </a:r>
            <a:r>
              <a:rPr sz="2400" dirty="0">
                <a:solidFill>
                  <a:srgbClr val="653200"/>
                </a:solidFill>
                <a:latin typeface="Times New Roman"/>
                <a:cs typeface="Times New Roman"/>
              </a:rPr>
              <a:t>unit of  </a:t>
            </a:r>
            <a:r>
              <a:rPr sz="2400" spc="-5" dirty="0">
                <a:solidFill>
                  <a:srgbClr val="653200"/>
                </a:solidFill>
                <a:latin typeface="Times New Roman"/>
                <a:cs typeface="Times New Roman"/>
              </a:rPr>
              <a:t>effort, i.e. the output achieved </a:t>
            </a:r>
            <a:r>
              <a:rPr sz="2400" spc="-10" dirty="0">
                <a:solidFill>
                  <a:srgbClr val="653200"/>
                </a:solidFill>
                <a:latin typeface="Times New Roman"/>
                <a:cs typeface="Times New Roman"/>
              </a:rPr>
              <a:t>with </a:t>
            </a:r>
            <a:r>
              <a:rPr sz="2400" spc="-5" dirty="0">
                <a:solidFill>
                  <a:srgbClr val="653200"/>
                </a:solidFill>
                <a:latin typeface="Times New Roman"/>
                <a:cs typeface="Times New Roman"/>
              </a:rPr>
              <a:t>regard </a:t>
            </a:r>
            <a:r>
              <a:rPr sz="2400" dirty="0">
                <a:solidFill>
                  <a:srgbClr val="653200"/>
                </a:solidFill>
                <a:latin typeface="Times New Roman"/>
                <a:cs typeface="Times New Roman"/>
              </a:rPr>
              <a:t>to the </a:t>
            </a:r>
            <a:r>
              <a:rPr sz="2400" spc="-10" dirty="0">
                <a:solidFill>
                  <a:srgbClr val="653200"/>
                </a:solidFill>
                <a:latin typeface="Times New Roman"/>
                <a:cs typeface="Times New Roman"/>
              </a:rPr>
              <a:t>time </a:t>
            </a:r>
            <a:r>
              <a:rPr sz="2400" spc="-5" dirty="0">
                <a:solidFill>
                  <a:srgbClr val="653200"/>
                </a:solidFill>
                <a:latin typeface="Times New Roman"/>
                <a:cs typeface="Times New Roman"/>
              </a:rPr>
              <a:t>taken</a:t>
            </a:r>
            <a:r>
              <a:rPr sz="2400" spc="325" dirty="0">
                <a:solidFill>
                  <a:srgbClr val="6532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653200"/>
                </a:solidFill>
                <a:latin typeface="Times New Roman"/>
                <a:cs typeface="Times New Roman"/>
              </a:rPr>
              <a:t>but  irrespective </a:t>
            </a:r>
            <a:r>
              <a:rPr sz="2400" dirty="0">
                <a:solidFill>
                  <a:srgbClr val="653200"/>
                </a:solidFill>
                <a:latin typeface="Times New Roman"/>
                <a:cs typeface="Times New Roman"/>
              </a:rPr>
              <a:t>of the </a:t>
            </a:r>
            <a:r>
              <a:rPr sz="2400" spc="-5" dirty="0">
                <a:solidFill>
                  <a:srgbClr val="653200"/>
                </a:solidFill>
                <a:latin typeface="Times New Roman"/>
                <a:cs typeface="Times New Roman"/>
              </a:rPr>
              <a:t>cost</a:t>
            </a:r>
            <a:r>
              <a:rPr sz="2400" spc="-30" dirty="0">
                <a:solidFill>
                  <a:srgbClr val="6532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653200"/>
                </a:solidFill>
                <a:latin typeface="Times New Roman"/>
                <a:cs typeface="Times New Roman"/>
              </a:rPr>
              <a:t>incurred.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450">
              <a:latin typeface="Times New Roman"/>
              <a:cs typeface="Times New Roman"/>
            </a:endParaRPr>
          </a:p>
          <a:p>
            <a:pPr marL="12700" marR="5080" algn="just">
              <a:lnSpc>
                <a:spcPct val="99900"/>
              </a:lnSpc>
            </a:pPr>
            <a:r>
              <a:rPr sz="2400" spc="-5" dirty="0">
                <a:solidFill>
                  <a:srgbClr val="650065"/>
                </a:solidFill>
                <a:latin typeface="Times New Roman"/>
                <a:cs typeface="Times New Roman"/>
              </a:rPr>
              <a:t>Hence most appropriate unit </a:t>
            </a:r>
            <a:r>
              <a:rPr sz="2400" dirty="0">
                <a:solidFill>
                  <a:srgbClr val="650065"/>
                </a:solidFill>
                <a:latin typeface="Times New Roman"/>
                <a:cs typeface="Times New Roman"/>
              </a:rPr>
              <a:t>of </a:t>
            </a:r>
            <a:r>
              <a:rPr sz="2400" spc="-5" dirty="0">
                <a:solidFill>
                  <a:srgbClr val="650065"/>
                </a:solidFill>
                <a:latin typeface="Times New Roman"/>
                <a:cs typeface="Times New Roman"/>
              </a:rPr>
              <a:t>effort </a:t>
            </a:r>
            <a:r>
              <a:rPr sz="2400" dirty="0">
                <a:solidFill>
                  <a:srgbClr val="650065"/>
                </a:solidFill>
                <a:latin typeface="Times New Roman"/>
                <a:cs typeface="Times New Roman"/>
              </a:rPr>
              <a:t>is </a:t>
            </a:r>
            <a:r>
              <a:rPr sz="2400" spc="-5" dirty="0">
                <a:solidFill>
                  <a:srgbClr val="650065"/>
                </a:solidFill>
                <a:latin typeface="Times New Roman"/>
                <a:cs typeface="Times New Roman"/>
              </a:rPr>
              <a:t>Person Months (PMs),  meaning thereby number </a:t>
            </a:r>
            <a:r>
              <a:rPr sz="2400" dirty="0">
                <a:solidFill>
                  <a:srgbClr val="650065"/>
                </a:solidFill>
                <a:latin typeface="Times New Roman"/>
                <a:cs typeface="Times New Roman"/>
              </a:rPr>
              <a:t>of </a:t>
            </a:r>
            <a:r>
              <a:rPr sz="2400" spc="-5" dirty="0">
                <a:solidFill>
                  <a:srgbClr val="650065"/>
                </a:solidFill>
                <a:latin typeface="Times New Roman"/>
                <a:cs typeface="Times New Roman"/>
              </a:rPr>
              <a:t>persons involved for specified months.  So, productivity </a:t>
            </a:r>
            <a:r>
              <a:rPr sz="2400" spc="-10" dirty="0">
                <a:solidFill>
                  <a:srgbClr val="650065"/>
                </a:solidFill>
                <a:latin typeface="Times New Roman"/>
                <a:cs typeface="Times New Roman"/>
              </a:rPr>
              <a:t>may </a:t>
            </a:r>
            <a:r>
              <a:rPr sz="2400" dirty="0">
                <a:solidFill>
                  <a:srgbClr val="650065"/>
                </a:solidFill>
                <a:latin typeface="Times New Roman"/>
                <a:cs typeface="Times New Roman"/>
              </a:rPr>
              <a:t>be </a:t>
            </a:r>
            <a:r>
              <a:rPr sz="2400" spc="-5" dirty="0">
                <a:solidFill>
                  <a:srgbClr val="650065"/>
                </a:solidFill>
                <a:latin typeface="Times New Roman"/>
                <a:cs typeface="Times New Roman"/>
              </a:rPr>
              <a:t>measured </a:t>
            </a:r>
            <a:r>
              <a:rPr sz="2400" dirty="0">
                <a:solidFill>
                  <a:srgbClr val="650065"/>
                </a:solidFill>
                <a:latin typeface="Times New Roman"/>
                <a:cs typeface="Times New Roman"/>
              </a:rPr>
              <a:t>as </a:t>
            </a:r>
            <a:r>
              <a:rPr sz="2400" spc="-5" dirty="0">
                <a:solidFill>
                  <a:srgbClr val="650065"/>
                </a:solidFill>
                <a:latin typeface="Times New Roman"/>
                <a:cs typeface="Times New Roman"/>
              </a:rPr>
              <a:t>LOC/PM (lines </a:t>
            </a:r>
            <a:r>
              <a:rPr sz="2400" dirty="0">
                <a:solidFill>
                  <a:srgbClr val="650065"/>
                </a:solidFill>
                <a:latin typeface="Times New Roman"/>
                <a:cs typeface="Times New Roman"/>
              </a:rPr>
              <a:t>of code  </a:t>
            </a:r>
            <a:r>
              <a:rPr sz="2400" spc="-5" dirty="0">
                <a:solidFill>
                  <a:srgbClr val="650065"/>
                </a:solidFill>
                <a:latin typeface="Times New Roman"/>
                <a:cs typeface="Times New Roman"/>
              </a:rPr>
              <a:t>produced/person month)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23683" y="942847"/>
            <a:ext cx="350392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50" dirty="0"/>
              <a:t>Some</a:t>
            </a:r>
            <a:r>
              <a:rPr spc="-155" dirty="0"/>
              <a:t> </a:t>
            </a:r>
            <a:r>
              <a:rPr spc="-305" dirty="0"/>
              <a:t>Terminologies</a:t>
            </a:r>
          </a:p>
        </p:txBody>
      </p:sp>
      <p:sp>
        <p:nvSpPr>
          <p:cNvPr id="4" name="object 4"/>
          <p:cNvSpPr/>
          <p:nvPr/>
        </p:nvSpPr>
        <p:spPr>
          <a:xfrm>
            <a:off x="761993" y="1732788"/>
            <a:ext cx="8610600" cy="0"/>
          </a:xfrm>
          <a:custGeom>
            <a:avLst/>
            <a:gdLst/>
            <a:ahLst/>
            <a:cxnLst/>
            <a:rect l="l" t="t" r="r" b="b"/>
            <a:pathLst>
              <a:path w="8610600">
                <a:moveTo>
                  <a:pt x="0" y="0"/>
                </a:moveTo>
                <a:lnTo>
                  <a:pt x="8610605" y="0"/>
                </a:lnTo>
              </a:path>
            </a:pathLst>
          </a:custGeom>
          <a:ln w="571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9"/>
              </a:lnSpc>
            </a:pPr>
            <a:r>
              <a:rPr spc="-5" dirty="0"/>
              <a:t>Software Engineering </a:t>
            </a:r>
            <a:r>
              <a:rPr spc="-10" dirty="0"/>
              <a:t>(3</a:t>
            </a:r>
            <a:r>
              <a:rPr sz="750" spc="-15" baseline="22222" dirty="0"/>
              <a:t>rd </a:t>
            </a:r>
            <a:r>
              <a:rPr sz="800" spc="-5" dirty="0"/>
              <a:t>ed.), </a:t>
            </a:r>
            <a:r>
              <a:rPr sz="800" dirty="0"/>
              <a:t>By K.K </a:t>
            </a:r>
            <a:r>
              <a:rPr sz="800" spc="-5" dirty="0"/>
              <a:t>Aggarwal </a:t>
            </a:r>
            <a:r>
              <a:rPr sz="800" dirty="0"/>
              <a:t>&amp; </a:t>
            </a:r>
            <a:r>
              <a:rPr sz="800" spc="-5" dirty="0"/>
              <a:t>Yogesh </a:t>
            </a:r>
            <a:r>
              <a:rPr sz="800" dirty="0"/>
              <a:t>Singh, </a:t>
            </a:r>
            <a:r>
              <a:rPr sz="800" spc="-5" dirty="0"/>
              <a:t>Copyright </a:t>
            </a:r>
            <a:r>
              <a:rPr sz="800" dirty="0"/>
              <a:t>© </a:t>
            </a:r>
            <a:r>
              <a:rPr sz="800" spc="-5" dirty="0"/>
              <a:t>New </a:t>
            </a:r>
            <a:r>
              <a:rPr sz="800" spc="-10" dirty="0"/>
              <a:t>Age </a:t>
            </a:r>
            <a:r>
              <a:rPr sz="800" spc="-5" dirty="0"/>
              <a:t>International Publishers,</a:t>
            </a:r>
            <a:r>
              <a:rPr sz="800" spc="75" dirty="0"/>
              <a:t> </a:t>
            </a:r>
            <a:r>
              <a:rPr sz="800" spc="-5" dirty="0"/>
              <a:t>2007</a:t>
            </a:r>
            <a:endParaRPr sz="80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45"/>
              </a:lnSpc>
            </a:pPr>
            <a:fld id="{81D60167-4931-47E6-BA6A-407CBD079E47}" type="slidenum">
              <a:rPr dirty="0"/>
              <a:pPr marL="25400">
                <a:lnSpc>
                  <a:spcPts val="1445"/>
                </a:lnSpc>
              </a:pPr>
              <a:t>51</a:t>
            </a:fld>
            <a:endParaRPr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23683" y="958087"/>
            <a:ext cx="350392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50" dirty="0"/>
              <a:t>Some</a:t>
            </a:r>
            <a:r>
              <a:rPr spc="-155" dirty="0"/>
              <a:t> </a:t>
            </a:r>
            <a:r>
              <a:rPr spc="-305" dirty="0"/>
              <a:t>Terminologies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837183" rIns="0" bIns="0" rtlCol="0">
            <a:spAutoFit/>
          </a:bodyPr>
          <a:lstStyle/>
          <a:p>
            <a:pPr marL="562610" indent="-507365">
              <a:lnSpc>
                <a:spcPct val="100000"/>
              </a:lnSpc>
              <a:spcBef>
                <a:spcPts val="100"/>
              </a:spcBef>
              <a:buFont typeface="DejaVu Sans"/>
              <a:buChar char="➢"/>
              <a:tabLst>
                <a:tab pos="562610" algn="l"/>
                <a:tab pos="563245" algn="l"/>
              </a:tabLst>
            </a:pPr>
            <a:r>
              <a:rPr dirty="0"/>
              <a:t>Module and </a:t>
            </a:r>
            <a:r>
              <a:rPr spc="-5" dirty="0"/>
              <a:t>Software</a:t>
            </a:r>
            <a:r>
              <a:rPr spc="-30" dirty="0"/>
              <a:t> </a:t>
            </a:r>
            <a:r>
              <a:rPr spc="-5" dirty="0"/>
              <a:t>Components</a:t>
            </a: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700"/>
          </a:p>
          <a:p>
            <a:pPr marL="12700" marR="5080" algn="just">
              <a:lnSpc>
                <a:spcPct val="99900"/>
              </a:lnSpc>
            </a:pPr>
            <a:r>
              <a:rPr spc="-5" dirty="0">
                <a:solidFill>
                  <a:srgbClr val="FF3200"/>
                </a:solidFill>
              </a:rPr>
              <a:t>There </a:t>
            </a:r>
            <a:r>
              <a:rPr dirty="0">
                <a:solidFill>
                  <a:srgbClr val="FF3200"/>
                </a:solidFill>
              </a:rPr>
              <a:t>are </a:t>
            </a:r>
            <a:r>
              <a:rPr spc="-5" dirty="0">
                <a:solidFill>
                  <a:srgbClr val="FF3200"/>
                </a:solidFill>
              </a:rPr>
              <a:t>many definitions </a:t>
            </a:r>
            <a:r>
              <a:rPr dirty="0">
                <a:solidFill>
                  <a:srgbClr val="FF3200"/>
                </a:solidFill>
              </a:rPr>
              <a:t>of the </a:t>
            </a:r>
            <a:r>
              <a:rPr spc="-5" dirty="0">
                <a:solidFill>
                  <a:srgbClr val="FF3200"/>
                </a:solidFill>
              </a:rPr>
              <a:t>term module. They range </a:t>
            </a:r>
            <a:r>
              <a:rPr dirty="0">
                <a:solidFill>
                  <a:srgbClr val="FF3200"/>
                </a:solidFill>
              </a:rPr>
              <a:t>from “a  </a:t>
            </a:r>
            <a:r>
              <a:rPr spc="-5" dirty="0">
                <a:solidFill>
                  <a:srgbClr val="FF3200"/>
                </a:solidFill>
              </a:rPr>
              <a:t>module </a:t>
            </a:r>
            <a:r>
              <a:rPr dirty="0">
                <a:solidFill>
                  <a:srgbClr val="FF3200"/>
                </a:solidFill>
              </a:rPr>
              <a:t>is a </a:t>
            </a:r>
            <a:r>
              <a:rPr spc="-5" dirty="0">
                <a:solidFill>
                  <a:srgbClr val="FF3200"/>
                </a:solidFill>
              </a:rPr>
              <a:t>FORTRAN subroutine” </a:t>
            </a:r>
            <a:r>
              <a:rPr dirty="0">
                <a:solidFill>
                  <a:srgbClr val="FF3200"/>
                </a:solidFill>
              </a:rPr>
              <a:t>to “a </a:t>
            </a:r>
            <a:r>
              <a:rPr spc="-5" dirty="0">
                <a:solidFill>
                  <a:srgbClr val="FF3200"/>
                </a:solidFill>
              </a:rPr>
              <a:t>module </a:t>
            </a:r>
            <a:r>
              <a:rPr dirty="0">
                <a:solidFill>
                  <a:srgbClr val="FF3200"/>
                </a:solidFill>
              </a:rPr>
              <a:t>is an </a:t>
            </a:r>
            <a:r>
              <a:rPr spc="-5" dirty="0">
                <a:solidFill>
                  <a:srgbClr val="FF3200"/>
                </a:solidFill>
              </a:rPr>
              <a:t>Ada  Package”, to “Procedures </a:t>
            </a:r>
            <a:r>
              <a:rPr dirty="0">
                <a:solidFill>
                  <a:srgbClr val="FF3200"/>
                </a:solidFill>
              </a:rPr>
              <a:t>and </a:t>
            </a:r>
            <a:r>
              <a:rPr spc="-5" dirty="0">
                <a:solidFill>
                  <a:srgbClr val="FF3200"/>
                </a:solidFill>
              </a:rPr>
              <a:t>functions </a:t>
            </a:r>
            <a:r>
              <a:rPr dirty="0">
                <a:solidFill>
                  <a:srgbClr val="FF3200"/>
                </a:solidFill>
              </a:rPr>
              <a:t>of </a:t>
            </a:r>
            <a:r>
              <a:rPr spc="-5" dirty="0">
                <a:solidFill>
                  <a:srgbClr val="FF3200"/>
                </a:solidFill>
              </a:rPr>
              <a:t>PASCAL </a:t>
            </a:r>
            <a:r>
              <a:rPr dirty="0">
                <a:solidFill>
                  <a:srgbClr val="FF3200"/>
                </a:solidFill>
              </a:rPr>
              <a:t>and </a:t>
            </a:r>
            <a:r>
              <a:rPr spc="-5" dirty="0">
                <a:solidFill>
                  <a:srgbClr val="FF3200"/>
                </a:solidFill>
              </a:rPr>
              <a:t>C”, </a:t>
            </a:r>
            <a:r>
              <a:rPr dirty="0">
                <a:solidFill>
                  <a:srgbClr val="FF3200"/>
                </a:solidFill>
              </a:rPr>
              <a:t>to  </a:t>
            </a:r>
            <a:r>
              <a:rPr spc="-5" dirty="0">
                <a:solidFill>
                  <a:srgbClr val="FF3200"/>
                </a:solidFill>
              </a:rPr>
              <a:t>“C++ </a:t>
            </a:r>
            <a:r>
              <a:rPr dirty="0">
                <a:solidFill>
                  <a:srgbClr val="FF3200"/>
                </a:solidFill>
              </a:rPr>
              <a:t>Java </a:t>
            </a:r>
            <a:r>
              <a:rPr spc="-5" dirty="0">
                <a:solidFill>
                  <a:srgbClr val="FF3200"/>
                </a:solidFill>
              </a:rPr>
              <a:t>classes” </a:t>
            </a:r>
            <a:r>
              <a:rPr dirty="0">
                <a:solidFill>
                  <a:srgbClr val="FF3200"/>
                </a:solidFill>
              </a:rPr>
              <a:t>to “Java </a:t>
            </a:r>
            <a:r>
              <a:rPr spc="-5" dirty="0">
                <a:solidFill>
                  <a:srgbClr val="FF3200"/>
                </a:solidFill>
              </a:rPr>
              <a:t>packages” </a:t>
            </a:r>
            <a:r>
              <a:rPr dirty="0">
                <a:solidFill>
                  <a:srgbClr val="FF3200"/>
                </a:solidFill>
              </a:rPr>
              <a:t>to </a:t>
            </a:r>
            <a:r>
              <a:rPr spc="-5" dirty="0">
                <a:solidFill>
                  <a:srgbClr val="FF3200"/>
                </a:solidFill>
              </a:rPr>
              <a:t>“a module </a:t>
            </a:r>
            <a:r>
              <a:rPr dirty="0">
                <a:solidFill>
                  <a:srgbClr val="FF3200"/>
                </a:solidFill>
              </a:rPr>
              <a:t>is a </a:t>
            </a:r>
            <a:r>
              <a:rPr spc="-5" dirty="0">
                <a:solidFill>
                  <a:srgbClr val="FF3200"/>
                </a:solidFill>
              </a:rPr>
              <a:t>work  assignment for </a:t>
            </a:r>
            <a:r>
              <a:rPr dirty="0">
                <a:solidFill>
                  <a:srgbClr val="FF3200"/>
                </a:solidFill>
              </a:rPr>
              <a:t>an </a:t>
            </a:r>
            <a:r>
              <a:rPr spc="-5" dirty="0">
                <a:solidFill>
                  <a:srgbClr val="FF3200"/>
                </a:solidFill>
              </a:rPr>
              <a:t>individual developer”. All these </a:t>
            </a:r>
            <a:r>
              <a:rPr spc="-10" dirty="0">
                <a:solidFill>
                  <a:srgbClr val="FF3200"/>
                </a:solidFill>
              </a:rPr>
              <a:t>definition are  </a:t>
            </a:r>
            <a:r>
              <a:rPr spc="-5" dirty="0">
                <a:solidFill>
                  <a:srgbClr val="FF3200"/>
                </a:solidFill>
              </a:rPr>
              <a:t>correct. The </a:t>
            </a:r>
            <a:r>
              <a:rPr dirty="0">
                <a:solidFill>
                  <a:srgbClr val="FF3200"/>
                </a:solidFill>
              </a:rPr>
              <a:t>term subprogram is </a:t>
            </a:r>
            <a:r>
              <a:rPr spc="-5" dirty="0">
                <a:solidFill>
                  <a:srgbClr val="FF3200"/>
                </a:solidFill>
              </a:rPr>
              <a:t>also </a:t>
            </a:r>
            <a:r>
              <a:rPr dirty="0">
                <a:solidFill>
                  <a:srgbClr val="FF3200"/>
                </a:solidFill>
              </a:rPr>
              <a:t>used </a:t>
            </a:r>
            <a:r>
              <a:rPr spc="-5" dirty="0">
                <a:solidFill>
                  <a:srgbClr val="FF3200"/>
                </a:solidFill>
              </a:rPr>
              <a:t>sometimes </a:t>
            </a:r>
            <a:r>
              <a:rPr dirty="0">
                <a:solidFill>
                  <a:srgbClr val="FF3200"/>
                </a:solidFill>
              </a:rPr>
              <a:t>in </a:t>
            </a:r>
            <a:r>
              <a:rPr spc="-5" dirty="0">
                <a:solidFill>
                  <a:srgbClr val="FF3200"/>
                </a:solidFill>
              </a:rPr>
              <a:t>place </a:t>
            </a:r>
            <a:r>
              <a:rPr dirty="0">
                <a:solidFill>
                  <a:srgbClr val="FF3200"/>
                </a:solidFill>
              </a:rPr>
              <a:t>of  </a:t>
            </a:r>
            <a:r>
              <a:rPr spc="-5" dirty="0">
                <a:solidFill>
                  <a:srgbClr val="FF3200"/>
                </a:solidFill>
              </a:rPr>
              <a:t>module.</a:t>
            </a:r>
          </a:p>
        </p:txBody>
      </p:sp>
      <p:sp>
        <p:nvSpPr>
          <p:cNvPr id="4" name="object 4"/>
          <p:cNvSpPr/>
          <p:nvPr/>
        </p:nvSpPr>
        <p:spPr>
          <a:xfrm>
            <a:off x="761993" y="1740407"/>
            <a:ext cx="8610600" cy="0"/>
          </a:xfrm>
          <a:custGeom>
            <a:avLst/>
            <a:gdLst/>
            <a:ahLst/>
            <a:cxnLst/>
            <a:rect l="l" t="t" r="r" b="b"/>
            <a:pathLst>
              <a:path w="8610600">
                <a:moveTo>
                  <a:pt x="0" y="0"/>
                </a:moveTo>
                <a:lnTo>
                  <a:pt x="8610605" y="0"/>
                </a:lnTo>
              </a:path>
            </a:pathLst>
          </a:custGeom>
          <a:ln w="571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9"/>
              </a:lnSpc>
            </a:pPr>
            <a:r>
              <a:rPr spc="-5" dirty="0"/>
              <a:t>Software Engineering </a:t>
            </a:r>
            <a:r>
              <a:rPr spc="-10" dirty="0"/>
              <a:t>(3</a:t>
            </a:r>
            <a:r>
              <a:rPr sz="750" spc="-15" baseline="22222" dirty="0"/>
              <a:t>rd </a:t>
            </a:r>
            <a:r>
              <a:rPr sz="800" spc="-5" dirty="0"/>
              <a:t>ed.), </a:t>
            </a:r>
            <a:r>
              <a:rPr sz="800" dirty="0"/>
              <a:t>By K.K </a:t>
            </a:r>
            <a:r>
              <a:rPr sz="800" spc="-5" dirty="0"/>
              <a:t>Aggarwal </a:t>
            </a:r>
            <a:r>
              <a:rPr sz="800" dirty="0"/>
              <a:t>&amp; </a:t>
            </a:r>
            <a:r>
              <a:rPr sz="800" spc="-5" dirty="0"/>
              <a:t>Yogesh </a:t>
            </a:r>
            <a:r>
              <a:rPr sz="800" dirty="0"/>
              <a:t>Singh, </a:t>
            </a:r>
            <a:r>
              <a:rPr sz="800" spc="-5" dirty="0"/>
              <a:t>Copyright </a:t>
            </a:r>
            <a:r>
              <a:rPr sz="800" dirty="0"/>
              <a:t>© </a:t>
            </a:r>
            <a:r>
              <a:rPr sz="800" spc="-5" dirty="0"/>
              <a:t>New </a:t>
            </a:r>
            <a:r>
              <a:rPr sz="800" spc="-10" dirty="0"/>
              <a:t>Age </a:t>
            </a:r>
            <a:r>
              <a:rPr sz="800" spc="-5" dirty="0"/>
              <a:t>International Publishers,</a:t>
            </a:r>
            <a:r>
              <a:rPr sz="800" spc="75" dirty="0"/>
              <a:t> </a:t>
            </a:r>
            <a:r>
              <a:rPr sz="800" spc="-5" dirty="0"/>
              <a:t>2007</a:t>
            </a:r>
            <a:endParaRPr sz="80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45"/>
              </a:lnSpc>
            </a:pPr>
            <a:fld id="{81D60167-4931-47E6-BA6A-407CBD079E47}" type="slidenum">
              <a:rPr dirty="0"/>
              <a:pPr marL="25400">
                <a:lnSpc>
                  <a:spcPts val="1445"/>
                </a:lnSpc>
              </a:pPr>
              <a:t>52</a:t>
            </a:fld>
            <a:endParaRPr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0733" y="2721355"/>
            <a:ext cx="8300720" cy="226441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2870"/>
              </a:lnSpc>
              <a:spcBef>
                <a:spcPts val="200"/>
              </a:spcBef>
            </a:pPr>
            <a:r>
              <a:rPr sz="2400" spc="-5" dirty="0">
                <a:solidFill>
                  <a:srgbClr val="990000"/>
                </a:solidFill>
                <a:latin typeface="Times New Roman"/>
                <a:cs typeface="Times New Roman"/>
              </a:rPr>
              <a:t>“An independently </a:t>
            </a:r>
            <a:r>
              <a:rPr sz="2400" spc="-10" dirty="0">
                <a:solidFill>
                  <a:srgbClr val="990000"/>
                </a:solidFill>
                <a:latin typeface="Times New Roman"/>
                <a:cs typeface="Times New Roman"/>
              </a:rPr>
              <a:t>deliverable </a:t>
            </a:r>
            <a:r>
              <a:rPr sz="2400" spc="-5" dirty="0">
                <a:solidFill>
                  <a:srgbClr val="990000"/>
                </a:solidFill>
                <a:latin typeface="Times New Roman"/>
                <a:cs typeface="Times New Roman"/>
              </a:rPr>
              <a:t>piece </a:t>
            </a:r>
            <a:r>
              <a:rPr sz="2400" dirty="0">
                <a:solidFill>
                  <a:srgbClr val="990000"/>
                </a:solidFill>
                <a:latin typeface="Times New Roman"/>
                <a:cs typeface="Times New Roman"/>
              </a:rPr>
              <a:t>of </a:t>
            </a:r>
            <a:r>
              <a:rPr sz="2400" spc="-5" dirty="0">
                <a:solidFill>
                  <a:srgbClr val="990000"/>
                </a:solidFill>
                <a:latin typeface="Times New Roman"/>
                <a:cs typeface="Times New Roman"/>
              </a:rPr>
              <a:t>functionality providing  access </a:t>
            </a:r>
            <a:r>
              <a:rPr sz="2400" dirty="0">
                <a:solidFill>
                  <a:srgbClr val="990000"/>
                </a:solidFill>
                <a:latin typeface="Times New Roman"/>
                <a:cs typeface="Times New Roman"/>
              </a:rPr>
              <a:t>to </a:t>
            </a:r>
            <a:r>
              <a:rPr sz="2400" spc="-5" dirty="0">
                <a:solidFill>
                  <a:srgbClr val="990000"/>
                </a:solidFill>
                <a:latin typeface="Times New Roman"/>
                <a:cs typeface="Times New Roman"/>
              </a:rPr>
              <a:t>its services through</a:t>
            </a:r>
            <a:r>
              <a:rPr sz="2400" spc="-25" dirty="0">
                <a:solidFill>
                  <a:srgbClr val="9900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990000"/>
                </a:solidFill>
                <a:latin typeface="Times New Roman"/>
                <a:cs typeface="Times New Roman"/>
              </a:rPr>
              <a:t>interfaces”.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750">
              <a:latin typeface="Times New Roman"/>
              <a:cs typeface="Times New Roman"/>
            </a:endParaRPr>
          </a:p>
          <a:p>
            <a:pPr marL="12700" marR="5080" algn="just">
              <a:lnSpc>
                <a:spcPct val="99800"/>
              </a:lnSpc>
            </a:pPr>
            <a:r>
              <a:rPr sz="2400" dirty="0">
                <a:solidFill>
                  <a:srgbClr val="003200"/>
                </a:solidFill>
                <a:latin typeface="Times New Roman"/>
                <a:cs typeface="Times New Roman"/>
              </a:rPr>
              <a:t>“A </a:t>
            </a:r>
            <a:r>
              <a:rPr sz="2400" spc="-5" dirty="0">
                <a:solidFill>
                  <a:srgbClr val="003200"/>
                </a:solidFill>
                <a:latin typeface="Times New Roman"/>
                <a:cs typeface="Times New Roman"/>
              </a:rPr>
              <a:t>component represents </a:t>
            </a:r>
            <a:r>
              <a:rPr sz="2400" dirty="0">
                <a:solidFill>
                  <a:srgbClr val="003200"/>
                </a:solidFill>
                <a:latin typeface="Times New Roman"/>
                <a:cs typeface="Times New Roman"/>
              </a:rPr>
              <a:t>a </a:t>
            </a:r>
            <a:r>
              <a:rPr sz="2400" spc="-5" dirty="0">
                <a:solidFill>
                  <a:srgbClr val="003200"/>
                </a:solidFill>
                <a:latin typeface="Times New Roman"/>
                <a:cs typeface="Times New Roman"/>
              </a:rPr>
              <a:t>modular, deployable, </a:t>
            </a:r>
            <a:r>
              <a:rPr sz="2400" dirty="0">
                <a:solidFill>
                  <a:srgbClr val="003200"/>
                </a:solidFill>
                <a:latin typeface="Times New Roman"/>
                <a:cs typeface="Times New Roman"/>
              </a:rPr>
              <a:t>and </a:t>
            </a:r>
            <a:r>
              <a:rPr sz="2400" spc="-5" dirty="0">
                <a:solidFill>
                  <a:srgbClr val="003200"/>
                </a:solidFill>
                <a:latin typeface="Times New Roman"/>
                <a:cs typeface="Times New Roman"/>
              </a:rPr>
              <a:t>replaceable  part </a:t>
            </a:r>
            <a:r>
              <a:rPr sz="2400" dirty="0">
                <a:solidFill>
                  <a:srgbClr val="003200"/>
                </a:solidFill>
                <a:latin typeface="Times New Roman"/>
                <a:cs typeface="Times New Roman"/>
              </a:rPr>
              <a:t>of a system </a:t>
            </a:r>
            <a:r>
              <a:rPr sz="2400" spc="-5" dirty="0">
                <a:solidFill>
                  <a:srgbClr val="003200"/>
                </a:solidFill>
                <a:latin typeface="Times New Roman"/>
                <a:cs typeface="Times New Roman"/>
              </a:rPr>
              <a:t>that encapsulates </a:t>
            </a:r>
            <a:r>
              <a:rPr sz="2400" spc="-10" dirty="0">
                <a:solidFill>
                  <a:srgbClr val="003200"/>
                </a:solidFill>
                <a:latin typeface="Times New Roman"/>
                <a:cs typeface="Times New Roman"/>
              </a:rPr>
              <a:t>implementation </a:t>
            </a:r>
            <a:r>
              <a:rPr sz="2400" dirty="0">
                <a:solidFill>
                  <a:srgbClr val="003200"/>
                </a:solidFill>
                <a:latin typeface="Times New Roman"/>
                <a:cs typeface="Times New Roman"/>
              </a:rPr>
              <a:t>and </a:t>
            </a:r>
            <a:r>
              <a:rPr sz="2400" spc="-5" dirty="0">
                <a:solidFill>
                  <a:srgbClr val="003200"/>
                </a:solidFill>
                <a:latin typeface="Times New Roman"/>
                <a:cs typeface="Times New Roman"/>
              </a:rPr>
              <a:t>exposes </a:t>
            </a:r>
            <a:r>
              <a:rPr sz="2400" dirty="0">
                <a:solidFill>
                  <a:srgbClr val="003200"/>
                </a:solidFill>
                <a:latin typeface="Times New Roman"/>
                <a:cs typeface="Times New Roman"/>
              </a:rPr>
              <a:t>a </a:t>
            </a:r>
            <a:r>
              <a:rPr sz="2400" spc="-5" dirty="0">
                <a:solidFill>
                  <a:srgbClr val="003200"/>
                </a:solidFill>
                <a:latin typeface="Times New Roman"/>
                <a:cs typeface="Times New Roman"/>
              </a:rPr>
              <a:t>set  </a:t>
            </a:r>
            <a:r>
              <a:rPr sz="2400" dirty="0">
                <a:solidFill>
                  <a:srgbClr val="003200"/>
                </a:solidFill>
                <a:latin typeface="Times New Roman"/>
                <a:cs typeface="Times New Roman"/>
              </a:rPr>
              <a:t>of</a:t>
            </a:r>
            <a:r>
              <a:rPr sz="2400" spc="-15" dirty="0">
                <a:solidFill>
                  <a:srgbClr val="0032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3200"/>
                </a:solidFill>
                <a:latin typeface="Times New Roman"/>
                <a:cs typeface="Times New Roman"/>
              </a:rPr>
              <a:t>interfaces”.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23683" y="958087"/>
            <a:ext cx="350392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50" dirty="0"/>
              <a:t>Some</a:t>
            </a:r>
            <a:r>
              <a:rPr spc="-155" dirty="0"/>
              <a:t> </a:t>
            </a:r>
            <a:r>
              <a:rPr spc="-305" dirty="0"/>
              <a:t>Terminologies</a:t>
            </a:r>
          </a:p>
        </p:txBody>
      </p:sp>
      <p:sp>
        <p:nvSpPr>
          <p:cNvPr id="4" name="object 4"/>
          <p:cNvSpPr/>
          <p:nvPr/>
        </p:nvSpPr>
        <p:spPr>
          <a:xfrm>
            <a:off x="761993" y="1764791"/>
            <a:ext cx="8610600" cy="0"/>
          </a:xfrm>
          <a:custGeom>
            <a:avLst/>
            <a:gdLst/>
            <a:ahLst/>
            <a:cxnLst/>
            <a:rect l="l" t="t" r="r" b="b"/>
            <a:pathLst>
              <a:path w="8610600">
                <a:moveTo>
                  <a:pt x="0" y="0"/>
                </a:moveTo>
                <a:lnTo>
                  <a:pt x="8610605" y="0"/>
                </a:lnTo>
              </a:path>
            </a:pathLst>
          </a:custGeom>
          <a:ln w="571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9"/>
              </a:lnSpc>
            </a:pPr>
            <a:r>
              <a:rPr spc="-5" dirty="0"/>
              <a:t>Software Engineering </a:t>
            </a:r>
            <a:r>
              <a:rPr spc="-10" dirty="0"/>
              <a:t>(3</a:t>
            </a:r>
            <a:r>
              <a:rPr sz="750" spc="-15" baseline="22222" dirty="0"/>
              <a:t>rd </a:t>
            </a:r>
            <a:r>
              <a:rPr sz="800" spc="-5" dirty="0"/>
              <a:t>ed.), </a:t>
            </a:r>
            <a:r>
              <a:rPr sz="800" dirty="0"/>
              <a:t>By K.K </a:t>
            </a:r>
            <a:r>
              <a:rPr sz="800" spc="-5" dirty="0"/>
              <a:t>Aggarwal </a:t>
            </a:r>
            <a:r>
              <a:rPr sz="800" dirty="0"/>
              <a:t>&amp; </a:t>
            </a:r>
            <a:r>
              <a:rPr sz="800" spc="-5" dirty="0"/>
              <a:t>Yogesh </a:t>
            </a:r>
            <a:r>
              <a:rPr sz="800" dirty="0"/>
              <a:t>Singh, </a:t>
            </a:r>
            <a:r>
              <a:rPr sz="800" spc="-5" dirty="0"/>
              <a:t>Copyright </a:t>
            </a:r>
            <a:r>
              <a:rPr sz="800" dirty="0"/>
              <a:t>© </a:t>
            </a:r>
            <a:r>
              <a:rPr sz="800" spc="-5" dirty="0"/>
              <a:t>New </a:t>
            </a:r>
            <a:r>
              <a:rPr sz="800" spc="-10" dirty="0"/>
              <a:t>Age </a:t>
            </a:r>
            <a:r>
              <a:rPr sz="800" spc="-5" dirty="0"/>
              <a:t>International Publishers,</a:t>
            </a:r>
            <a:r>
              <a:rPr sz="800" spc="75" dirty="0"/>
              <a:t> </a:t>
            </a:r>
            <a:r>
              <a:rPr sz="800" spc="-5" dirty="0"/>
              <a:t>2007</a:t>
            </a:r>
            <a:endParaRPr sz="80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45"/>
              </a:lnSpc>
            </a:pPr>
            <a:fld id="{81D60167-4931-47E6-BA6A-407CBD079E47}" type="slidenum">
              <a:rPr dirty="0"/>
              <a:pPr marL="25400">
                <a:lnSpc>
                  <a:spcPts val="1445"/>
                </a:lnSpc>
              </a:pPr>
              <a:t>53</a:t>
            </a:fld>
            <a:endParaRPr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23683" y="1015999"/>
            <a:ext cx="350392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50" dirty="0"/>
              <a:t>Some</a:t>
            </a:r>
            <a:r>
              <a:rPr spc="-155" dirty="0"/>
              <a:t> </a:t>
            </a:r>
            <a:r>
              <a:rPr spc="-305" dirty="0"/>
              <a:t>Terminologies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8333" y="2308351"/>
            <a:ext cx="8529320" cy="404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36600" indent="-571500">
              <a:lnSpc>
                <a:spcPct val="100000"/>
              </a:lnSpc>
              <a:spcBef>
                <a:spcPts val="100"/>
              </a:spcBef>
              <a:buFont typeface="DejaVu Sans"/>
              <a:buChar char="➢"/>
              <a:tabLst>
                <a:tab pos="735965" algn="l"/>
                <a:tab pos="736600" algn="l"/>
              </a:tabLst>
            </a:pPr>
            <a:r>
              <a:rPr sz="2400" spc="-5" dirty="0">
                <a:solidFill>
                  <a:srgbClr val="990000"/>
                </a:solidFill>
                <a:latin typeface="Times New Roman"/>
                <a:cs typeface="Times New Roman"/>
              </a:rPr>
              <a:t>Generic </a:t>
            </a:r>
            <a:r>
              <a:rPr sz="2400" dirty="0">
                <a:latin typeface="Times New Roman"/>
                <a:cs typeface="Times New Roman"/>
              </a:rPr>
              <a:t>and </a:t>
            </a:r>
            <a:r>
              <a:rPr sz="2400" spc="-5" dirty="0">
                <a:solidFill>
                  <a:srgbClr val="650065"/>
                </a:solidFill>
                <a:latin typeface="Times New Roman"/>
                <a:cs typeface="Times New Roman"/>
              </a:rPr>
              <a:t>Customized </a:t>
            </a:r>
            <a:r>
              <a:rPr sz="2400" spc="-5" dirty="0">
                <a:latin typeface="Times New Roman"/>
                <a:cs typeface="Times New Roman"/>
              </a:rPr>
              <a:t>Software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Products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0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9900"/>
              </a:lnSpc>
            </a:pPr>
            <a:r>
              <a:rPr sz="2400" spc="-5" dirty="0">
                <a:solidFill>
                  <a:srgbClr val="990000"/>
                </a:solidFill>
                <a:latin typeface="Times New Roman"/>
                <a:cs typeface="Times New Roman"/>
              </a:rPr>
              <a:t>Generic products </a:t>
            </a:r>
            <a:r>
              <a:rPr sz="2400" dirty="0">
                <a:solidFill>
                  <a:srgbClr val="990000"/>
                </a:solidFill>
                <a:latin typeface="Times New Roman"/>
                <a:cs typeface="Times New Roman"/>
              </a:rPr>
              <a:t>are </a:t>
            </a:r>
            <a:r>
              <a:rPr sz="2400" spc="-5" dirty="0">
                <a:solidFill>
                  <a:srgbClr val="990000"/>
                </a:solidFill>
                <a:latin typeface="Times New Roman"/>
                <a:cs typeface="Times New Roman"/>
              </a:rPr>
              <a:t>developed for anonymous customers. The target  </a:t>
            </a:r>
            <a:r>
              <a:rPr sz="2400" dirty="0">
                <a:solidFill>
                  <a:srgbClr val="990000"/>
                </a:solidFill>
                <a:latin typeface="Times New Roman"/>
                <a:cs typeface="Times New Roman"/>
              </a:rPr>
              <a:t>is </a:t>
            </a:r>
            <a:r>
              <a:rPr sz="2400" spc="-5" dirty="0">
                <a:solidFill>
                  <a:srgbClr val="990000"/>
                </a:solidFill>
                <a:latin typeface="Times New Roman"/>
                <a:cs typeface="Times New Roman"/>
              </a:rPr>
              <a:t>generally </a:t>
            </a:r>
            <a:r>
              <a:rPr sz="2400" dirty="0">
                <a:solidFill>
                  <a:srgbClr val="990000"/>
                </a:solidFill>
                <a:latin typeface="Times New Roman"/>
                <a:cs typeface="Times New Roman"/>
              </a:rPr>
              <a:t>the </a:t>
            </a:r>
            <a:r>
              <a:rPr sz="2400" spc="-5" dirty="0">
                <a:solidFill>
                  <a:srgbClr val="990000"/>
                </a:solidFill>
                <a:latin typeface="Times New Roman"/>
                <a:cs typeface="Times New Roman"/>
              </a:rPr>
              <a:t>entire world </a:t>
            </a:r>
            <a:r>
              <a:rPr sz="2400" dirty="0">
                <a:solidFill>
                  <a:srgbClr val="990000"/>
                </a:solidFill>
                <a:latin typeface="Times New Roman"/>
                <a:cs typeface="Times New Roman"/>
              </a:rPr>
              <a:t>and </a:t>
            </a:r>
            <a:r>
              <a:rPr sz="2400" spc="-5" dirty="0">
                <a:solidFill>
                  <a:srgbClr val="990000"/>
                </a:solidFill>
                <a:latin typeface="Times New Roman"/>
                <a:cs typeface="Times New Roman"/>
              </a:rPr>
              <a:t>many copies are expected to </a:t>
            </a:r>
            <a:r>
              <a:rPr sz="2400" dirty="0">
                <a:solidFill>
                  <a:srgbClr val="990000"/>
                </a:solidFill>
                <a:latin typeface="Times New Roman"/>
                <a:cs typeface="Times New Roman"/>
              </a:rPr>
              <a:t>be sold.  </a:t>
            </a:r>
            <a:r>
              <a:rPr sz="2400" spc="-5" dirty="0">
                <a:solidFill>
                  <a:srgbClr val="990000"/>
                </a:solidFill>
                <a:latin typeface="Times New Roman"/>
                <a:cs typeface="Times New Roman"/>
              </a:rPr>
              <a:t>Infrastructure software like operating system, compilers, analyzers,  word processors, CASE tools etc. </a:t>
            </a:r>
            <a:r>
              <a:rPr sz="2400" dirty="0">
                <a:solidFill>
                  <a:srgbClr val="990000"/>
                </a:solidFill>
                <a:latin typeface="Times New Roman"/>
                <a:cs typeface="Times New Roman"/>
              </a:rPr>
              <a:t>are </a:t>
            </a:r>
            <a:r>
              <a:rPr sz="2400" spc="-5" dirty="0">
                <a:solidFill>
                  <a:srgbClr val="990000"/>
                </a:solidFill>
                <a:latin typeface="Times New Roman"/>
                <a:cs typeface="Times New Roman"/>
              </a:rPr>
              <a:t>covered </a:t>
            </a:r>
            <a:r>
              <a:rPr sz="2400" dirty="0">
                <a:solidFill>
                  <a:srgbClr val="990000"/>
                </a:solidFill>
                <a:latin typeface="Times New Roman"/>
                <a:cs typeface="Times New Roman"/>
              </a:rPr>
              <a:t>in </a:t>
            </a:r>
            <a:r>
              <a:rPr sz="2400" spc="-5" dirty="0">
                <a:solidFill>
                  <a:srgbClr val="990000"/>
                </a:solidFill>
                <a:latin typeface="Times New Roman"/>
                <a:cs typeface="Times New Roman"/>
              </a:rPr>
              <a:t>this</a:t>
            </a:r>
            <a:r>
              <a:rPr sz="2400" spc="15" dirty="0">
                <a:solidFill>
                  <a:srgbClr val="9900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990000"/>
                </a:solidFill>
                <a:latin typeface="Times New Roman"/>
                <a:cs typeface="Times New Roman"/>
              </a:rPr>
              <a:t>category.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950">
              <a:latin typeface="Times New Roman"/>
              <a:cs typeface="Times New Roman"/>
            </a:endParaRPr>
          </a:p>
          <a:p>
            <a:pPr marL="88265" marR="81280" algn="just">
              <a:lnSpc>
                <a:spcPct val="99900"/>
              </a:lnSpc>
            </a:pPr>
            <a:r>
              <a:rPr sz="2400" spc="-5" dirty="0">
                <a:solidFill>
                  <a:srgbClr val="650065"/>
                </a:solidFill>
                <a:latin typeface="Times New Roman"/>
                <a:cs typeface="Times New Roman"/>
              </a:rPr>
              <a:t>The customized products are developed for particular customers.  The specific product </a:t>
            </a:r>
            <a:r>
              <a:rPr sz="2400" dirty="0">
                <a:solidFill>
                  <a:srgbClr val="650065"/>
                </a:solidFill>
                <a:latin typeface="Times New Roman"/>
                <a:cs typeface="Times New Roman"/>
              </a:rPr>
              <a:t>is </a:t>
            </a:r>
            <a:r>
              <a:rPr sz="2400" spc="-5" dirty="0">
                <a:solidFill>
                  <a:srgbClr val="650065"/>
                </a:solidFill>
                <a:latin typeface="Times New Roman"/>
                <a:cs typeface="Times New Roman"/>
              </a:rPr>
              <a:t>designed and developed </a:t>
            </a:r>
            <a:r>
              <a:rPr sz="2400" dirty="0">
                <a:solidFill>
                  <a:srgbClr val="650065"/>
                </a:solidFill>
                <a:latin typeface="Times New Roman"/>
                <a:cs typeface="Times New Roman"/>
              </a:rPr>
              <a:t>as </a:t>
            </a:r>
            <a:r>
              <a:rPr sz="2400" spc="-5" dirty="0">
                <a:solidFill>
                  <a:srgbClr val="650065"/>
                </a:solidFill>
                <a:latin typeface="Times New Roman"/>
                <a:cs typeface="Times New Roman"/>
              </a:rPr>
              <a:t>per customer  requirements. Most </a:t>
            </a:r>
            <a:r>
              <a:rPr sz="2400" dirty="0">
                <a:solidFill>
                  <a:srgbClr val="650065"/>
                </a:solidFill>
                <a:latin typeface="Times New Roman"/>
                <a:cs typeface="Times New Roman"/>
              </a:rPr>
              <a:t>of the </a:t>
            </a:r>
            <a:r>
              <a:rPr sz="2400" spc="-5" dirty="0">
                <a:solidFill>
                  <a:srgbClr val="650065"/>
                </a:solidFill>
                <a:latin typeface="Times New Roman"/>
                <a:cs typeface="Times New Roman"/>
              </a:rPr>
              <a:t>development projects </a:t>
            </a:r>
            <a:r>
              <a:rPr sz="2400" dirty="0">
                <a:solidFill>
                  <a:srgbClr val="650065"/>
                </a:solidFill>
                <a:latin typeface="Times New Roman"/>
                <a:cs typeface="Times New Roman"/>
              </a:rPr>
              <a:t>(say about  </a:t>
            </a:r>
            <a:r>
              <a:rPr sz="2400" spc="-5" dirty="0">
                <a:solidFill>
                  <a:srgbClr val="650065"/>
                </a:solidFill>
                <a:latin typeface="Times New Roman"/>
                <a:cs typeface="Times New Roman"/>
              </a:rPr>
              <a:t>80%)come </a:t>
            </a:r>
            <a:r>
              <a:rPr sz="2400" dirty="0">
                <a:solidFill>
                  <a:srgbClr val="650065"/>
                </a:solidFill>
                <a:latin typeface="Times New Roman"/>
                <a:cs typeface="Times New Roman"/>
              </a:rPr>
              <a:t>under this</a:t>
            </a:r>
            <a:r>
              <a:rPr sz="2400" spc="-20" dirty="0">
                <a:solidFill>
                  <a:srgbClr val="650065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650065"/>
                </a:solidFill>
                <a:latin typeface="Times New Roman"/>
                <a:cs typeface="Times New Roman"/>
              </a:rPr>
              <a:t>category.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61993" y="1732788"/>
            <a:ext cx="8610600" cy="0"/>
          </a:xfrm>
          <a:custGeom>
            <a:avLst/>
            <a:gdLst/>
            <a:ahLst/>
            <a:cxnLst/>
            <a:rect l="l" t="t" r="r" b="b"/>
            <a:pathLst>
              <a:path w="8610600">
                <a:moveTo>
                  <a:pt x="0" y="0"/>
                </a:moveTo>
                <a:lnTo>
                  <a:pt x="8610605" y="0"/>
                </a:lnTo>
              </a:path>
            </a:pathLst>
          </a:custGeom>
          <a:ln w="571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9"/>
              </a:lnSpc>
            </a:pPr>
            <a:r>
              <a:rPr spc="-5" dirty="0"/>
              <a:t>Software Engineering </a:t>
            </a:r>
            <a:r>
              <a:rPr spc="-10" dirty="0"/>
              <a:t>(3</a:t>
            </a:r>
            <a:r>
              <a:rPr sz="750" spc="-15" baseline="22222" dirty="0"/>
              <a:t>rd </a:t>
            </a:r>
            <a:r>
              <a:rPr sz="800" spc="-5" dirty="0"/>
              <a:t>ed.), </a:t>
            </a:r>
            <a:r>
              <a:rPr sz="800" dirty="0"/>
              <a:t>By K.K </a:t>
            </a:r>
            <a:r>
              <a:rPr sz="800" spc="-5" dirty="0"/>
              <a:t>Aggarwal </a:t>
            </a:r>
            <a:r>
              <a:rPr sz="800" dirty="0"/>
              <a:t>&amp; </a:t>
            </a:r>
            <a:r>
              <a:rPr sz="800" spc="-5" dirty="0"/>
              <a:t>Yogesh </a:t>
            </a:r>
            <a:r>
              <a:rPr sz="800" dirty="0"/>
              <a:t>Singh, </a:t>
            </a:r>
            <a:r>
              <a:rPr sz="800" spc="-5" dirty="0"/>
              <a:t>Copyright </a:t>
            </a:r>
            <a:r>
              <a:rPr sz="800" dirty="0"/>
              <a:t>© </a:t>
            </a:r>
            <a:r>
              <a:rPr sz="800" spc="-5" dirty="0"/>
              <a:t>New </a:t>
            </a:r>
            <a:r>
              <a:rPr sz="800" spc="-10" dirty="0"/>
              <a:t>Age </a:t>
            </a:r>
            <a:r>
              <a:rPr sz="800" spc="-5" dirty="0"/>
              <a:t>International Publishers,</a:t>
            </a:r>
            <a:r>
              <a:rPr sz="800" spc="75" dirty="0"/>
              <a:t> </a:t>
            </a:r>
            <a:r>
              <a:rPr sz="800" spc="-5" dirty="0"/>
              <a:t>2007</a:t>
            </a:r>
            <a:endParaRPr sz="80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45"/>
              </a:lnSpc>
            </a:pPr>
            <a:fld id="{81D60167-4931-47E6-BA6A-407CBD079E47}" type="slidenum">
              <a:rPr dirty="0"/>
              <a:pPr marL="25400">
                <a:lnSpc>
                  <a:spcPts val="1445"/>
                </a:lnSpc>
              </a:pPr>
              <a:t>54</a:t>
            </a:fld>
            <a:endParaRPr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4533" y="1034287"/>
            <a:ext cx="845185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60" dirty="0"/>
              <a:t>Role </a:t>
            </a:r>
            <a:r>
              <a:rPr spc="-120" dirty="0"/>
              <a:t>of </a:t>
            </a:r>
            <a:r>
              <a:rPr spc="-250" dirty="0"/>
              <a:t>Management </a:t>
            </a:r>
            <a:r>
              <a:rPr spc="-160" dirty="0"/>
              <a:t>in </a:t>
            </a:r>
            <a:r>
              <a:rPr spc="-165" dirty="0"/>
              <a:t>Software</a:t>
            </a:r>
            <a:r>
              <a:rPr spc="180" dirty="0"/>
              <a:t> </a:t>
            </a:r>
            <a:r>
              <a:rPr spc="-235" dirty="0"/>
              <a:t>Development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90718" y="2965194"/>
            <a:ext cx="9232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003265"/>
                </a:solidFill>
                <a:latin typeface="Times New Roman"/>
                <a:cs typeface="Times New Roman"/>
              </a:rPr>
              <a:t>F</a:t>
            </a:r>
            <a:r>
              <a:rPr sz="2400" dirty="0">
                <a:solidFill>
                  <a:srgbClr val="003265"/>
                </a:solidFill>
                <a:latin typeface="Times New Roman"/>
                <a:cs typeface="Times New Roman"/>
              </a:rPr>
              <a:t>act</a:t>
            </a:r>
            <a:r>
              <a:rPr sz="2400" spc="-15" dirty="0">
                <a:solidFill>
                  <a:srgbClr val="003265"/>
                </a:solidFill>
                <a:latin typeface="Times New Roman"/>
                <a:cs typeface="Times New Roman"/>
              </a:rPr>
              <a:t>o</a:t>
            </a:r>
            <a:r>
              <a:rPr sz="2400" dirty="0">
                <a:solidFill>
                  <a:srgbClr val="003265"/>
                </a:solidFill>
                <a:latin typeface="Times New Roman"/>
                <a:cs typeface="Times New Roman"/>
              </a:rPr>
              <a:t>r</a:t>
            </a:r>
            <a:r>
              <a:rPr sz="2400" spc="-5" dirty="0">
                <a:solidFill>
                  <a:srgbClr val="003265"/>
                </a:solidFill>
                <a:latin typeface="Times New Roman"/>
                <a:cs typeface="Times New Roman"/>
              </a:rPr>
              <a:t>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017008" y="3384804"/>
            <a:ext cx="2298700" cy="1767839"/>
          </a:xfrm>
          <a:custGeom>
            <a:avLst/>
            <a:gdLst/>
            <a:ahLst/>
            <a:cxnLst/>
            <a:rect l="l" t="t" r="r" b="b"/>
            <a:pathLst>
              <a:path w="2298700" h="1767839">
                <a:moveTo>
                  <a:pt x="2219190" y="1683189"/>
                </a:moveTo>
                <a:lnTo>
                  <a:pt x="24384" y="0"/>
                </a:lnTo>
                <a:lnTo>
                  <a:pt x="0" y="30480"/>
                </a:lnTo>
                <a:lnTo>
                  <a:pt x="2196081" y="1713486"/>
                </a:lnTo>
                <a:lnTo>
                  <a:pt x="2219190" y="1683189"/>
                </a:lnTo>
                <a:close/>
              </a:path>
              <a:path w="2298700" h="1767839">
                <a:moveTo>
                  <a:pt x="2234184" y="1755350"/>
                </a:moveTo>
                <a:lnTo>
                  <a:pt x="2234184" y="1694688"/>
                </a:lnTo>
                <a:lnTo>
                  <a:pt x="2211324" y="1725168"/>
                </a:lnTo>
                <a:lnTo>
                  <a:pt x="2196081" y="1713486"/>
                </a:lnTo>
                <a:lnTo>
                  <a:pt x="2173224" y="1743456"/>
                </a:lnTo>
                <a:lnTo>
                  <a:pt x="2234184" y="1755350"/>
                </a:lnTo>
                <a:close/>
              </a:path>
              <a:path w="2298700" h="1767839">
                <a:moveTo>
                  <a:pt x="2234184" y="1694688"/>
                </a:moveTo>
                <a:lnTo>
                  <a:pt x="2219190" y="1683189"/>
                </a:lnTo>
                <a:lnTo>
                  <a:pt x="2196081" y="1713486"/>
                </a:lnTo>
                <a:lnTo>
                  <a:pt x="2211324" y="1725168"/>
                </a:lnTo>
                <a:lnTo>
                  <a:pt x="2234184" y="1694688"/>
                </a:lnTo>
                <a:close/>
              </a:path>
              <a:path w="2298700" h="1767839">
                <a:moveTo>
                  <a:pt x="2298192" y="1767840"/>
                </a:moveTo>
                <a:lnTo>
                  <a:pt x="2241804" y="1653540"/>
                </a:lnTo>
                <a:lnTo>
                  <a:pt x="2219190" y="1683189"/>
                </a:lnTo>
                <a:lnTo>
                  <a:pt x="2234184" y="1694688"/>
                </a:lnTo>
                <a:lnTo>
                  <a:pt x="2234184" y="1755350"/>
                </a:lnTo>
                <a:lnTo>
                  <a:pt x="2298192" y="1767840"/>
                </a:lnTo>
                <a:close/>
              </a:path>
            </a:pathLst>
          </a:custGeom>
          <a:solidFill>
            <a:srgbClr val="7F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895600" y="3386328"/>
            <a:ext cx="1917700" cy="1690370"/>
          </a:xfrm>
          <a:custGeom>
            <a:avLst/>
            <a:gdLst/>
            <a:ahLst/>
            <a:cxnLst/>
            <a:rect l="l" t="t" r="r" b="b"/>
            <a:pathLst>
              <a:path w="1917700" h="1690370">
                <a:moveTo>
                  <a:pt x="73180" y="1601816"/>
                </a:moveTo>
                <a:lnTo>
                  <a:pt x="47244" y="1572768"/>
                </a:lnTo>
                <a:lnTo>
                  <a:pt x="0" y="1690116"/>
                </a:lnTo>
                <a:lnTo>
                  <a:pt x="59436" y="1674706"/>
                </a:lnTo>
                <a:lnTo>
                  <a:pt x="59436" y="1613916"/>
                </a:lnTo>
                <a:lnTo>
                  <a:pt x="73180" y="1601816"/>
                </a:lnTo>
                <a:close/>
              </a:path>
              <a:path w="1917700" h="1690370">
                <a:moveTo>
                  <a:pt x="97631" y="1629201"/>
                </a:moveTo>
                <a:lnTo>
                  <a:pt x="73180" y="1601816"/>
                </a:lnTo>
                <a:lnTo>
                  <a:pt x="59436" y="1613916"/>
                </a:lnTo>
                <a:lnTo>
                  <a:pt x="83820" y="1641348"/>
                </a:lnTo>
                <a:lnTo>
                  <a:pt x="97631" y="1629201"/>
                </a:lnTo>
                <a:close/>
              </a:path>
              <a:path w="1917700" h="1690370">
                <a:moveTo>
                  <a:pt x="123444" y="1658112"/>
                </a:moveTo>
                <a:lnTo>
                  <a:pt x="97631" y="1629201"/>
                </a:lnTo>
                <a:lnTo>
                  <a:pt x="83820" y="1641348"/>
                </a:lnTo>
                <a:lnTo>
                  <a:pt x="59436" y="1613916"/>
                </a:lnTo>
                <a:lnTo>
                  <a:pt x="59436" y="1674706"/>
                </a:lnTo>
                <a:lnTo>
                  <a:pt x="123444" y="1658112"/>
                </a:lnTo>
                <a:close/>
              </a:path>
              <a:path w="1917700" h="1690370">
                <a:moveTo>
                  <a:pt x="1917192" y="28956"/>
                </a:moveTo>
                <a:lnTo>
                  <a:pt x="1892808" y="0"/>
                </a:lnTo>
                <a:lnTo>
                  <a:pt x="73180" y="1601816"/>
                </a:lnTo>
                <a:lnTo>
                  <a:pt x="97631" y="1629201"/>
                </a:lnTo>
                <a:lnTo>
                  <a:pt x="1917192" y="28956"/>
                </a:lnTo>
                <a:close/>
              </a:path>
            </a:pathLst>
          </a:custGeom>
          <a:solidFill>
            <a:srgbClr val="7F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094988" y="3393948"/>
            <a:ext cx="800100" cy="2368550"/>
          </a:xfrm>
          <a:custGeom>
            <a:avLst/>
            <a:gdLst/>
            <a:ahLst/>
            <a:cxnLst/>
            <a:rect l="l" t="t" r="r" b="b"/>
            <a:pathLst>
              <a:path w="800100" h="2368550">
                <a:moveTo>
                  <a:pt x="36546" y="2253478"/>
                </a:moveTo>
                <a:lnTo>
                  <a:pt x="0" y="2241804"/>
                </a:lnTo>
                <a:lnTo>
                  <a:pt x="19812" y="2368296"/>
                </a:lnTo>
                <a:lnTo>
                  <a:pt x="30480" y="2357447"/>
                </a:lnTo>
                <a:lnTo>
                  <a:pt x="30480" y="2272284"/>
                </a:lnTo>
                <a:lnTo>
                  <a:pt x="36546" y="2253478"/>
                </a:lnTo>
                <a:close/>
              </a:path>
              <a:path w="800100" h="2368550">
                <a:moveTo>
                  <a:pt x="73271" y="2265210"/>
                </a:moveTo>
                <a:lnTo>
                  <a:pt x="36546" y="2253478"/>
                </a:lnTo>
                <a:lnTo>
                  <a:pt x="30480" y="2272284"/>
                </a:lnTo>
                <a:lnTo>
                  <a:pt x="67056" y="2284476"/>
                </a:lnTo>
                <a:lnTo>
                  <a:pt x="73271" y="2265210"/>
                </a:lnTo>
                <a:close/>
              </a:path>
              <a:path w="800100" h="2368550">
                <a:moveTo>
                  <a:pt x="109728" y="2276856"/>
                </a:moveTo>
                <a:lnTo>
                  <a:pt x="73271" y="2265210"/>
                </a:lnTo>
                <a:lnTo>
                  <a:pt x="67056" y="2284476"/>
                </a:lnTo>
                <a:lnTo>
                  <a:pt x="30480" y="2272284"/>
                </a:lnTo>
                <a:lnTo>
                  <a:pt x="30480" y="2357447"/>
                </a:lnTo>
                <a:lnTo>
                  <a:pt x="109728" y="2276856"/>
                </a:lnTo>
                <a:close/>
              </a:path>
              <a:path w="800100" h="2368550">
                <a:moveTo>
                  <a:pt x="800100" y="12192"/>
                </a:moveTo>
                <a:lnTo>
                  <a:pt x="763524" y="0"/>
                </a:lnTo>
                <a:lnTo>
                  <a:pt x="36546" y="2253478"/>
                </a:lnTo>
                <a:lnTo>
                  <a:pt x="73271" y="2265210"/>
                </a:lnTo>
                <a:lnTo>
                  <a:pt x="800100" y="12192"/>
                </a:lnTo>
                <a:close/>
              </a:path>
            </a:pathLst>
          </a:custGeom>
          <a:solidFill>
            <a:srgbClr val="7F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34711" y="3392423"/>
            <a:ext cx="1016635" cy="2293620"/>
          </a:xfrm>
          <a:custGeom>
            <a:avLst/>
            <a:gdLst/>
            <a:ahLst/>
            <a:cxnLst/>
            <a:rect l="l" t="t" r="r" b="b"/>
            <a:pathLst>
              <a:path w="1016635" h="2293620">
                <a:moveTo>
                  <a:pt x="981192" y="2180958"/>
                </a:moveTo>
                <a:lnTo>
                  <a:pt x="35052" y="0"/>
                </a:lnTo>
                <a:lnTo>
                  <a:pt x="0" y="15240"/>
                </a:lnTo>
                <a:lnTo>
                  <a:pt x="946140" y="2196198"/>
                </a:lnTo>
                <a:lnTo>
                  <a:pt x="981192" y="2180958"/>
                </a:lnTo>
                <a:close/>
              </a:path>
              <a:path w="1016635" h="2293620">
                <a:moveTo>
                  <a:pt x="989076" y="2276903"/>
                </a:moveTo>
                <a:lnTo>
                  <a:pt x="989076" y="2199132"/>
                </a:lnTo>
                <a:lnTo>
                  <a:pt x="954024" y="2214372"/>
                </a:lnTo>
                <a:lnTo>
                  <a:pt x="946140" y="2196198"/>
                </a:lnTo>
                <a:lnTo>
                  <a:pt x="911352" y="2211324"/>
                </a:lnTo>
                <a:lnTo>
                  <a:pt x="989076" y="2276903"/>
                </a:lnTo>
                <a:close/>
              </a:path>
              <a:path w="1016635" h="2293620">
                <a:moveTo>
                  <a:pt x="989076" y="2199132"/>
                </a:moveTo>
                <a:lnTo>
                  <a:pt x="981192" y="2180958"/>
                </a:lnTo>
                <a:lnTo>
                  <a:pt x="946140" y="2196198"/>
                </a:lnTo>
                <a:lnTo>
                  <a:pt x="954024" y="2214372"/>
                </a:lnTo>
                <a:lnTo>
                  <a:pt x="989076" y="2199132"/>
                </a:lnTo>
                <a:close/>
              </a:path>
              <a:path w="1016635" h="2293620">
                <a:moveTo>
                  <a:pt x="1016508" y="2165604"/>
                </a:moveTo>
                <a:lnTo>
                  <a:pt x="981192" y="2180958"/>
                </a:lnTo>
                <a:lnTo>
                  <a:pt x="989076" y="2199132"/>
                </a:lnTo>
                <a:lnTo>
                  <a:pt x="989076" y="2276903"/>
                </a:lnTo>
                <a:lnTo>
                  <a:pt x="1008888" y="2293620"/>
                </a:lnTo>
                <a:lnTo>
                  <a:pt x="1016508" y="2165604"/>
                </a:lnTo>
                <a:close/>
              </a:path>
            </a:pathLst>
          </a:custGeom>
          <a:solidFill>
            <a:srgbClr val="7F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123947" y="5022593"/>
            <a:ext cx="8559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990000"/>
                </a:solidFill>
                <a:latin typeface="Times New Roman"/>
                <a:cs typeface="Times New Roman"/>
              </a:rPr>
              <a:t>People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588510" y="5813549"/>
            <a:ext cx="9747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Product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577329" y="5799833"/>
            <a:ext cx="9582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Process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907781" y="5174993"/>
            <a:ext cx="8890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0000FF"/>
                </a:solidFill>
                <a:latin typeface="Times New Roman"/>
                <a:cs typeface="Times New Roman"/>
              </a:rPr>
              <a:t>P</a:t>
            </a:r>
            <a:r>
              <a:rPr sz="2400" dirty="0">
                <a:solidFill>
                  <a:srgbClr val="0000FF"/>
                </a:solidFill>
                <a:latin typeface="Times New Roman"/>
                <a:cs typeface="Times New Roman"/>
              </a:rPr>
              <a:t>roj</a:t>
            </a:r>
            <a:r>
              <a:rPr sz="2400" spc="-10" dirty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sz="2400" dirty="0">
                <a:solidFill>
                  <a:srgbClr val="0000FF"/>
                </a:solidFill>
                <a:latin typeface="Times New Roman"/>
                <a:cs typeface="Times New Roman"/>
              </a:rPr>
              <a:t>ct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61993" y="1828800"/>
            <a:ext cx="8610600" cy="0"/>
          </a:xfrm>
          <a:custGeom>
            <a:avLst/>
            <a:gdLst/>
            <a:ahLst/>
            <a:cxnLst/>
            <a:rect l="l" t="t" r="r" b="b"/>
            <a:pathLst>
              <a:path w="8610600">
                <a:moveTo>
                  <a:pt x="0" y="0"/>
                </a:moveTo>
                <a:lnTo>
                  <a:pt x="8610605" y="0"/>
                </a:lnTo>
              </a:path>
            </a:pathLst>
          </a:custGeom>
          <a:ln w="571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9"/>
              </a:lnSpc>
            </a:pPr>
            <a:r>
              <a:rPr spc="-5" dirty="0"/>
              <a:t>Software Engineering </a:t>
            </a:r>
            <a:r>
              <a:rPr spc="-10" dirty="0"/>
              <a:t>(3</a:t>
            </a:r>
            <a:r>
              <a:rPr sz="750" spc="-15" baseline="22222" dirty="0"/>
              <a:t>rd </a:t>
            </a:r>
            <a:r>
              <a:rPr sz="800" spc="-5" dirty="0"/>
              <a:t>ed.), </a:t>
            </a:r>
            <a:r>
              <a:rPr sz="800" dirty="0"/>
              <a:t>By K.K </a:t>
            </a:r>
            <a:r>
              <a:rPr sz="800" spc="-5" dirty="0"/>
              <a:t>Aggarwal </a:t>
            </a:r>
            <a:r>
              <a:rPr sz="800" dirty="0"/>
              <a:t>&amp; </a:t>
            </a:r>
            <a:r>
              <a:rPr sz="800" spc="-5" dirty="0"/>
              <a:t>Yogesh </a:t>
            </a:r>
            <a:r>
              <a:rPr sz="800" dirty="0"/>
              <a:t>Singh, </a:t>
            </a:r>
            <a:r>
              <a:rPr sz="800" spc="-5" dirty="0"/>
              <a:t>Copyright </a:t>
            </a:r>
            <a:r>
              <a:rPr sz="800" dirty="0"/>
              <a:t>© </a:t>
            </a:r>
            <a:r>
              <a:rPr sz="800" spc="-5" dirty="0"/>
              <a:t>New </a:t>
            </a:r>
            <a:r>
              <a:rPr sz="800" spc="-10" dirty="0"/>
              <a:t>Age </a:t>
            </a:r>
            <a:r>
              <a:rPr sz="800" spc="-5" dirty="0"/>
              <a:t>International Publishers,</a:t>
            </a:r>
            <a:r>
              <a:rPr sz="800" spc="75" dirty="0"/>
              <a:t> </a:t>
            </a:r>
            <a:r>
              <a:rPr sz="800" spc="-5" dirty="0"/>
              <a:t>2007</a:t>
            </a:r>
            <a:endParaRPr sz="800"/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45"/>
              </a:lnSpc>
            </a:pPr>
            <a:fld id="{81D60167-4931-47E6-BA6A-407CBD079E47}" type="slidenum">
              <a:rPr dirty="0"/>
              <a:pPr marL="25400">
                <a:lnSpc>
                  <a:spcPts val="1445"/>
                </a:lnSpc>
              </a:pPr>
              <a:t>55</a:t>
            </a:fld>
            <a:endParaRPr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40835" y="2625851"/>
            <a:ext cx="3230880" cy="3590925"/>
          </a:xfrm>
          <a:custGeom>
            <a:avLst/>
            <a:gdLst/>
            <a:ahLst/>
            <a:cxnLst/>
            <a:rect l="l" t="t" r="r" b="b"/>
            <a:pathLst>
              <a:path w="3230879" h="3590925">
                <a:moveTo>
                  <a:pt x="1615439" y="0"/>
                </a:moveTo>
                <a:lnTo>
                  <a:pt x="0" y="1795271"/>
                </a:lnTo>
                <a:lnTo>
                  <a:pt x="1615439" y="3590543"/>
                </a:lnTo>
                <a:lnTo>
                  <a:pt x="3230879" y="1795271"/>
                </a:lnTo>
                <a:lnTo>
                  <a:pt x="1615439" y="0"/>
                </a:lnTo>
                <a:close/>
              </a:path>
            </a:pathLst>
          </a:custGeom>
          <a:ln w="28574">
            <a:solidFill>
              <a:srgbClr val="7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424172" y="3604260"/>
            <a:ext cx="1717675" cy="1699260"/>
          </a:xfrm>
          <a:custGeom>
            <a:avLst/>
            <a:gdLst/>
            <a:ahLst/>
            <a:cxnLst/>
            <a:rect l="l" t="t" r="r" b="b"/>
            <a:pathLst>
              <a:path w="1717675" h="1699260">
                <a:moveTo>
                  <a:pt x="1717548" y="848868"/>
                </a:moveTo>
                <a:lnTo>
                  <a:pt x="1716190" y="800642"/>
                </a:lnTo>
                <a:lnTo>
                  <a:pt x="1712164" y="753130"/>
                </a:lnTo>
                <a:lnTo>
                  <a:pt x="1705543" y="706401"/>
                </a:lnTo>
                <a:lnTo>
                  <a:pt x="1696400" y="660528"/>
                </a:lnTo>
                <a:lnTo>
                  <a:pt x="1684806" y="615581"/>
                </a:lnTo>
                <a:lnTo>
                  <a:pt x="1670834" y="571632"/>
                </a:lnTo>
                <a:lnTo>
                  <a:pt x="1654556" y="528752"/>
                </a:lnTo>
                <a:lnTo>
                  <a:pt x="1636044" y="487012"/>
                </a:lnTo>
                <a:lnTo>
                  <a:pt x="1615372" y="446483"/>
                </a:lnTo>
                <a:lnTo>
                  <a:pt x="1592611" y="407237"/>
                </a:lnTo>
                <a:lnTo>
                  <a:pt x="1567833" y="369345"/>
                </a:lnTo>
                <a:lnTo>
                  <a:pt x="1541112" y="332877"/>
                </a:lnTo>
                <a:lnTo>
                  <a:pt x="1512519" y="297906"/>
                </a:lnTo>
                <a:lnTo>
                  <a:pt x="1482126" y="264503"/>
                </a:lnTo>
                <a:lnTo>
                  <a:pt x="1450007" y="232739"/>
                </a:lnTo>
                <a:lnTo>
                  <a:pt x="1416233" y="202684"/>
                </a:lnTo>
                <a:lnTo>
                  <a:pt x="1380877" y="174411"/>
                </a:lnTo>
                <a:lnTo>
                  <a:pt x="1344012" y="147990"/>
                </a:lnTo>
                <a:lnTo>
                  <a:pt x="1305708" y="123493"/>
                </a:lnTo>
                <a:lnTo>
                  <a:pt x="1266040" y="100991"/>
                </a:lnTo>
                <a:lnTo>
                  <a:pt x="1225079" y="80555"/>
                </a:lnTo>
                <a:lnTo>
                  <a:pt x="1182898" y="62257"/>
                </a:lnTo>
                <a:lnTo>
                  <a:pt x="1139568" y="46167"/>
                </a:lnTo>
                <a:lnTo>
                  <a:pt x="1095163" y="32357"/>
                </a:lnTo>
                <a:lnTo>
                  <a:pt x="1049755" y="20898"/>
                </a:lnTo>
                <a:lnTo>
                  <a:pt x="1003415" y="11862"/>
                </a:lnTo>
                <a:lnTo>
                  <a:pt x="956218" y="5319"/>
                </a:lnTo>
                <a:lnTo>
                  <a:pt x="908233" y="1341"/>
                </a:lnTo>
                <a:lnTo>
                  <a:pt x="859536" y="0"/>
                </a:lnTo>
                <a:lnTo>
                  <a:pt x="810685" y="1341"/>
                </a:lnTo>
                <a:lnTo>
                  <a:pt x="762559" y="5319"/>
                </a:lnTo>
                <a:lnTo>
                  <a:pt x="715230" y="11862"/>
                </a:lnTo>
                <a:lnTo>
                  <a:pt x="668769" y="20898"/>
                </a:lnTo>
                <a:lnTo>
                  <a:pt x="623248" y="32357"/>
                </a:lnTo>
                <a:lnTo>
                  <a:pt x="578739" y="46167"/>
                </a:lnTo>
                <a:lnTo>
                  <a:pt x="535315" y="62257"/>
                </a:lnTo>
                <a:lnTo>
                  <a:pt x="493047" y="80555"/>
                </a:lnTo>
                <a:lnTo>
                  <a:pt x="452007" y="100991"/>
                </a:lnTo>
                <a:lnTo>
                  <a:pt x="412267" y="123493"/>
                </a:lnTo>
                <a:lnTo>
                  <a:pt x="373900" y="147990"/>
                </a:lnTo>
                <a:lnTo>
                  <a:pt x="336977" y="174411"/>
                </a:lnTo>
                <a:lnTo>
                  <a:pt x="301570" y="202684"/>
                </a:lnTo>
                <a:lnTo>
                  <a:pt x="267751" y="232739"/>
                </a:lnTo>
                <a:lnTo>
                  <a:pt x="235592" y="264503"/>
                </a:lnTo>
                <a:lnTo>
                  <a:pt x="205166" y="297906"/>
                </a:lnTo>
                <a:lnTo>
                  <a:pt x="176543" y="332877"/>
                </a:lnTo>
                <a:lnTo>
                  <a:pt x="149797" y="369345"/>
                </a:lnTo>
                <a:lnTo>
                  <a:pt x="124999" y="407237"/>
                </a:lnTo>
                <a:lnTo>
                  <a:pt x="102221" y="446483"/>
                </a:lnTo>
                <a:lnTo>
                  <a:pt x="81535" y="487012"/>
                </a:lnTo>
                <a:lnTo>
                  <a:pt x="63013" y="528752"/>
                </a:lnTo>
                <a:lnTo>
                  <a:pt x="46727" y="571632"/>
                </a:lnTo>
                <a:lnTo>
                  <a:pt x="32749" y="615581"/>
                </a:lnTo>
                <a:lnTo>
                  <a:pt x="21151" y="660528"/>
                </a:lnTo>
                <a:lnTo>
                  <a:pt x="12005" y="706401"/>
                </a:lnTo>
                <a:lnTo>
                  <a:pt x="5383" y="753130"/>
                </a:lnTo>
                <a:lnTo>
                  <a:pt x="1357" y="800642"/>
                </a:lnTo>
                <a:lnTo>
                  <a:pt x="0" y="848868"/>
                </a:lnTo>
                <a:lnTo>
                  <a:pt x="1357" y="897098"/>
                </a:lnTo>
                <a:lnTo>
                  <a:pt x="5383" y="944626"/>
                </a:lnTo>
                <a:lnTo>
                  <a:pt x="12005" y="991379"/>
                </a:lnTo>
                <a:lnTo>
                  <a:pt x="21151" y="1037286"/>
                </a:lnTo>
                <a:lnTo>
                  <a:pt x="32749" y="1082274"/>
                </a:lnTo>
                <a:lnTo>
                  <a:pt x="46727" y="1126272"/>
                </a:lnTo>
                <a:lnTo>
                  <a:pt x="63013" y="1169207"/>
                </a:lnTo>
                <a:lnTo>
                  <a:pt x="81535" y="1211007"/>
                </a:lnTo>
                <a:lnTo>
                  <a:pt x="102221" y="1251601"/>
                </a:lnTo>
                <a:lnTo>
                  <a:pt x="124999" y="1290917"/>
                </a:lnTo>
                <a:lnTo>
                  <a:pt x="149797" y="1328882"/>
                </a:lnTo>
                <a:lnTo>
                  <a:pt x="176543" y="1365425"/>
                </a:lnTo>
                <a:lnTo>
                  <a:pt x="205166" y="1400473"/>
                </a:lnTo>
                <a:lnTo>
                  <a:pt x="235592" y="1433955"/>
                </a:lnTo>
                <a:lnTo>
                  <a:pt x="267751" y="1465798"/>
                </a:lnTo>
                <a:lnTo>
                  <a:pt x="301570" y="1495931"/>
                </a:lnTo>
                <a:lnTo>
                  <a:pt x="336977" y="1524281"/>
                </a:lnTo>
                <a:lnTo>
                  <a:pt x="373900" y="1550778"/>
                </a:lnTo>
                <a:lnTo>
                  <a:pt x="412267" y="1575347"/>
                </a:lnTo>
                <a:lnTo>
                  <a:pt x="452007" y="1597919"/>
                </a:lnTo>
                <a:lnTo>
                  <a:pt x="493047" y="1618420"/>
                </a:lnTo>
                <a:lnTo>
                  <a:pt x="535315" y="1636779"/>
                </a:lnTo>
                <a:lnTo>
                  <a:pt x="578739" y="1652924"/>
                </a:lnTo>
                <a:lnTo>
                  <a:pt x="623248" y="1666782"/>
                </a:lnTo>
                <a:lnTo>
                  <a:pt x="668769" y="1678282"/>
                </a:lnTo>
                <a:lnTo>
                  <a:pt x="715230" y="1687352"/>
                </a:lnTo>
                <a:lnTo>
                  <a:pt x="762559" y="1693919"/>
                </a:lnTo>
                <a:lnTo>
                  <a:pt x="810685" y="1697912"/>
                </a:lnTo>
                <a:lnTo>
                  <a:pt x="859536" y="1699260"/>
                </a:lnTo>
                <a:lnTo>
                  <a:pt x="908233" y="1697912"/>
                </a:lnTo>
                <a:lnTo>
                  <a:pt x="956218" y="1693919"/>
                </a:lnTo>
                <a:lnTo>
                  <a:pt x="1003415" y="1687352"/>
                </a:lnTo>
                <a:lnTo>
                  <a:pt x="1049755" y="1678282"/>
                </a:lnTo>
                <a:lnTo>
                  <a:pt x="1095163" y="1666782"/>
                </a:lnTo>
                <a:lnTo>
                  <a:pt x="1139568" y="1652924"/>
                </a:lnTo>
                <a:lnTo>
                  <a:pt x="1182898" y="1636779"/>
                </a:lnTo>
                <a:lnTo>
                  <a:pt x="1225079" y="1618420"/>
                </a:lnTo>
                <a:lnTo>
                  <a:pt x="1266040" y="1597919"/>
                </a:lnTo>
                <a:lnTo>
                  <a:pt x="1305708" y="1575347"/>
                </a:lnTo>
                <a:lnTo>
                  <a:pt x="1344012" y="1550778"/>
                </a:lnTo>
                <a:lnTo>
                  <a:pt x="1380877" y="1524281"/>
                </a:lnTo>
                <a:lnTo>
                  <a:pt x="1416233" y="1495931"/>
                </a:lnTo>
                <a:lnTo>
                  <a:pt x="1450007" y="1465798"/>
                </a:lnTo>
                <a:lnTo>
                  <a:pt x="1482126" y="1433955"/>
                </a:lnTo>
                <a:lnTo>
                  <a:pt x="1512519" y="1400473"/>
                </a:lnTo>
                <a:lnTo>
                  <a:pt x="1541112" y="1365425"/>
                </a:lnTo>
                <a:lnTo>
                  <a:pt x="1567833" y="1328882"/>
                </a:lnTo>
                <a:lnTo>
                  <a:pt x="1592611" y="1290917"/>
                </a:lnTo>
                <a:lnTo>
                  <a:pt x="1615372" y="1251601"/>
                </a:lnTo>
                <a:lnTo>
                  <a:pt x="1636044" y="1211007"/>
                </a:lnTo>
                <a:lnTo>
                  <a:pt x="1654556" y="1169207"/>
                </a:lnTo>
                <a:lnTo>
                  <a:pt x="1670834" y="1126272"/>
                </a:lnTo>
                <a:lnTo>
                  <a:pt x="1684806" y="1082274"/>
                </a:lnTo>
                <a:lnTo>
                  <a:pt x="1696400" y="1037286"/>
                </a:lnTo>
                <a:lnTo>
                  <a:pt x="1705543" y="991379"/>
                </a:lnTo>
                <a:lnTo>
                  <a:pt x="1712164" y="944626"/>
                </a:lnTo>
                <a:lnTo>
                  <a:pt x="1716190" y="897098"/>
                </a:lnTo>
                <a:lnTo>
                  <a:pt x="1717548" y="848868"/>
                </a:lnTo>
                <a:close/>
              </a:path>
            </a:pathLst>
          </a:custGeom>
          <a:solidFill>
            <a:srgbClr val="CC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24171" y="3604259"/>
            <a:ext cx="1717675" cy="1699260"/>
          </a:xfrm>
          <a:custGeom>
            <a:avLst/>
            <a:gdLst/>
            <a:ahLst/>
            <a:cxnLst/>
            <a:rect l="l" t="t" r="r" b="b"/>
            <a:pathLst>
              <a:path w="1717675" h="1699260">
                <a:moveTo>
                  <a:pt x="859535" y="0"/>
                </a:moveTo>
                <a:lnTo>
                  <a:pt x="810685" y="1341"/>
                </a:lnTo>
                <a:lnTo>
                  <a:pt x="762559" y="5319"/>
                </a:lnTo>
                <a:lnTo>
                  <a:pt x="715230" y="11862"/>
                </a:lnTo>
                <a:lnTo>
                  <a:pt x="668769" y="20898"/>
                </a:lnTo>
                <a:lnTo>
                  <a:pt x="623248" y="32357"/>
                </a:lnTo>
                <a:lnTo>
                  <a:pt x="578739" y="46167"/>
                </a:lnTo>
                <a:lnTo>
                  <a:pt x="535315" y="62257"/>
                </a:lnTo>
                <a:lnTo>
                  <a:pt x="493047" y="80555"/>
                </a:lnTo>
                <a:lnTo>
                  <a:pt x="452007" y="100991"/>
                </a:lnTo>
                <a:lnTo>
                  <a:pt x="412267" y="123493"/>
                </a:lnTo>
                <a:lnTo>
                  <a:pt x="373900" y="147990"/>
                </a:lnTo>
                <a:lnTo>
                  <a:pt x="336977" y="174411"/>
                </a:lnTo>
                <a:lnTo>
                  <a:pt x="301570" y="202684"/>
                </a:lnTo>
                <a:lnTo>
                  <a:pt x="267751" y="232739"/>
                </a:lnTo>
                <a:lnTo>
                  <a:pt x="235592" y="264503"/>
                </a:lnTo>
                <a:lnTo>
                  <a:pt x="205166" y="297906"/>
                </a:lnTo>
                <a:lnTo>
                  <a:pt x="176543" y="332877"/>
                </a:lnTo>
                <a:lnTo>
                  <a:pt x="149797" y="369345"/>
                </a:lnTo>
                <a:lnTo>
                  <a:pt x="124999" y="407237"/>
                </a:lnTo>
                <a:lnTo>
                  <a:pt x="102221" y="446483"/>
                </a:lnTo>
                <a:lnTo>
                  <a:pt x="81535" y="487012"/>
                </a:lnTo>
                <a:lnTo>
                  <a:pt x="63013" y="528752"/>
                </a:lnTo>
                <a:lnTo>
                  <a:pt x="46727" y="571632"/>
                </a:lnTo>
                <a:lnTo>
                  <a:pt x="32749" y="615581"/>
                </a:lnTo>
                <a:lnTo>
                  <a:pt x="21151" y="660528"/>
                </a:lnTo>
                <a:lnTo>
                  <a:pt x="12005" y="706401"/>
                </a:lnTo>
                <a:lnTo>
                  <a:pt x="5383" y="753130"/>
                </a:lnTo>
                <a:lnTo>
                  <a:pt x="1357" y="800642"/>
                </a:lnTo>
                <a:lnTo>
                  <a:pt x="0" y="848867"/>
                </a:lnTo>
                <a:lnTo>
                  <a:pt x="1357" y="897098"/>
                </a:lnTo>
                <a:lnTo>
                  <a:pt x="5383" y="944626"/>
                </a:lnTo>
                <a:lnTo>
                  <a:pt x="12005" y="991379"/>
                </a:lnTo>
                <a:lnTo>
                  <a:pt x="21151" y="1037286"/>
                </a:lnTo>
                <a:lnTo>
                  <a:pt x="32749" y="1082274"/>
                </a:lnTo>
                <a:lnTo>
                  <a:pt x="46727" y="1126272"/>
                </a:lnTo>
                <a:lnTo>
                  <a:pt x="63013" y="1169207"/>
                </a:lnTo>
                <a:lnTo>
                  <a:pt x="81535" y="1211007"/>
                </a:lnTo>
                <a:lnTo>
                  <a:pt x="102221" y="1251601"/>
                </a:lnTo>
                <a:lnTo>
                  <a:pt x="124999" y="1290917"/>
                </a:lnTo>
                <a:lnTo>
                  <a:pt x="149797" y="1328882"/>
                </a:lnTo>
                <a:lnTo>
                  <a:pt x="176543" y="1365425"/>
                </a:lnTo>
                <a:lnTo>
                  <a:pt x="205166" y="1400473"/>
                </a:lnTo>
                <a:lnTo>
                  <a:pt x="235592" y="1433954"/>
                </a:lnTo>
                <a:lnTo>
                  <a:pt x="267751" y="1465798"/>
                </a:lnTo>
                <a:lnTo>
                  <a:pt x="301570" y="1495931"/>
                </a:lnTo>
                <a:lnTo>
                  <a:pt x="336977" y="1524281"/>
                </a:lnTo>
                <a:lnTo>
                  <a:pt x="373900" y="1550778"/>
                </a:lnTo>
                <a:lnTo>
                  <a:pt x="412267" y="1575347"/>
                </a:lnTo>
                <a:lnTo>
                  <a:pt x="452007" y="1597919"/>
                </a:lnTo>
                <a:lnTo>
                  <a:pt x="493047" y="1618420"/>
                </a:lnTo>
                <a:lnTo>
                  <a:pt x="535315" y="1636779"/>
                </a:lnTo>
                <a:lnTo>
                  <a:pt x="578739" y="1652923"/>
                </a:lnTo>
                <a:lnTo>
                  <a:pt x="623248" y="1666782"/>
                </a:lnTo>
                <a:lnTo>
                  <a:pt x="668769" y="1678282"/>
                </a:lnTo>
                <a:lnTo>
                  <a:pt x="715230" y="1687352"/>
                </a:lnTo>
                <a:lnTo>
                  <a:pt x="762559" y="1693919"/>
                </a:lnTo>
                <a:lnTo>
                  <a:pt x="810685" y="1697912"/>
                </a:lnTo>
                <a:lnTo>
                  <a:pt x="859535" y="1699259"/>
                </a:lnTo>
                <a:lnTo>
                  <a:pt x="908233" y="1697912"/>
                </a:lnTo>
                <a:lnTo>
                  <a:pt x="956218" y="1693919"/>
                </a:lnTo>
                <a:lnTo>
                  <a:pt x="1003415" y="1687352"/>
                </a:lnTo>
                <a:lnTo>
                  <a:pt x="1049755" y="1678282"/>
                </a:lnTo>
                <a:lnTo>
                  <a:pt x="1095163" y="1666782"/>
                </a:lnTo>
                <a:lnTo>
                  <a:pt x="1139568" y="1652923"/>
                </a:lnTo>
                <a:lnTo>
                  <a:pt x="1182898" y="1636779"/>
                </a:lnTo>
                <a:lnTo>
                  <a:pt x="1225079" y="1618420"/>
                </a:lnTo>
                <a:lnTo>
                  <a:pt x="1266040" y="1597919"/>
                </a:lnTo>
                <a:lnTo>
                  <a:pt x="1305708" y="1575347"/>
                </a:lnTo>
                <a:lnTo>
                  <a:pt x="1344012" y="1550778"/>
                </a:lnTo>
                <a:lnTo>
                  <a:pt x="1380877" y="1524281"/>
                </a:lnTo>
                <a:lnTo>
                  <a:pt x="1416233" y="1495931"/>
                </a:lnTo>
                <a:lnTo>
                  <a:pt x="1450007" y="1465798"/>
                </a:lnTo>
                <a:lnTo>
                  <a:pt x="1482126" y="1433954"/>
                </a:lnTo>
                <a:lnTo>
                  <a:pt x="1512519" y="1400473"/>
                </a:lnTo>
                <a:lnTo>
                  <a:pt x="1541112" y="1365425"/>
                </a:lnTo>
                <a:lnTo>
                  <a:pt x="1567833" y="1328882"/>
                </a:lnTo>
                <a:lnTo>
                  <a:pt x="1592611" y="1290917"/>
                </a:lnTo>
                <a:lnTo>
                  <a:pt x="1615372" y="1251601"/>
                </a:lnTo>
                <a:lnTo>
                  <a:pt x="1636044" y="1211007"/>
                </a:lnTo>
                <a:lnTo>
                  <a:pt x="1654556" y="1169207"/>
                </a:lnTo>
                <a:lnTo>
                  <a:pt x="1670834" y="1126272"/>
                </a:lnTo>
                <a:lnTo>
                  <a:pt x="1684806" y="1082274"/>
                </a:lnTo>
                <a:lnTo>
                  <a:pt x="1696400" y="1037286"/>
                </a:lnTo>
                <a:lnTo>
                  <a:pt x="1705543" y="991379"/>
                </a:lnTo>
                <a:lnTo>
                  <a:pt x="1712164" y="944626"/>
                </a:lnTo>
                <a:lnTo>
                  <a:pt x="1716190" y="897098"/>
                </a:lnTo>
                <a:lnTo>
                  <a:pt x="1717547" y="848867"/>
                </a:lnTo>
                <a:lnTo>
                  <a:pt x="1716190" y="800642"/>
                </a:lnTo>
                <a:lnTo>
                  <a:pt x="1712164" y="753130"/>
                </a:lnTo>
                <a:lnTo>
                  <a:pt x="1705543" y="706401"/>
                </a:lnTo>
                <a:lnTo>
                  <a:pt x="1696400" y="660528"/>
                </a:lnTo>
                <a:lnTo>
                  <a:pt x="1684806" y="615581"/>
                </a:lnTo>
                <a:lnTo>
                  <a:pt x="1670834" y="571632"/>
                </a:lnTo>
                <a:lnTo>
                  <a:pt x="1654556" y="528752"/>
                </a:lnTo>
                <a:lnTo>
                  <a:pt x="1636044" y="487012"/>
                </a:lnTo>
                <a:lnTo>
                  <a:pt x="1615372" y="446483"/>
                </a:lnTo>
                <a:lnTo>
                  <a:pt x="1592611" y="407237"/>
                </a:lnTo>
                <a:lnTo>
                  <a:pt x="1567833" y="369345"/>
                </a:lnTo>
                <a:lnTo>
                  <a:pt x="1541112" y="332877"/>
                </a:lnTo>
                <a:lnTo>
                  <a:pt x="1512519" y="297906"/>
                </a:lnTo>
                <a:lnTo>
                  <a:pt x="1482126" y="264503"/>
                </a:lnTo>
                <a:lnTo>
                  <a:pt x="1450007" y="232739"/>
                </a:lnTo>
                <a:lnTo>
                  <a:pt x="1416233" y="202684"/>
                </a:lnTo>
                <a:lnTo>
                  <a:pt x="1380877" y="174411"/>
                </a:lnTo>
                <a:lnTo>
                  <a:pt x="1344012" y="147990"/>
                </a:lnTo>
                <a:lnTo>
                  <a:pt x="1305708" y="123493"/>
                </a:lnTo>
                <a:lnTo>
                  <a:pt x="1266040" y="100991"/>
                </a:lnTo>
                <a:lnTo>
                  <a:pt x="1225079" y="80555"/>
                </a:lnTo>
                <a:lnTo>
                  <a:pt x="1182898" y="62257"/>
                </a:lnTo>
                <a:lnTo>
                  <a:pt x="1139568" y="46167"/>
                </a:lnTo>
                <a:lnTo>
                  <a:pt x="1095163" y="32357"/>
                </a:lnTo>
                <a:lnTo>
                  <a:pt x="1049755" y="20898"/>
                </a:lnTo>
                <a:lnTo>
                  <a:pt x="1003415" y="11862"/>
                </a:lnTo>
                <a:lnTo>
                  <a:pt x="956218" y="5319"/>
                </a:lnTo>
                <a:lnTo>
                  <a:pt x="908233" y="1341"/>
                </a:lnTo>
                <a:lnTo>
                  <a:pt x="859535" y="0"/>
                </a:lnTo>
                <a:close/>
              </a:path>
            </a:pathLst>
          </a:custGeom>
          <a:ln w="28574">
            <a:solidFill>
              <a:srgbClr val="00CC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90553" y="2582989"/>
            <a:ext cx="142112" cy="1390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597973" y="4332541"/>
            <a:ext cx="140588" cy="1390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801421" y="4343209"/>
            <a:ext cx="140588" cy="1405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190553" y="6118669"/>
            <a:ext cx="142112" cy="1405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250179" y="3488435"/>
            <a:ext cx="0" cy="260985"/>
          </a:xfrm>
          <a:custGeom>
            <a:avLst/>
            <a:gdLst/>
            <a:ahLst/>
            <a:cxnLst/>
            <a:rect l="l" t="t" r="r" b="b"/>
            <a:pathLst>
              <a:path h="260985">
                <a:moveTo>
                  <a:pt x="0" y="0"/>
                </a:moveTo>
                <a:lnTo>
                  <a:pt x="0" y="260603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250179" y="5172455"/>
            <a:ext cx="0" cy="260985"/>
          </a:xfrm>
          <a:custGeom>
            <a:avLst/>
            <a:gdLst/>
            <a:ahLst/>
            <a:cxnLst/>
            <a:rect l="l" t="t" r="r" b="b"/>
            <a:pathLst>
              <a:path h="260985">
                <a:moveTo>
                  <a:pt x="0" y="0"/>
                </a:moveTo>
                <a:lnTo>
                  <a:pt x="0" y="260603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299203" y="4416551"/>
            <a:ext cx="265430" cy="0"/>
          </a:xfrm>
          <a:custGeom>
            <a:avLst/>
            <a:gdLst/>
            <a:ahLst/>
            <a:cxnLst/>
            <a:rect l="l" t="t" r="r" b="b"/>
            <a:pathLst>
              <a:path w="265429">
                <a:moveTo>
                  <a:pt x="0" y="0"/>
                </a:moveTo>
                <a:lnTo>
                  <a:pt x="265175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856990" y="4239258"/>
            <a:ext cx="7391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00FF"/>
                </a:solidFill>
                <a:latin typeface="Times New Roman"/>
                <a:cs typeface="Times New Roman"/>
              </a:rPr>
              <a:t>Project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999220" y="4263642"/>
            <a:ext cx="8134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Times New Roman"/>
                <a:cs typeface="Times New Roman"/>
              </a:rPr>
              <a:t>Product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955537" y="2341879"/>
            <a:ext cx="674370" cy="11518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650065"/>
                </a:solidFill>
                <a:latin typeface="Times New Roman"/>
                <a:cs typeface="Times New Roman"/>
              </a:rPr>
              <a:t>Pe</a:t>
            </a:r>
            <a:r>
              <a:rPr sz="1800" b="1" spc="-5" dirty="0">
                <a:solidFill>
                  <a:srgbClr val="650065"/>
                </a:solidFill>
                <a:latin typeface="Times New Roman"/>
                <a:cs typeface="Times New Roman"/>
              </a:rPr>
              <a:t>o</a:t>
            </a:r>
            <a:r>
              <a:rPr sz="1800" b="1" spc="-10" dirty="0">
                <a:solidFill>
                  <a:srgbClr val="650065"/>
                </a:solidFill>
                <a:latin typeface="Times New Roman"/>
                <a:cs typeface="Times New Roman"/>
              </a:rPr>
              <a:t>p</a:t>
            </a:r>
            <a:r>
              <a:rPr sz="1800" b="1" dirty="0">
                <a:solidFill>
                  <a:srgbClr val="650065"/>
                </a:solidFill>
                <a:latin typeface="Times New Roman"/>
                <a:cs typeface="Times New Roman"/>
              </a:rPr>
              <a:t>le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150">
              <a:latin typeface="Times New Roman"/>
              <a:cs typeface="Times New Roman"/>
            </a:endParaRPr>
          </a:p>
          <a:p>
            <a:pPr marR="66040" algn="ctr">
              <a:lnSpc>
                <a:spcPct val="100000"/>
              </a:lnSpc>
            </a:pPr>
            <a:r>
              <a:rPr sz="1800" dirty="0">
                <a:solidFill>
                  <a:srgbClr val="007F7F"/>
                </a:solidFill>
                <a:latin typeface="Times New Roman"/>
                <a:cs typeface="Times New Roman"/>
              </a:rPr>
              <a:t>1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778754" y="4030710"/>
            <a:ext cx="1709420" cy="793115"/>
          </a:xfrm>
          <a:prstGeom prst="rect">
            <a:avLst/>
          </a:prstGeom>
        </p:spPr>
        <p:txBody>
          <a:bodyPr vert="horz" wrap="square" lIns="0" tIns="144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0"/>
              </a:spcBef>
              <a:tabLst>
                <a:tab pos="1236345" algn="l"/>
                <a:tab pos="1547495" algn="l"/>
              </a:tabLst>
            </a:pPr>
            <a:r>
              <a:rPr sz="1600" b="1" spc="-10" dirty="0">
                <a:solidFill>
                  <a:srgbClr val="990000"/>
                </a:solidFill>
                <a:latin typeface="Times New Roman"/>
                <a:cs typeface="Times New Roman"/>
              </a:rPr>
              <a:t>De</a:t>
            </a:r>
            <a:r>
              <a:rPr sz="1600" b="1" spc="-5" dirty="0">
                <a:solidFill>
                  <a:srgbClr val="990000"/>
                </a:solidFill>
                <a:latin typeface="Times New Roman"/>
                <a:cs typeface="Times New Roman"/>
              </a:rPr>
              <a:t>p</a:t>
            </a:r>
            <a:r>
              <a:rPr sz="1600" b="1" spc="-10" dirty="0">
                <a:solidFill>
                  <a:srgbClr val="990000"/>
                </a:solidFill>
                <a:latin typeface="Times New Roman"/>
                <a:cs typeface="Times New Roman"/>
              </a:rPr>
              <a:t>e</a:t>
            </a:r>
            <a:r>
              <a:rPr sz="1600" b="1" spc="-5" dirty="0">
                <a:solidFill>
                  <a:srgbClr val="990000"/>
                </a:solidFill>
                <a:latin typeface="Times New Roman"/>
                <a:cs typeface="Times New Roman"/>
              </a:rPr>
              <a:t>nd</a:t>
            </a:r>
            <a:r>
              <a:rPr sz="1600" b="1" spc="-10" dirty="0">
                <a:solidFill>
                  <a:srgbClr val="990000"/>
                </a:solidFill>
                <a:latin typeface="Times New Roman"/>
                <a:cs typeface="Times New Roman"/>
              </a:rPr>
              <a:t>e</a:t>
            </a:r>
            <a:r>
              <a:rPr sz="1600" b="1" spc="-5" dirty="0">
                <a:solidFill>
                  <a:srgbClr val="990000"/>
                </a:solidFill>
                <a:latin typeface="Times New Roman"/>
                <a:cs typeface="Times New Roman"/>
              </a:rPr>
              <a:t>n</a:t>
            </a:r>
            <a:r>
              <a:rPr sz="1600" b="1" spc="-10" dirty="0">
                <a:solidFill>
                  <a:srgbClr val="990000"/>
                </a:solidFill>
                <a:latin typeface="Times New Roman"/>
                <a:cs typeface="Times New Roman"/>
              </a:rPr>
              <a:t>c</a:t>
            </a:r>
            <a:r>
              <a:rPr sz="1600" b="1" spc="-5" dirty="0">
                <a:solidFill>
                  <a:srgbClr val="990000"/>
                </a:solidFill>
                <a:latin typeface="Times New Roman"/>
                <a:cs typeface="Times New Roman"/>
              </a:rPr>
              <a:t>y</a:t>
            </a:r>
            <a:r>
              <a:rPr sz="1600" b="1" dirty="0">
                <a:solidFill>
                  <a:srgbClr val="990000"/>
                </a:solidFill>
                <a:latin typeface="Times New Roman"/>
                <a:cs typeface="Times New Roman"/>
              </a:rPr>
              <a:t>	</a:t>
            </a:r>
            <a:r>
              <a:rPr sz="1600" b="1" u="sng" spc="-5" dirty="0">
                <a:solidFill>
                  <a:srgbClr val="99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b="1" u="sng" dirty="0">
                <a:solidFill>
                  <a:srgbClr val="99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1600" b="1" spc="-130" dirty="0">
                <a:solidFill>
                  <a:srgbClr val="990000"/>
                </a:solidFill>
                <a:latin typeface="Times New Roman"/>
                <a:cs typeface="Times New Roman"/>
              </a:rPr>
              <a:t> </a:t>
            </a:r>
            <a:r>
              <a:rPr sz="2700" baseline="-24691" dirty="0">
                <a:solidFill>
                  <a:srgbClr val="006565"/>
                </a:solidFill>
                <a:latin typeface="Times New Roman"/>
                <a:cs typeface="Times New Roman"/>
              </a:rPr>
              <a:t>2</a:t>
            </a:r>
            <a:endParaRPr sz="2700" baseline="-24691">
              <a:latin typeface="Times New Roman"/>
              <a:cs typeface="Times New Roman"/>
            </a:endParaRPr>
          </a:p>
          <a:p>
            <a:pPr marL="271145">
              <a:lnSpc>
                <a:spcPct val="100000"/>
              </a:lnSpc>
              <a:spcBef>
                <a:spcPts val="919"/>
              </a:spcBef>
            </a:pPr>
            <a:r>
              <a:rPr sz="1600" b="1" spc="-5" dirty="0">
                <a:solidFill>
                  <a:srgbClr val="990000"/>
                </a:solidFill>
                <a:latin typeface="Times New Roman"/>
                <a:cs typeface="Times New Roman"/>
              </a:rPr>
              <a:t>Order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897625" y="5435597"/>
            <a:ext cx="763905" cy="10864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21590"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3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7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800" b="1" spc="-5" dirty="0">
                <a:solidFill>
                  <a:srgbClr val="003200"/>
                </a:solidFill>
                <a:latin typeface="Times New Roman"/>
                <a:cs typeface="Times New Roman"/>
              </a:rPr>
              <a:t>Process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053330" y="4275834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06565"/>
                </a:solidFill>
                <a:latin typeface="Times New Roman"/>
                <a:cs typeface="Times New Roman"/>
              </a:rPr>
              <a:t>4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764533" y="881887"/>
            <a:ext cx="845185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60" dirty="0"/>
              <a:t>Role </a:t>
            </a:r>
            <a:r>
              <a:rPr spc="-120" dirty="0"/>
              <a:t>of </a:t>
            </a:r>
            <a:r>
              <a:rPr spc="-250" dirty="0"/>
              <a:t>Management </a:t>
            </a:r>
            <a:r>
              <a:rPr spc="-160" dirty="0"/>
              <a:t>in </a:t>
            </a:r>
            <a:r>
              <a:rPr spc="-165" dirty="0"/>
              <a:t>Software</a:t>
            </a:r>
            <a:r>
              <a:rPr spc="180" dirty="0"/>
              <a:t> </a:t>
            </a:r>
            <a:r>
              <a:rPr spc="-235" dirty="0"/>
              <a:t>Development</a:t>
            </a:r>
          </a:p>
        </p:txBody>
      </p:sp>
      <p:sp>
        <p:nvSpPr>
          <p:cNvPr id="19" name="object 19"/>
          <p:cNvSpPr/>
          <p:nvPr/>
        </p:nvSpPr>
        <p:spPr>
          <a:xfrm>
            <a:off x="761993" y="1670304"/>
            <a:ext cx="8610600" cy="0"/>
          </a:xfrm>
          <a:custGeom>
            <a:avLst/>
            <a:gdLst/>
            <a:ahLst/>
            <a:cxnLst/>
            <a:rect l="l" t="t" r="r" b="b"/>
            <a:pathLst>
              <a:path w="8610600">
                <a:moveTo>
                  <a:pt x="0" y="0"/>
                </a:moveTo>
                <a:lnTo>
                  <a:pt x="8610605" y="0"/>
                </a:lnTo>
              </a:path>
            </a:pathLst>
          </a:custGeom>
          <a:ln w="571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9"/>
              </a:lnSpc>
            </a:pPr>
            <a:r>
              <a:rPr spc="-5" dirty="0"/>
              <a:t>Software Engineering </a:t>
            </a:r>
            <a:r>
              <a:rPr spc="-10" dirty="0"/>
              <a:t>(3</a:t>
            </a:r>
            <a:r>
              <a:rPr sz="750" spc="-15" baseline="22222" dirty="0"/>
              <a:t>rd </a:t>
            </a:r>
            <a:r>
              <a:rPr sz="800" spc="-5" dirty="0"/>
              <a:t>ed.), </a:t>
            </a:r>
            <a:r>
              <a:rPr sz="800" dirty="0"/>
              <a:t>By K.K </a:t>
            </a:r>
            <a:r>
              <a:rPr sz="800" spc="-5" dirty="0"/>
              <a:t>Aggarwal </a:t>
            </a:r>
            <a:r>
              <a:rPr sz="800" dirty="0"/>
              <a:t>&amp; </a:t>
            </a:r>
            <a:r>
              <a:rPr sz="800" spc="-5" dirty="0"/>
              <a:t>Yogesh </a:t>
            </a:r>
            <a:r>
              <a:rPr sz="800" dirty="0"/>
              <a:t>Singh, </a:t>
            </a:r>
            <a:r>
              <a:rPr sz="800" spc="-5" dirty="0"/>
              <a:t>Copyright </a:t>
            </a:r>
            <a:r>
              <a:rPr sz="800" dirty="0"/>
              <a:t>© </a:t>
            </a:r>
            <a:r>
              <a:rPr sz="800" spc="-5" dirty="0"/>
              <a:t>New </a:t>
            </a:r>
            <a:r>
              <a:rPr sz="800" spc="-10" dirty="0"/>
              <a:t>Age </a:t>
            </a:r>
            <a:r>
              <a:rPr sz="800" spc="-5" dirty="0"/>
              <a:t>International Publishers,</a:t>
            </a:r>
            <a:r>
              <a:rPr sz="800" spc="75" dirty="0"/>
              <a:t> </a:t>
            </a:r>
            <a:r>
              <a:rPr sz="800" spc="-5" dirty="0"/>
              <a:t>2007</a:t>
            </a:r>
            <a:endParaRPr sz="800"/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45"/>
              </a:lnSpc>
            </a:pPr>
            <a:fld id="{81D60167-4931-47E6-BA6A-407CBD079E47}" type="slidenum">
              <a:rPr dirty="0"/>
              <a:pPr marL="25400">
                <a:lnSpc>
                  <a:spcPts val="1445"/>
                </a:lnSpc>
              </a:pPr>
              <a:t>56</a:t>
            </a:fld>
            <a:endParaRPr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299" y="2107183"/>
            <a:ext cx="253873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Times New Roman"/>
                <a:cs typeface="Times New Roman"/>
              </a:rPr>
              <a:t>(a) Superset of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programs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latin typeface="Times New Roman"/>
                <a:cs typeface="Times New Roman"/>
              </a:rPr>
              <a:t>(c) </a:t>
            </a:r>
            <a:r>
              <a:rPr sz="2000" dirty="0">
                <a:latin typeface="Times New Roman"/>
                <a:cs typeface="Times New Roman"/>
              </a:rPr>
              <a:t>Set </a:t>
            </a:r>
            <a:r>
              <a:rPr sz="2000" spc="-5" dirty="0">
                <a:latin typeface="Times New Roman"/>
                <a:cs typeface="Times New Roman"/>
              </a:rPr>
              <a:t>of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programs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73114" y="2107183"/>
            <a:ext cx="231140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Times New Roman"/>
                <a:cs typeface="Times New Roman"/>
              </a:rPr>
              <a:t>(b) </a:t>
            </a:r>
            <a:r>
              <a:rPr sz="2000" spc="-5" dirty="0">
                <a:latin typeface="Times New Roman"/>
                <a:cs typeface="Times New Roman"/>
              </a:rPr>
              <a:t>subset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programs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spc="-10" dirty="0">
                <a:latin typeface="Times New Roman"/>
                <a:cs typeface="Times New Roman"/>
              </a:rPr>
              <a:t>(d) </a:t>
            </a:r>
            <a:r>
              <a:rPr sz="2000" dirty="0">
                <a:latin typeface="Times New Roman"/>
                <a:cs typeface="Times New Roman"/>
              </a:rPr>
              <a:t>none </a:t>
            </a:r>
            <a:r>
              <a:rPr sz="2000" spc="-5" dirty="0">
                <a:latin typeface="Times New Roman"/>
                <a:cs typeface="Times New Roman"/>
              </a:rPr>
              <a:t>of the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above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3099" y="2849370"/>
            <a:ext cx="619061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57200" algn="l"/>
              </a:tabLst>
            </a:pPr>
            <a:r>
              <a:rPr sz="2000" dirty="0">
                <a:latin typeface="Times New Roman"/>
                <a:cs typeface="Times New Roman"/>
              </a:rPr>
              <a:t>1.2	</a:t>
            </a:r>
            <a:r>
              <a:rPr sz="2000" spc="-5" dirty="0">
                <a:latin typeface="Times New Roman"/>
                <a:cs typeface="Times New Roman"/>
              </a:rPr>
              <a:t>Which </a:t>
            </a:r>
            <a:r>
              <a:rPr sz="2000" spc="-10" dirty="0">
                <a:latin typeface="Times New Roman"/>
                <a:cs typeface="Times New Roman"/>
              </a:rPr>
              <a:t>is </a:t>
            </a:r>
            <a:r>
              <a:rPr sz="2000" spc="5" dirty="0">
                <a:latin typeface="Times New Roman"/>
                <a:cs typeface="Times New Roman"/>
              </a:rPr>
              <a:t>NOT </a:t>
            </a:r>
            <a:r>
              <a:rPr sz="2000" dirty="0">
                <a:latin typeface="Times New Roman"/>
                <a:cs typeface="Times New Roman"/>
              </a:rPr>
              <a:t>the </a:t>
            </a:r>
            <a:r>
              <a:rPr sz="2000" spc="-5" dirty="0">
                <a:latin typeface="Times New Roman"/>
                <a:cs typeface="Times New Roman"/>
              </a:rPr>
              <a:t>part of operating procedure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manuals?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73113" y="3154170"/>
            <a:ext cx="248983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Times New Roman"/>
                <a:cs typeface="Times New Roman"/>
              </a:rPr>
              <a:t>(b) Operational </a:t>
            </a:r>
            <a:r>
              <a:rPr sz="2000" spc="-5" dirty="0">
                <a:latin typeface="Times New Roman"/>
                <a:cs typeface="Times New Roman"/>
              </a:rPr>
              <a:t>manuals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spc="-10" dirty="0">
                <a:latin typeface="Times New Roman"/>
                <a:cs typeface="Times New Roman"/>
              </a:rPr>
              <a:t>(d) Installation </a:t>
            </a:r>
            <a:r>
              <a:rPr sz="2000" spc="-5" dirty="0">
                <a:latin typeface="Times New Roman"/>
                <a:cs typeface="Times New Roman"/>
              </a:rPr>
              <a:t>manuals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73113" y="4192014"/>
            <a:ext cx="306705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Times New Roman"/>
                <a:cs typeface="Times New Roman"/>
              </a:rPr>
              <a:t>(b) </a:t>
            </a:r>
            <a:r>
              <a:rPr sz="2000" spc="-5" dirty="0">
                <a:latin typeface="Times New Roman"/>
                <a:cs typeface="Times New Roman"/>
              </a:rPr>
              <a:t>Software </a:t>
            </a:r>
            <a:r>
              <a:rPr sz="2000" spc="-10" dirty="0">
                <a:latin typeface="Times New Roman"/>
                <a:cs typeface="Times New Roman"/>
              </a:rPr>
              <a:t>is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flexible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spc="-10" dirty="0">
                <a:latin typeface="Times New Roman"/>
                <a:cs typeface="Times New Roman"/>
              </a:rPr>
              <a:t>(d) </a:t>
            </a:r>
            <a:r>
              <a:rPr sz="2000" spc="-5" dirty="0">
                <a:latin typeface="Times New Roman"/>
                <a:cs typeface="Times New Roman"/>
              </a:rPr>
              <a:t>Software </a:t>
            </a:r>
            <a:r>
              <a:rPr sz="2000" spc="-10" dirty="0">
                <a:latin typeface="Times New Roman"/>
                <a:cs typeface="Times New Roman"/>
              </a:rPr>
              <a:t>is </a:t>
            </a:r>
            <a:r>
              <a:rPr sz="2000" spc="-5" dirty="0">
                <a:latin typeface="Times New Roman"/>
                <a:cs typeface="Times New Roman"/>
              </a:rPr>
              <a:t>always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correct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73099" y="3154170"/>
            <a:ext cx="4603750" cy="2713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265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Times New Roman"/>
                <a:cs typeface="Times New Roman"/>
              </a:rPr>
              <a:t>(a) User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manuals</a:t>
            </a:r>
            <a:endParaRPr sz="2000">
              <a:latin typeface="Times New Roman"/>
              <a:cs typeface="Times New Roman"/>
            </a:endParaRPr>
          </a:p>
          <a:p>
            <a:pPr marL="469265">
              <a:lnSpc>
                <a:spcPct val="100000"/>
              </a:lnSpc>
            </a:pPr>
            <a:r>
              <a:rPr sz="2000" spc="-5" dirty="0">
                <a:latin typeface="Times New Roman"/>
                <a:cs typeface="Times New Roman"/>
              </a:rPr>
              <a:t>(c) Documentation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manuals</a:t>
            </a:r>
            <a:endParaRPr sz="2000">
              <a:latin typeface="Times New Roman"/>
              <a:cs typeface="Times New Roman"/>
            </a:endParaRPr>
          </a:p>
          <a:p>
            <a:pPr marL="457200" lvl="1" indent="-444500">
              <a:lnSpc>
                <a:spcPct val="100000"/>
              </a:lnSpc>
              <a:spcBef>
                <a:spcPts val="975"/>
              </a:spcBef>
              <a:buAutoNum type="arabicPeriod" startAt="3"/>
              <a:tabLst>
                <a:tab pos="457200" algn="l"/>
                <a:tab pos="457834" algn="l"/>
              </a:tabLst>
            </a:pPr>
            <a:r>
              <a:rPr sz="2000" spc="-5" dirty="0">
                <a:latin typeface="Times New Roman"/>
                <a:cs typeface="Times New Roman"/>
              </a:rPr>
              <a:t>Which </a:t>
            </a:r>
            <a:r>
              <a:rPr sz="2000" spc="-10" dirty="0">
                <a:latin typeface="Times New Roman"/>
                <a:cs typeface="Times New Roman"/>
              </a:rPr>
              <a:t>is </a:t>
            </a:r>
            <a:r>
              <a:rPr sz="2000" spc="5" dirty="0">
                <a:latin typeface="Times New Roman"/>
                <a:cs typeface="Times New Roman"/>
              </a:rPr>
              <a:t>NOT </a:t>
            </a:r>
            <a:r>
              <a:rPr sz="2000" dirty="0">
                <a:latin typeface="Times New Roman"/>
                <a:cs typeface="Times New Roman"/>
              </a:rPr>
              <a:t>a </a:t>
            </a:r>
            <a:r>
              <a:rPr sz="2000" spc="-10" dirty="0">
                <a:latin typeface="Times New Roman"/>
                <a:cs typeface="Times New Roman"/>
              </a:rPr>
              <a:t>software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characteristic?</a:t>
            </a:r>
            <a:endParaRPr sz="2000">
              <a:latin typeface="Times New Roman"/>
              <a:cs typeface="Times New Roman"/>
            </a:endParaRPr>
          </a:p>
          <a:p>
            <a:pPr marL="815340" lvl="2" indent="-345440">
              <a:lnSpc>
                <a:spcPct val="100000"/>
              </a:lnSpc>
              <a:buAutoNum type="alphaLcParenBoth"/>
              <a:tabLst>
                <a:tab pos="815975" algn="l"/>
              </a:tabLst>
            </a:pPr>
            <a:r>
              <a:rPr sz="2000" spc="-5" dirty="0">
                <a:latin typeface="Times New Roman"/>
                <a:cs typeface="Times New Roman"/>
              </a:rPr>
              <a:t>Software does </a:t>
            </a:r>
            <a:r>
              <a:rPr sz="2000" dirty="0">
                <a:latin typeface="Times New Roman"/>
                <a:cs typeface="Times New Roman"/>
              </a:rPr>
              <a:t>not </a:t>
            </a:r>
            <a:r>
              <a:rPr sz="2000" spc="-5" dirty="0">
                <a:latin typeface="Times New Roman"/>
                <a:cs typeface="Times New Roman"/>
              </a:rPr>
              <a:t>wear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out</a:t>
            </a:r>
            <a:endParaRPr sz="2000">
              <a:latin typeface="Times New Roman"/>
              <a:cs typeface="Times New Roman"/>
            </a:endParaRPr>
          </a:p>
          <a:p>
            <a:pPr marL="469265">
              <a:lnSpc>
                <a:spcPct val="100000"/>
              </a:lnSpc>
            </a:pPr>
            <a:r>
              <a:rPr sz="2000" spc="-5" dirty="0">
                <a:latin typeface="Times New Roman"/>
                <a:cs typeface="Times New Roman"/>
              </a:rPr>
              <a:t>(c) Software </a:t>
            </a:r>
            <a:r>
              <a:rPr sz="2000" spc="-10" dirty="0">
                <a:latin typeface="Times New Roman"/>
                <a:cs typeface="Times New Roman"/>
              </a:rPr>
              <a:t>is </a:t>
            </a:r>
            <a:r>
              <a:rPr sz="2000" dirty="0">
                <a:latin typeface="Times New Roman"/>
                <a:cs typeface="Times New Roman"/>
              </a:rPr>
              <a:t>not </a:t>
            </a:r>
            <a:r>
              <a:rPr sz="2000" spc="-10" dirty="0">
                <a:latin typeface="Times New Roman"/>
                <a:cs typeface="Times New Roman"/>
              </a:rPr>
              <a:t>manufactured</a:t>
            </a:r>
            <a:endParaRPr sz="2000">
              <a:latin typeface="Times New Roman"/>
              <a:cs typeface="Times New Roman"/>
            </a:endParaRPr>
          </a:p>
          <a:p>
            <a:pPr marL="457200" lvl="1" indent="-444500">
              <a:lnSpc>
                <a:spcPct val="100000"/>
              </a:lnSpc>
              <a:spcBef>
                <a:spcPts val="985"/>
              </a:spcBef>
              <a:buAutoNum type="arabicPeriod" startAt="4"/>
              <a:tabLst>
                <a:tab pos="457200" algn="l"/>
                <a:tab pos="457834" algn="l"/>
              </a:tabLst>
            </a:pPr>
            <a:r>
              <a:rPr sz="2000" spc="-5" dirty="0">
                <a:latin typeface="Times New Roman"/>
                <a:cs typeface="Times New Roman"/>
              </a:rPr>
              <a:t>Product</a:t>
            </a:r>
            <a:r>
              <a:rPr sz="2000" spc="-10" dirty="0">
                <a:latin typeface="Times New Roman"/>
                <a:cs typeface="Times New Roman"/>
              </a:rPr>
              <a:t> is</a:t>
            </a:r>
            <a:endParaRPr sz="2000">
              <a:latin typeface="Times New Roman"/>
              <a:cs typeface="Times New Roman"/>
            </a:endParaRPr>
          </a:p>
          <a:p>
            <a:pPr marL="815340" lvl="2" indent="-345440">
              <a:lnSpc>
                <a:spcPct val="100000"/>
              </a:lnSpc>
              <a:buAutoNum type="alphaLcParenBoth"/>
              <a:tabLst>
                <a:tab pos="815975" algn="l"/>
              </a:tabLst>
            </a:pPr>
            <a:r>
              <a:rPr sz="2000" spc="-5" dirty="0">
                <a:latin typeface="Times New Roman"/>
                <a:cs typeface="Times New Roman"/>
              </a:rPr>
              <a:t>Deliverables</a:t>
            </a:r>
            <a:endParaRPr sz="2000">
              <a:latin typeface="Times New Roman"/>
              <a:cs typeface="Times New Roman"/>
            </a:endParaRPr>
          </a:p>
          <a:p>
            <a:pPr marL="469265">
              <a:lnSpc>
                <a:spcPct val="100000"/>
              </a:lnSpc>
            </a:pPr>
            <a:r>
              <a:rPr sz="2000" spc="-5" dirty="0">
                <a:latin typeface="Times New Roman"/>
                <a:cs typeface="Times New Roman"/>
              </a:rPr>
              <a:t>(c) </a:t>
            </a:r>
            <a:r>
              <a:rPr sz="2000" spc="-10" dirty="0">
                <a:latin typeface="Times New Roman"/>
                <a:cs typeface="Times New Roman"/>
              </a:rPr>
              <a:t>Organization's </a:t>
            </a:r>
            <a:r>
              <a:rPr sz="2000" spc="-5" dirty="0">
                <a:latin typeface="Times New Roman"/>
                <a:cs typeface="Times New Roman"/>
              </a:rPr>
              <a:t>effort </a:t>
            </a:r>
            <a:r>
              <a:rPr sz="2000" spc="-10" dirty="0">
                <a:latin typeface="Times New Roman"/>
                <a:cs typeface="Times New Roman"/>
              </a:rPr>
              <a:t>in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development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73113" y="5231381"/>
            <a:ext cx="219773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Times New Roman"/>
                <a:cs typeface="Times New Roman"/>
              </a:rPr>
              <a:t>(b) </a:t>
            </a:r>
            <a:r>
              <a:rPr sz="2000" spc="-5" dirty="0">
                <a:latin typeface="Times New Roman"/>
                <a:cs typeface="Times New Roman"/>
              </a:rPr>
              <a:t>User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expectations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spc="-10" dirty="0">
                <a:latin typeface="Times New Roman"/>
                <a:cs typeface="Times New Roman"/>
              </a:rPr>
              <a:t>(d) </a:t>
            </a:r>
            <a:r>
              <a:rPr sz="2000" dirty="0">
                <a:latin typeface="Times New Roman"/>
                <a:cs typeface="Times New Roman"/>
              </a:rPr>
              <a:t>none </a:t>
            </a:r>
            <a:r>
              <a:rPr sz="2000" spc="-5" dirty="0">
                <a:latin typeface="Times New Roman"/>
                <a:cs typeface="Times New Roman"/>
              </a:rPr>
              <a:t>of the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above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40" dirty="0"/>
              <a:t>Multiple </a:t>
            </a:r>
            <a:r>
              <a:rPr spc="-370" dirty="0"/>
              <a:t>Choice</a:t>
            </a:r>
            <a:r>
              <a:rPr spc="-150" dirty="0"/>
              <a:t> </a:t>
            </a:r>
            <a:r>
              <a:rPr spc="-245" dirty="0"/>
              <a:t>Questions</a:t>
            </a:r>
          </a:p>
        </p:txBody>
      </p:sp>
      <p:sp>
        <p:nvSpPr>
          <p:cNvPr id="10" name="object 10"/>
          <p:cNvSpPr/>
          <p:nvPr/>
        </p:nvSpPr>
        <p:spPr>
          <a:xfrm>
            <a:off x="761993" y="1295393"/>
            <a:ext cx="8610600" cy="0"/>
          </a:xfrm>
          <a:custGeom>
            <a:avLst/>
            <a:gdLst/>
            <a:ahLst/>
            <a:cxnLst/>
            <a:rect l="l" t="t" r="r" b="b"/>
            <a:pathLst>
              <a:path w="8610600">
                <a:moveTo>
                  <a:pt x="0" y="0"/>
                </a:moveTo>
                <a:lnTo>
                  <a:pt x="8610605" y="0"/>
                </a:lnTo>
              </a:path>
            </a:pathLst>
          </a:custGeom>
          <a:ln w="571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73099" y="1074915"/>
            <a:ext cx="8016875" cy="1058545"/>
          </a:xfrm>
          <a:prstGeom prst="rect">
            <a:avLst/>
          </a:prstGeom>
        </p:spPr>
        <p:txBody>
          <a:bodyPr vert="horz" wrap="square" lIns="0" tIns="209550" rIns="0" bIns="0" rtlCol="0">
            <a:spAutoFit/>
          </a:bodyPr>
          <a:lstStyle/>
          <a:p>
            <a:pPr marL="88265">
              <a:lnSpc>
                <a:spcPct val="100000"/>
              </a:lnSpc>
              <a:spcBef>
                <a:spcPts val="1650"/>
              </a:spcBef>
            </a:pPr>
            <a:r>
              <a:rPr sz="2400" spc="-5" dirty="0">
                <a:latin typeface="Times New Roman"/>
                <a:cs typeface="Times New Roman"/>
              </a:rPr>
              <a:t>Note: </a:t>
            </a:r>
            <a:r>
              <a:rPr sz="2400" spc="-10" dirty="0">
                <a:latin typeface="Times New Roman"/>
                <a:cs typeface="Times New Roman"/>
              </a:rPr>
              <a:t>Select </a:t>
            </a:r>
            <a:r>
              <a:rPr sz="2400" spc="-5" dirty="0">
                <a:latin typeface="Times New Roman"/>
                <a:cs typeface="Times New Roman"/>
              </a:rPr>
              <a:t>most appropriate answer </a:t>
            </a:r>
            <a:r>
              <a:rPr sz="2400" dirty="0">
                <a:latin typeface="Times New Roman"/>
                <a:cs typeface="Times New Roman"/>
              </a:rPr>
              <a:t>of the </a:t>
            </a:r>
            <a:r>
              <a:rPr sz="2400" spc="-5" dirty="0">
                <a:latin typeface="Times New Roman"/>
                <a:cs typeface="Times New Roman"/>
              </a:rPr>
              <a:t>following</a:t>
            </a:r>
            <a:r>
              <a:rPr sz="2400" spc="4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questions: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300"/>
              </a:spcBef>
              <a:tabLst>
                <a:tab pos="457200" algn="l"/>
              </a:tabLst>
            </a:pPr>
            <a:r>
              <a:rPr sz="2000" dirty="0">
                <a:latin typeface="Times New Roman"/>
                <a:cs typeface="Times New Roman"/>
              </a:rPr>
              <a:t>1.1	</a:t>
            </a:r>
            <a:r>
              <a:rPr sz="2000" spc="-5" dirty="0">
                <a:latin typeface="Times New Roman"/>
                <a:cs typeface="Times New Roman"/>
              </a:rPr>
              <a:t>Software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is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9"/>
              </a:lnSpc>
            </a:pPr>
            <a:r>
              <a:rPr spc="-5" dirty="0"/>
              <a:t>Software Engineering </a:t>
            </a:r>
            <a:r>
              <a:rPr spc="-10" dirty="0"/>
              <a:t>(3</a:t>
            </a:r>
            <a:r>
              <a:rPr sz="750" spc="-15" baseline="22222" dirty="0"/>
              <a:t>rd </a:t>
            </a:r>
            <a:r>
              <a:rPr sz="800" spc="-5" dirty="0"/>
              <a:t>ed.), </a:t>
            </a:r>
            <a:r>
              <a:rPr sz="800" dirty="0"/>
              <a:t>By K.K </a:t>
            </a:r>
            <a:r>
              <a:rPr sz="800" spc="-5" dirty="0"/>
              <a:t>Aggarwal </a:t>
            </a:r>
            <a:r>
              <a:rPr sz="800" dirty="0"/>
              <a:t>&amp; </a:t>
            </a:r>
            <a:r>
              <a:rPr sz="800" spc="-5" dirty="0"/>
              <a:t>Yogesh </a:t>
            </a:r>
            <a:r>
              <a:rPr sz="800" dirty="0"/>
              <a:t>Singh, </a:t>
            </a:r>
            <a:r>
              <a:rPr sz="800" spc="-5" dirty="0"/>
              <a:t>Copyright </a:t>
            </a:r>
            <a:r>
              <a:rPr sz="800" dirty="0"/>
              <a:t>© </a:t>
            </a:r>
            <a:r>
              <a:rPr sz="800" spc="-5" dirty="0"/>
              <a:t>New </a:t>
            </a:r>
            <a:r>
              <a:rPr sz="800" spc="-10" dirty="0"/>
              <a:t>Age </a:t>
            </a:r>
            <a:r>
              <a:rPr sz="800" spc="-5" dirty="0"/>
              <a:t>International Publishers,</a:t>
            </a:r>
            <a:r>
              <a:rPr sz="800" spc="75" dirty="0"/>
              <a:t> </a:t>
            </a:r>
            <a:r>
              <a:rPr sz="800" spc="-5" dirty="0"/>
              <a:t>2007</a:t>
            </a:r>
            <a:endParaRPr sz="800"/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45"/>
              </a:lnSpc>
            </a:pPr>
            <a:fld id="{81D60167-4931-47E6-BA6A-407CBD079E47}" type="slidenum">
              <a:rPr dirty="0"/>
              <a:pPr marL="25400">
                <a:lnSpc>
                  <a:spcPts val="1445"/>
                </a:lnSpc>
              </a:pPr>
              <a:t>57</a:t>
            </a:fld>
            <a:endParaRPr dirty="0"/>
          </a:p>
        </p:txBody>
      </p:sp>
      <p:sp>
        <p:nvSpPr>
          <p:cNvPr id="12" name="object 12"/>
          <p:cNvSpPr txBox="1"/>
          <p:nvPr/>
        </p:nvSpPr>
        <p:spPr>
          <a:xfrm>
            <a:off x="673093" y="5952233"/>
            <a:ext cx="591629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59105" algn="l"/>
              </a:tabLst>
            </a:pPr>
            <a:r>
              <a:rPr sz="2000" dirty="0">
                <a:latin typeface="Times New Roman"/>
                <a:cs typeface="Times New Roman"/>
              </a:rPr>
              <a:t>1.5	</a:t>
            </a:r>
            <a:r>
              <a:rPr sz="2000" spc="-10" dirty="0">
                <a:latin typeface="Times New Roman"/>
                <a:cs typeface="Times New Roman"/>
              </a:rPr>
              <a:t>To </a:t>
            </a:r>
            <a:r>
              <a:rPr sz="2000" spc="-5" dirty="0">
                <a:latin typeface="Times New Roman"/>
                <a:cs typeface="Times New Roman"/>
              </a:rPr>
              <a:t>produce </a:t>
            </a:r>
            <a:r>
              <a:rPr sz="2000" dirty="0">
                <a:latin typeface="Times New Roman"/>
                <a:cs typeface="Times New Roman"/>
              </a:rPr>
              <a:t>a </a:t>
            </a:r>
            <a:r>
              <a:rPr sz="2000" spc="-5" dirty="0">
                <a:latin typeface="Times New Roman"/>
                <a:cs typeface="Times New Roman"/>
              </a:rPr>
              <a:t>good </a:t>
            </a:r>
            <a:r>
              <a:rPr sz="2000" spc="-10" dirty="0">
                <a:latin typeface="Times New Roman"/>
                <a:cs typeface="Times New Roman"/>
              </a:rPr>
              <a:t>quality </a:t>
            </a:r>
            <a:r>
              <a:rPr sz="2000" spc="-5" dirty="0">
                <a:latin typeface="Times New Roman"/>
                <a:cs typeface="Times New Roman"/>
              </a:rPr>
              <a:t>product, process should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be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30293" y="6257033"/>
            <a:ext cx="130111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Times New Roman"/>
                <a:cs typeface="Times New Roman"/>
              </a:rPr>
              <a:t>(a)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Complex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latin typeface="Times New Roman"/>
                <a:cs typeface="Times New Roman"/>
              </a:rPr>
              <a:t>(c)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Rigorous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373106" y="6257033"/>
            <a:ext cx="219773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Times New Roman"/>
                <a:cs typeface="Times New Roman"/>
              </a:rPr>
              <a:t>(b)</a:t>
            </a:r>
            <a:r>
              <a:rPr sz="2000" spc="-5" dirty="0">
                <a:latin typeface="Times New Roman"/>
                <a:cs typeface="Times New Roman"/>
              </a:rPr>
              <a:t> Efficient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spc="-10" dirty="0">
                <a:latin typeface="Times New Roman"/>
                <a:cs typeface="Times New Roman"/>
              </a:rPr>
              <a:t>(d) </a:t>
            </a:r>
            <a:r>
              <a:rPr sz="2000" dirty="0">
                <a:latin typeface="Times New Roman"/>
                <a:cs typeface="Times New Roman"/>
              </a:rPr>
              <a:t>none </a:t>
            </a:r>
            <a:r>
              <a:rPr sz="2000" spc="-5" dirty="0">
                <a:latin typeface="Times New Roman"/>
                <a:cs typeface="Times New Roman"/>
              </a:rPr>
              <a:t>of the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above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25509" y="1832863"/>
            <a:ext cx="173482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Times New Roman"/>
                <a:cs typeface="Times New Roman"/>
              </a:rPr>
              <a:t>(b)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Reliability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spc="-10" dirty="0">
                <a:latin typeface="Times New Roman"/>
                <a:cs typeface="Times New Roman"/>
              </a:rPr>
              <a:t>(d)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Functionality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525511" y="2881374"/>
            <a:ext cx="173482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Times New Roman"/>
                <a:cs typeface="Times New Roman"/>
              </a:rPr>
              <a:t>(b)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Functionality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spc="-10" dirty="0">
                <a:latin typeface="Times New Roman"/>
                <a:cs typeface="Times New Roman"/>
              </a:rPr>
              <a:t>(d) </a:t>
            </a:r>
            <a:r>
              <a:rPr sz="2000" spc="-5" dirty="0">
                <a:latin typeface="Times New Roman"/>
                <a:cs typeface="Times New Roman"/>
              </a:rPr>
              <a:t>Efficiency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25514" y="3919218"/>
            <a:ext cx="115951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Times New Roman"/>
                <a:cs typeface="Times New Roman"/>
              </a:rPr>
              <a:t>(b)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Rupees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spc="-10" dirty="0">
                <a:latin typeface="Times New Roman"/>
                <a:cs typeface="Times New Roman"/>
              </a:rPr>
              <a:t>(d)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Months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25499" y="1832863"/>
            <a:ext cx="3787140" cy="3759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265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Times New Roman"/>
                <a:cs typeface="Times New Roman"/>
              </a:rPr>
              <a:t>(a)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Size</a:t>
            </a:r>
            <a:endParaRPr sz="2000">
              <a:latin typeface="Times New Roman"/>
              <a:cs typeface="Times New Roman"/>
            </a:endParaRPr>
          </a:p>
          <a:p>
            <a:pPr marL="469265">
              <a:lnSpc>
                <a:spcPct val="100000"/>
              </a:lnSpc>
            </a:pPr>
            <a:r>
              <a:rPr sz="2000" spc="-5" dirty="0">
                <a:latin typeface="Times New Roman"/>
                <a:cs typeface="Times New Roman"/>
              </a:rPr>
              <a:t>(c)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Productivity</a:t>
            </a:r>
            <a:endParaRPr sz="2000">
              <a:latin typeface="Times New Roman"/>
              <a:cs typeface="Times New Roman"/>
            </a:endParaRPr>
          </a:p>
          <a:p>
            <a:pPr marL="457200" lvl="1" indent="-444500">
              <a:lnSpc>
                <a:spcPct val="100000"/>
              </a:lnSpc>
              <a:spcBef>
                <a:spcPts val="1060"/>
              </a:spcBef>
              <a:buAutoNum type="arabicPeriod" startAt="7"/>
              <a:tabLst>
                <a:tab pos="457200" algn="l"/>
                <a:tab pos="457834" algn="l"/>
              </a:tabLst>
            </a:pPr>
            <a:r>
              <a:rPr sz="2000" spc="-5" dirty="0">
                <a:latin typeface="Times New Roman"/>
                <a:cs typeface="Times New Roman"/>
              </a:rPr>
              <a:t>Which </a:t>
            </a:r>
            <a:r>
              <a:rPr sz="2000" spc="-10" dirty="0">
                <a:latin typeface="Times New Roman"/>
                <a:cs typeface="Times New Roman"/>
              </a:rPr>
              <a:t>is </a:t>
            </a:r>
            <a:r>
              <a:rPr sz="2000" spc="5" dirty="0">
                <a:latin typeface="Times New Roman"/>
                <a:cs typeface="Times New Roman"/>
              </a:rPr>
              <a:t>NOT </a:t>
            </a:r>
            <a:r>
              <a:rPr sz="2000" dirty="0">
                <a:latin typeface="Times New Roman"/>
                <a:cs typeface="Times New Roman"/>
              </a:rPr>
              <a:t>a </a:t>
            </a:r>
            <a:r>
              <a:rPr sz="2000" spc="-5" dirty="0">
                <a:latin typeface="Times New Roman"/>
                <a:cs typeface="Times New Roman"/>
              </a:rPr>
              <a:t>process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metric?</a:t>
            </a:r>
            <a:endParaRPr sz="2000">
              <a:latin typeface="Times New Roman"/>
              <a:cs typeface="Times New Roman"/>
            </a:endParaRPr>
          </a:p>
          <a:p>
            <a:pPr marL="815340" lvl="2" indent="-345440">
              <a:lnSpc>
                <a:spcPct val="100000"/>
              </a:lnSpc>
              <a:buAutoNum type="alphaLcParenBoth"/>
              <a:tabLst>
                <a:tab pos="815975" algn="l"/>
              </a:tabLst>
            </a:pPr>
            <a:r>
              <a:rPr sz="2000" spc="-10" dirty="0">
                <a:latin typeface="Times New Roman"/>
                <a:cs typeface="Times New Roman"/>
              </a:rPr>
              <a:t>Productivity</a:t>
            </a:r>
            <a:endParaRPr sz="2000">
              <a:latin typeface="Times New Roman"/>
              <a:cs typeface="Times New Roman"/>
            </a:endParaRPr>
          </a:p>
          <a:p>
            <a:pPr marL="469265">
              <a:lnSpc>
                <a:spcPct val="100000"/>
              </a:lnSpc>
            </a:pPr>
            <a:r>
              <a:rPr sz="2000" spc="-5" dirty="0">
                <a:latin typeface="Times New Roman"/>
                <a:cs typeface="Times New Roman"/>
              </a:rPr>
              <a:t>(c)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Quality</a:t>
            </a:r>
            <a:endParaRPr sz="2000">
              <a:latin typeface="Times New Roman"/>
              <a:cs typeface="Times New Roman"/>
            </a:endParaRPr>
          </a:p>
          <a:p>
            <a:pPr marL="459105" lvl="1" indent="-446405">
              <a:lnSpc>
                <a:spcPct val="100000"/>
              </a:lnSpc>
              <a:spcBef>
                <a:spcPts val="969"/>
              </a:spcBef>
              <a:buAutoNum type="arabicPeriod" startAt="8"/>
              <a:tabLst>
                <a:tab pos="459105" algn="l"/>
                <a:tab pos="459740" algn="l"/>
              </a:tabLst>
            </a:pPr>
            <a:r>
              <a:rPr sz="2000" spc="-5" dirty="0">
                <a:latin typeface="Times New Roman"/>
                <a:cs typeface="Times New Roman"/>
              </a:rPr>
              <a:t>Effort is </a:t>
            </a:r>
            <a:r>
              <a:rPr sz="2000" spc="-10" dirty="0">
                <a:latin typeface="Times New Roman"/>
                <a:cs typeface="Times New Roman"/>
              </a:rPr>
              <a:t>measured in </a:t>
            </a:r>
            <a:r>
              <a:rPr sz="2000" spc="-15" dirty="0">
                <a:latin typeface="Times New Roman"/>
                <a:cs typeface="Times New Roman"/>
              </a:rPr>
              <a:t>terms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of:</a:t>
            </a:r>
            <a:endParaRPr sz="2000">
              <a:latin typeface="Times New Roman"/>
              <a:cs typeface="Times New Roman"/>
            </a:endParaRPr>
          </a:p>
          <a:p>
            <a:pPr marL="815340" lvl="2" indent="-345440">
              <a:lnSpc>
                <a:spcPct val="100000"/>
              </a:lnSpc>
              <a:buAutoNum type="alphaLcParenBoth"/>
              <a:tabLst>
                <a:tab pos="815975" algn="l"/>
              </a:tabLst>
            </a:pPr>
            <a:r>
              <a:rPr sz="2000" spc="-5" dirty="0">
                <a:latin typeface="Times New Roman"/>
                <a:cs typeface="Times New Roman"/>
              </a:rPr>
              <a:t>Person-months</a:t>
            </a:r>
            <a:endParaRPr sz="2000">
              <a:latin typeface="Times New Roman"/>
              <a:cs typeface="Times New Roman"/>
            </a:endParaRPr>
          </a:p>
          <a:p>
            <a:pPr marL="469265">
              <a:lnSpc>
                <a:spcPct val="100000"/>
              </a:lnSpc>
            </a:pPr>
            <a:r>
              <a:rPr sz="2000" spc="-5" dirty="0">
                <a:latin typeface="Times New Roman"/>
                <a:cs typeface="Times New Roman"/>
              </a:rPr>
              <a:t>(c)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Persons</a:t>
            </a:r>
            <a:endParaRPr sz="2000">
              <a:latin typeface="Times New Roman"/>
              <a:cs typeface="Times New Roman"/>
            </a:endParaRPr>
          </a:p>
          <a:p>
            <a:pPr marL="457200" lvl="1" indent="-444500">
              <a:lnSpc>
                <a:spcPct val="100000"/>
              </a:lnSpc>
              <a:spcBef>
                <a:spcPts val="969"/>
              </a:spcBef>
              <a:buAutoNum type="arabicPeriod" startAt="9"/>
              <a:tabLst>
                <a:tab pos="457200" algn="l"/>
                <a:tab pos="457834" algn="l"/>
              </a:tabLst>
            </a:pPr>
            <a:r>
              <a:rPr sz="2000" dirty="0">
                <a:latin typeface="Times New Roman"/>
                <a:cs typeface="Times New Roman"/>
              </a:rPr>
              <a:t>UML </a:t>
            </a:r>
            <a:r>
              <a:rPr sz="2000" spc="-5" dirty="0">
                <a:latin typeface="Times New Roman"/>
                <a:cs typeface="Times New Roman"/>
              </a:rPr>
              <a:t>stands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for</a:t>
            </a:r>
            <a:endParaRPr sz="2000">
              <a:latin typeface="Times New Roman"/>
              <a:cs typeface="Times New Roman"/>
            </a:endParaRPr>
          </a:p>
          <a:p>
            <a:pPr marL="815340" lvl="2" indent="-345440">
              <a:lnSpc>
                <a:spcPct val="100000"/>
              </a:lnSpc>
              <a:buAutoNum type="alphaLcParenBoth"/>
              <a:tabLst>
                <a:tab pos="815975" algn="l"/>
              </a:tabLst>
            </a:pPr>
            <a:r>
              <a:rPr sz="2000" spc="-5" dirty="0">
                <a:latin typeface="Times New Roman"/>
                <a:cs typeface="Times New Roman"/>
              </a:rPr>
              <a:t>Uniform modeling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language</a:t>
            </a:r>
            <a:endParaRPr sz="2000">
              <a:latin typeface="Times New Roman"/>
              <a:cs typeface="Times New Roman"/>
            </a:endParaRPr>
          </a:p>
          <a:p>
            <a:pPr marL="469265">
              <a:lnSpc>
                <a:spcPct val="100000"/>
              </a:lnSpc>
            </a:pPr>
            <a:r>
              <a:rPr sz="2000" spc="-5" dirty="0">
                <a:latin typeface="Times New Roman"/>
                <a:cs typeface="Times New Roman"/>
              </a:rPr>
              <a:t>(c) Unit </a:t>
            </a:r>
            <a:r>
              <a:rPr sz="2000" spc="-10" dirty="0">
                <a:latin typeface="Times New Roman"/>
                <a:cs typeface="Times New Roman"/>
              </a:rPr>
              <a:t>modeling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language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525514" y="4957062"/>
            <a:ext cx="337121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Times New Roman"/>
                <a:cs typeface="Times New Roman"/>
              </a:rPr>
              <a:t>(b) Unified </a:t>
            </a:r>
            <a:r>
              <a:rPr sz="2000" spc="-5" dirty="0">
                <a:latin typeface="Times New Roman"/>
                <a:cs typeface="Times New Roman"/>
              </a:rPr>
              <a:t>modeling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language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spc="-10" dirty="0">
                <a:latin typeface="Times New Roman"/>
                <a:cs typeface="Times New Roman"/>
              </a:rPr>
              <a:t>(d) </a:t>
            </a:r>
            <a:r>
              <a:rPr sz="2000" spc="-5" dirty="0">
                <a:latin typeface="Times New Roman"/>
                <a:cs typeface="Times New Roman"/>
              </a:rPr>
              <a:t>Universal modeling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language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767074" y="424681"/>
            <a:ext cx="47510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40" dirty="0"/>
              <a:t>Multiple </a:t>
            </a:r>
            <a:r>
              <a:rPr spc="-370" dirty="0"/>
              <a:t>Choice</a:t>
            </a:r>
            <a:r>
              <a:rPr spc="-150" dirty="0"/>
              <a:t> </a:t>
            </a:r>
            <a:r>
              <a:rPr spc="-245" dirty="0"/>
              <a:t>Questions</a:t>
            </a:r>
          </a:p>
        </p:txBody>
      </p:sp>
      <p:sp>
        <p:nvSpPr>
          <p:cNvPr id="8" name="object 8"/>
          <p:cNvSpPr/>
          <p:nvPr/>
        </p:nvSpPr>
        <p:spPr>
          <a:xfrm>
            <a:off x="685793" y="1142993"/>
            <a:ext cx="8686800" cy="0"/>
          </a:xfrm>
          <a:custGeom>
            <a:avLst/>
            <a:gdLst/>
            <a:ahLst/>
            <a:cxnLst/>
            <a:rect l="l" t="t" r="r" b="b"/>
            <a:pathLst>
              <a:path w="8686800">
                <a:moveTo>
                  <a:pt x="0" y="0"/>
                </a:moveTo>
                <a:lnTo>
                  <a:pt x="8686805" y="0"/>
                </a:lnTo>
              </a:path>
            </a:pathLst>
          </a:custGeom>
          <a:ln w="571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25499" y="1195831"/>
            <a:ext cx="8016875" cy="663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8265">
              <a:lnSpc>
                <a:spcPts val="275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Note: </a:t>
            </a:r>
            <a:r>
              <a:rPr sz="2400" spc="-10" dirty="0">
                <a:latin typeface="Times New Roman"/>
                <a:cs typeface="Times New Roman"/>
              </a:rPr>
              <a:t>Select </a:t>
            </a:r>
            <a:r>
              <a:rPr sz="2400" spc="-5" dirty="0">
                <a:latin typeface="Times New Roman"/>
                <a:cs typeface="Times New Roman"/>
              </a:rPr>
              <a:t>most appropriate answer </a:t>
            </a:r>
            <a:r>
              <a:rPr sz="2400" dirty="0">
                <a:latin typeface="Times New Roman"/>
                <a:cs typeface="Times New Roman"/>
              </a:rPr>
              <a:t>of the </a:t>
            </a:r>
            <a:r>
              <a:rPr sz="2400" spc="-5" dirty="0">
                <a:latin typeface="Times New Roman"/>
                <a:cs typeface="Times New Roman"/>
              </a:rPr>
              <a:t>following</a:t>
            </a:r>
            <a:r>
              <a:rPr sz="2400" spc="4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questions: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ts val="2270"/>
              </a:lnSpc>
              <a:tabLst>
                <a:tab pos="457200" algn="l"/>
              </a:tabLst>
            </a:pPr>
            <a:r>
              <a:rPr sz="2000" dirty="0">
                <a:latin typeface="Times New Roman"/>
                <a:cs typeface="Times New Roman"/>
              </a:rPr>
              <a:t>1.6	</a:t>
            </a:r>
            <a:r>
              <a:rPr sz="2000" spc="-5" dirty="0">
                <a:latin typeface="Times New Roman"/>
                <a:cs typeface="Times New Roman"/>
              </a:rPr>
              <a:t>Which </a:t>
            </a:r>
            <a:r>
              <a:rPr sz="2000" spc="-10" dirty="0">
                <a:latin typeface="Times New Roman"/>
                <a:cs typeface="Times New Roman"/>
              </a:rPr>
              <a:t>is </a:t>
            </a:r>
            <a:r>
              <a:rPr sz="2000" dirty="0">
                <a:latin typeface="Times New Roman"/>
                <a:cs typeface="Times New Roman"/>
              </a:rPr>
              <a:t>not a </a:t>
            </a:r>
            <a:r>
              <a:rPr sz="2000" spc="-5" dirty="0">
                <a:latin typeface="Times New Roman"/>
                <a:cs typeface="Times New Roman"/>
              </a:rPr>
              <a:t>product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metric?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82693" y="6653552"/>
            <a:ext cx="219583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20"/>
              </a:lnSpc>
            </a:pPr>
            <a:r>
              <a:rPr sz="2000" spc="-5" dirty="0">
                <a:latin typeface="Times New Roman"/>
                <a:cs typeface="Times New Roman"/>
              </a:rPr>
              <a:t>(c) Software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measure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525508" y="6653552"/>
            <a:ext cx="249237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20"/>
              </a:lnSpc>
            </a:pPr>
            <a:r>
              <a:rPr sz="2000" spc="-10" dirty="0">
                <a:latin typeface="Times New Roman"/>
                <a:cs typeface="Times New Roman"/>
              </a:rPr>
              <a:t>(d) </a:t>
            </a:r>
            <a:r>
              <a:rPr sz="2000" spc="-5" dirty="0">
                <a:latin typeface="Times New Roman"/>
                <a:cs typeface="Times New Roman"/>
              </a:rPr>
              <a:t>Software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component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9"/>
              </a:lnSpc>
            </a:pPr>
            <a:r>
              <a:rPr spc="-5" dirty="0"/>
              <a:t>Software Engineering </a:t>
            </a:r>
            <a:r>
              <a:rPr spc="-10" dirty="0"/>
              <a:t>(3</a:t>
            </a:r>
            <a:r>
              <a:rPr sz="750" spc="-15" baseline="22222" dirty="0"/>
              <a:t>rd </a:t>
            </a:r>
            <a:r>
              <a:rPr sz="800" spc="-5" dirty="0"/>
              <a:t>ed.), </a:t>
            </a:r>
            <a:r>
              <a:rPr sz="800" dirty="0"/>
              <a:t>By K.K </a:t>
            </a:r>
            <a:r>
              <a:rPr sz="800" spc="-5" dirty="0"/>
              <a:t>Aggarwal </a:t>
            </a:r>
            <a:r>
              <a:rPr sz="800" dirty="0"/>
              <a:t>&amp; </a:t>
            </a:r>
            <a:r>
              <a:rPr sz="800" spc="-5" dirty="0"/>
              <a:t>Yogesh </a:t>
            </a:r>
            <a:r>
              <a:rPr sz="800" dirty="0"/>
              <a:t>Singh, </a:t>
            </a:r>
            <a:r>
              <a:rPr sz="800" spc="-5" dirty="0"/>
              <a:t>Copyright </a:t>
            </a:r>
            <a:r>
              <a:rPr sz="800" dirty="0"/>
              <a:t>© </a:t>
            </a:r>
            <a:r>
              <a:rPr sz="800" spc="-5" dirty="0"/>
              <a:t>New </a:t>
            </a:r>
            <a:r>
              <a:rPr sz="800" spc="-10" dirty="0"/>
              <a:t>Age </a:t>
            </a:r>
            <a:r>
              <a:rPr sz="800" spc="-5" dirty="0"/>
              <a:t>International Publishers,</a:t>
            </a:r>
            <a:r>
              <a:rPr sz="800" spc="75" dirty="0"/>
              <a:t> </a:t>
            </a:r>
            <a:r>
              <a:rPr sz="800" spc="-5" dirty="0"/>
              <a:t>2007</a:t>
            </a:r>
            <a:endParaRPr sz="800"/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45"/>
              </a:lnSpc>
            </a:pPr>
            <a:fld id="{81D60167-4931-47E6-BA6A-407CBD079E47}" type="slidenum">
              <a:rPr dirty="0"/>
              <a:pPr marL="25400">
                <a:lnSpc>
                  <a:spcPts val="1445"/>
                </a:lnSpc>
              </a:pPr>
              <a:t>58</a:t>
            </a:fld>
            <a:endParaRPr dirty="0"/>
          </a:p>
        </p:txBody>
      </p:sp>
      <p:sp>
        <p:nvSpPr>
          <p:cNvPr id="10" name="object 10"/>
          <p:cNvSpPr txBox="1"/>
          <p:nvPr/>
        </p:nvSpPr>
        <p:spPr>
          <a:xfrm>
            <a:off x="825493" y="5677913"/>
            <a:ext cx="7658734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4970" marR="5080" lvl="1" indent="-38227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395605" algn="l"/>
              </a:tabLst>
            </a:pPr>
            <a:r>
              <a:rPr sz="2000" spc="-5" dirty="0">
                <a:latin typeface="Times New Roman"/>
                <a:cs typeface="Times New Roman"/>
              </a:rPr>
              <a:t>An independently deliverable piece of functionality providing access </a:t>
            </a:r>
            <a:r>
              <a:rPr sz="2000" spc="-10" dirty="0">
                <a:latin typeface="Times New Roman"/>
                <a:cs typeface="Times New Roman"/>
              </a:rPr>
              <a:t>to  its </a:t>
            </a:r>
            <a:r>
              <a:rPr sz="2000" spc="-5" dirty="0">
                <a:latin typeface="Times New Roman"/>
                <a:cs typeface="Times New Roman"/>
              </a:rPr>
              <a:t>services through </a:t>
            </a:r>
            <a:r>
              <a:rPr sz="2000" spc="-10" dirty="0">
                <a:latin typeface="Times New Roman"/>
                <a:cs typeface="Times New Roman"/>
              </a:rPr>
              <a:t>interface </a:t>
            </a:r>
            <a:r>
              <a:rPr sz="2000" spc="-5" dirty="0">
                <a:latin typeface="Times New Roman"/>
                <a:cs typeface="Times New Roman"/>
              </a:rPr>
              <a:t>is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called</a:t>
            </a:r>
            <a:endParaRPr sz="2000">
              <a:latin typeface="Times New Roman"/>
              <a:cs typeface="Times New Roman"/>
            </a:endParaRPr>
          </a:p>
          <a:p>
            <a:pPr marL="815340" lvl="2" indent="-345440">
              <a:lnSpc>
                <a:spcPct val="100000"/>
              </a:lnSpc>
              <a:buAutoNum type="alphaLcParenBoth"/>
              <a:tabLst>
                <a:tab pos="815975" algn="l"/>
                <a:tab pos="4712335" algn="l"/>
              </a:tabLst>
            </a:pPr>
            <a:r>
              <a:rPr sz="2000" spc="-5" dirty="0">
                <a:latin typeface="Times New Roman"/>
                <a:cs typeface="Times New Roman"/>
              </a:rPr>
              <a:t>Software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measurement	</a:t>
            </a:r>
            <a:r>
              <a:rPr sz="2000" spc="-10" dirty="0">
                <a:latin typeface="Times New Roman"/>
                <a:cs typeface="Times New Roman"/>
              </a:rPr>
              <a:t>(b) </a:t>
            </a:r>
            <a:r>
              <a:rPr sz="2000" spc="-5" dirty="0">
                <a:latin typeface="Times New Roman"/>
                <a:cs typeface="Times New Roman"/>
              </a:rPr>
              <a:t>Software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composition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299" y="2107183"/>
            <a:ext cx="381571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Times New Roman"/>
                <a:cs typeface="Times New Roman"/>
              </a:rPr>
              <a:t>(a) Generic products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latin typeface="Times New Roman"/>
                <a:cs typeface="Times New Roman"/>
              </a:rPr>
              <a:t>(c) Generic </a:t>
            </a:r>
            <a:r>
              <a:rPr sz="2000" spc="-10" dirty="0">
                <a:latin typeface="Times New Roman"/>
                <a:cs typeface="Times New Roman"/>
              </a:rPr>
              <a:t>and </a:t>
            </a:r>
            <a:r>
              <a:rPr sz="2000" spc="-5" dirty="0">
                <a:latin typeface="Times New Roman"/>
                <a:cs typeface="Times New Roman"/>
              </a:rPr>
              <a:t>Customized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products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73115" y="2107183"/>
            <a:ext cx="253238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Times New Roman"/>
                <a:cs typeface="Times New Roman"/>
              </a:rPr>
              <a:t>(b) Customized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products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spc="-10" dirty="0">
                <a:latin typeface="Times New Roman"/>
                <a:cs typeface="Times New Roman"/>
              </a:rPr>
              <a:t>(d) </a:t>
            </a:r>
            <a:r>
              <a:rPr sz="2000" dirty="0">
                <a:latin typeface="Times New Roman"/>
                <a:cs typeface="Times New Roman"/>
              </a:rPr>
              <a:t>none </a:t>
            </a:r>
            <a:r>
              <a:rPr sz="2000" spc="-5" dirty="0">
                <a:latin typeface="Times New Roman"/>
                <a:cs typeface="Times New Roman"/>
              </a:rPr>
              <a:t>of the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above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3099" y="2849370"/>
            <a:ext cx="61620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85470" algn="l"/>
              </a:tabLst>
            </a:pPr>
            <a:r>
              <a:rPr sz="2000" dirty="0">
                <a:latin typeface="Times New Roman"/>
                <a:cs typeface="Times New Roman"/>
              </a:rPr>
              <a:t>1.12	</a:t>
            </a:r>
            <a:r>
              <a:rPr sz="2000" spc="-5" dirty="0">
                <a:latin typeface="Times New Roman"/>
                <a:cs typeface="Times New Roman"/>
              </a:rPr>
              <a:t>Management of software development is dependent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on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30299" y="3154170"/>
            <a:ext cx="113220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Times New Roman"/>
                <a:cs typeface="Times New Roman"/>
              </a:rPr>
              <a:t>(a)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people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latin typeface="Times New Roman"/>
                <a:cs typeface="Times New Roman"/>
              </a:rPr>
              <a:t>(c)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process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73111" y="3154170"/>
            <a:ext cx="1955164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Times New Roman"/>
                <a:cs typeface="Times New Roman"/>
              </a:rPr>
              <a:t>(b) </a:t>
            </a:r>
            <a:r>
              <a:rPr sz="2000" spc="-5" dirty="0">
                <a:latin typeface="Times New Roman"/>
                <a:cs typeface="Times New Roman"/>
              </a:rPr>
              <a:t>product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spc="-10" dirty="0">
                <a:latin typeface="Times New Roman"/>
                <a:cs typeface="Times New Roman"/>
              </a:rPr>
              <a:t>(d) all </a:t>
            </a:r>
            <a:r>
              <a:rPr sz="2000" dirty="0">
                <a:latin typeface="Times New Roman"/>
                <a:cs typeface="Times New Roman"/>
              </a:rPr>
              <a:t>of </a:t>
            </a:r>
            <a:r>
              <a:rPr sz="2000" spc="-5" dirty="0">
                <a:latin typeface="Times New Roman"/>
                <a:cs typeface="Times New Roman"/>
              </a:rPr>
              <a:t>the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above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73099" y="3887214"/>
            <a:ext cx="667956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85470" algn="l"/>
              </a:tabLst>
            </a:pPr>
            <a:r>
              <a:rPr sz="2000" dirty="0">
                <a:latin typeface="Times New Roman"/>
                <a:cs typeface="Times New Roman"/>
              </a:rPr>
              <a:t>1.13	</a:t>
            </a:r>
            <a:r>
              <a:rPr sz="2000" spc="-5" dirty="0">
                <a:latin typeface="Times New Roman"/>
                <a:cs typeface="Times New Roman"/>
              </a:rPr>
              <a:t>During software development, which factor </a:t>
            </a:r>
            <a:r>
              <a:rPr sz="2000" spc="-10" dirty="0">
                <a:latin typeface="Times New Roman"/>
                <a:cs typeface="Times New Roman"/>
              </a:rPr>
              <a:t>is </a:t>
            </a:r>
            <a:r>
              <a:rPr sz="2000" spc="-5" dirty="0">
                <a:latin typeface="Times New Roman"/>
                <a:cs typeface="Times New Roman"/>
              </a:rPr>
              <a:t>most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crucial?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73109" y="4192014"/>
            <a:ext cx="117411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Times New Roman"/>
                <a:cs typeface="Times New Roman"/>
              </a:rPr>
              <a:t>(b)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Product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spc="-10" dirty="0">
                <a:latin typeface="Times New Roman"/>
                <a:cs typeface="Times New Roman"/>
              </a:rPr>
              <a:t>(d)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Project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73104" y="5231381"/>
            <a:ext cx="249047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Times New Roman"/>
                <a:cs typeface="Times New Roman"/>
              </a:rPr>
              <a:t>(b) </a:t>
            </a:r>
            <a:r>
              <a:rPr sz="2000" spc="-5" dirty="0">
                <a:latin typeface="Times New Roman"/>
                <a:cs typeface="Times New Roman"/>
              </a:rPr>
              <a:t>super set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software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spc="-10" dirty="0">
                <a:latin typeface="Times New Roman"/>
                <a:cs typeface="Times New Roman"/>
              </a:rPr>
              <a:t>(d) </a:t>
            </a:r>
            <a:r>
              <a:rPr sz="2000" dirty="0">
                <a:latin typeface="Times New Roman"/>
                <a:cs typeface="Times New Roman"/>
              </a:rPr>
              <a:t>none </a:t>
            </a:r>
            <a:r>
              <a:rPr sz="2000" spc="-5" dirty="0">
                <a:latin typeface="Times New Roman"/>
                <a:cs typeface="Times New Roman"/>
              </a:rPr>
              <a:t>of the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above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40" dirty="0"/>
              <a:t>Multiple </a:t>
            </a:r>
            <a:r>
              <a:rPr spc="-370" dirty="0"/>
              <a:t>Choice</a:t>
            </a:r>
            <a:r>
              <a:rPr spc="-150" dirty="0"/>
              <a:t> </a:t>
            </a:r>
            <a:r>
              <a:rPr spc="-245" dirty="0"/>
              <a:t>Questions</a:t>
            </a:r>
          </a:p>
        </p:txBody>
      </p:sp>
      <p:sp>
        <p:nvSpPr>
          <p:cNvPr id="11" name="object 11"/>
          <p:cNvSpPr/>
          <p:nvPr/>
        </p:nvSpPr>
        <p:spPr>
          <a:xfrm>
            <a:off x="761993" y="1295393"/>
            <a:ext cx="8610600" cy="0"/>
          </a:xfrm>
          <a:custGeom>
            <a:avLst/>
            <a:gdLst/>
            <a:ahLst/>
            <a:cxnLst/>
            <a:rect l="l" t="t" r="r" b="b"/>
            <a:pathLst>
              <a:path w="8610600">
                <a:moveTo>
                  <a:pt x="0" y="0"/>
                </a:moveTo>
                <a:lnTo>
                  <a:pt x="8610605" y="0"/>
                </a:lnTo>
              </a:path>
            </a:pathLst>
          </a:custGeom>
          <a:ln w="571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73099" y="1074915"/>
            <a:ext cx="8016875" cy="1058545"/>
          </a:xfrm>
          <a:prstGeom prst="rect">
            <a:avLst/>
          </a:prstGeom>
        </p:spPr>
        <p:txBody>
          <a:bodyPr vert="horz" wrap="square" lIns="0" tIns="209550" rIns="0" bIns="0" rtlCol="0">
            <a:spAutoFit/>
          </a:bodyPr>
          <a:lstStyle/>
          <a:p>
            <a:pPr marL="88265">
              <a:lnSpc>
                <a:spcPct val="100000"/>
              </a:lnSpc>
              <a:spcBef>
                <a:spcPts val="1650"/>
              </a:spcBef>
            </a:pPr>
            <a:r>
              <a:rPr sz="2400" spc="-5" dirty="0">
                <a:latin typeface="Times New Roman"/>
                <a:cs typeface="Times New Roman"/>
              </a:rPr>
              <a:t>Note: </a:t>
            </a:r>
            <a:r>
              <a:rPr sz="2400" spc="-10" dirty="0">
                <a:latin typeface="Times New Roman"/>
                <a:cs typeface="Times New Roman"/>
              </a:rPr>
              <a:t>Select </a:t>
            </a:r>
            <a:r>
              <a:rPr sz="2400" spc="-5" dirty="0">
                <a:latin typeface="Times New Roman"/>
                <a:cs typeface="Times New Roman"/>
              </a:rPr>
              <a:t>most appropriate answer </a:t>
            </a:r>
            <a:r>
              <a:rPr sz="2400" dirty="0">
                <a:latin typeface="Times New Roman"/>
                <a:cs typeface="Times New Roman"/>
              </a:rPr>
              <a:t>of the </a:t>
            </a:r>
            <a:r>
              <a:rPr sz="2400" spc="-5" dirty="0">
                <a:latin typeface="Times New Roman"/>
                <a:cs typeface="Times New Roman"/>
              </a:rPr>
              <a:t>following</a:t>
            </a:r>
            <a:r>
              <a:rPr sz="2400" spc="4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questions: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300"/>
              </a:spcBef>
            </a:pPr>
            <a:r>
              <a:rPr sz="2000" dirty="0">
                <a:latin typeface="Times New Roman"/>
                <a:cs typeface="Times New Roman"/>
              </a:rPr>
              <a:t>1.11 </a:t>
            </a:r>
            <a:r>
              <a:rPr sz="2000" spc="-5" dirty="0">
                <a:latin typeface="Times New Roman"/>
                <a:cs typeface="Times New Roman"/>
              </a:rPr>
              <a:t>Infrastructure software are covered under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9"/>
              </a:lnSpc>
            </a:pPr>
            <a:r>
              <a:rPr spc="-5" dirty="0"/>
              <a:t>Software Engineering </a:t>
            </a:r>
            <a:r>
              <a:rPr spc="-10" dirty="0"/>
              <a:t>(3</a:t>
            </a:r>
            <a:r>
              <a:rPr sz="750" spc="-15" baseline="22222" dirty="0"/>
              <a:t>rd </a:t>
            </a:r>
            <a:r>
              <a:rPr sz="800" spc="-5" dirty="0"/>
              <a:t>ed.), </a:t>
            </a:r>
            <a:r>
              <a:rPr sz="800" dirty="0"/>
              <a:t>By K.K </a:t>
            </a:r>
            <a:r>
              <a:rPr sz="800" spc="-5" dirty="0"/>
              <a:t>Aggarwal </a:t>
            </a:r>
            <a:r>
              <a:rPr sz="800" dirty="0"/>
              <a:t>&amp; </a:t>
            </a:r>
            <a:r>
              <a:rPr sz="800" spc="-5" dirty="0"/>
              <a:t>Yogesh </a:t>
            </a:r>
            <a:r>
              <a:rPr sz="800" dirty="0"/>
              <a:t>Singh, </a:t>
            </a:r>
            <a:r>
              <a:rPr sz="800" spc="-5" dirty="0"/>
              <a:t>Copyright </a:t>
            </a:r>
            <a:r>
              <a:rPr sz="800" dirty="0"/>
              <a:t>© </a:t>
            </a:r>
            <a:r>
              <a:rPr sz="800" spc="-5" dirty="0"/>
              <a:t>New </a:t>
            </a:r>
            <a:r>
              <a:rPr sz="800" spc="-10" dirty="0"/>
              <a:t>Age </a:t>
            </a:r>
            <a:r>
              <a:rPr sz="800" spc="-5" dirty="0"/>
              <a:t>International Publishers,</a:t>
            </a:r>
            <a:r>
              <a:rPr sz="800" spc="75" dirty="0"/>
              <a:t> </a:t>
            </a:r>
            <a:r>
              <a:rPr sz="800" spc="-5" dirty="0"/>
              <a:t>2007</a:t>
            </a:r>
            <a:endParaRPr sz="800"/>
          </a:p>
        </p:txBody>
      </p:sp>
      <p:sp>
        <p:nvSpPr>
          <p:cNvPr id="16" name="object 16"/>
          <p:cNvSpPr txBox="1"/>
          <p:nvPr/>
        </p:nvSpPr>
        <p:spPr>
          <a:xfrm>
            <a:off x="9088624" y="7080225"/>
            <a:ext cx="20447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45"/>
              </a:lnSpc>
            </a:pPr>
            <a:r>
              <a:rPr sz="1400" spc="5" dirty="0">
                <a:latin typeface="Times New Roman"/>
                <a:cs typeface="Times New Roman"/>
              </a:rPr>
              <a:t>5</a:t>
            </a:r>
            <a:r>
              <a:rPr sz="1400" dirty="0">
                <a:latin typeface="Times New Roman"/>
                <a:cs typeface="Times New Roman"/>
              </a:rPr>
              <a:t>9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73093" y="4192014"/>
            <a:ext cx="3651885" cy="2700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Times New Roman"/>
                <a:cs typeface="Times New Roman"/>
              </a:rPr>
              <a:t>(a)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People</a:t>
            </a:r>
            <a:endParaRPr sz="20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</a:pPr>
            <a:r>
              <a:rPr sz="2000" spc="-5" dirty="0">
                <a:latin typeface="Times New Roman"/>
                <a:cs typeface="Times New Roman"/>
              </a:rPr>
              <a:t>(c)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Process</a:t>
            </a:r>
            <a:endParaRPr sz="2000">
              <a:latin typeface="Times New Roman"/>
              <a:cs typeface="Times New Roman"/>
            </a:endParaRPr>
          </a:p>
          <a:p>
            <a:pPr marL="585470" lvl="1" indent="-572770">
              <a:lnSpc>
                <a:spcPct val="100000"/>
              </a:lnSpc>
              <a:spcBef>
                <a:spcPts val="985"/>
              </a:spcBef>
              <a:buAutoNum type="arabicPeriod" startAt="14"/>
              <a:tabLst>
                <a:tab pos="585470" algn="l"/>
                <a:tab pos="586105" algn="l"/>
              </a:tabLst>
            </a:pPr>
            <a:r>
              <a:rPr sz="2000" spc="-5" dirty="0">
                <a:latin typeface="Times New Roman"/>
                <a:cs typeface="Times New Roman"/>
              </a:rPr>
              <a:t>Program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is</a:t>
            </a:r>
            <a:endParaRPr sz="2000">
              <a:latin typeface="Times New Roman"/>
              <a:cs typeface="Times New Roman"/>
            </a:endParaRPr>
          </a:p>
          <a:p>
            <a:pPr marL="815340" lvl="2" indent="-345440">
              <a:lnSpc>
                <a:spcPct val="100000"/>
              </a:lnSpc>
              <a:buAutoNum type="alphaLcParenBoth"/>
              <a:tabLst>
                <a:tab pos="815975" algn="l"/>
              </a:tabLst>
            </a:pPr>
            <a:r>
              <a:rPr sz="2000" spc="-5" dirty="0">
                <a:latin typeface="Times New Roman"/>
                <a:cs typeface="Times New Roman"/>
              </a:rPr>
              <a:t>subset of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software</a:t>
            </a:r>
            <a:endParaRPr sz="20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</a:pPr>
            <a:r>
              <a:rPr sz="2000" spc="-5" dirty="0">
                <a:latin typeface="Times New Roman"/>
                <a:cs typeface="Times New Roman"/>
              </a:rPr>
              <a:t>(c)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software</a:t>
            </a:r>
            <a:endParaRPr sz="2000">
              <a:latin typeface="Times New Roman"/>
              <a:cs typeface="Times New Roman"/>
            </a:endParaRPr>
          </a:p>
          <a:p>
            <a:pPr marL="585470" lvl="1" indent="-572770">
              <a:lnSpc>
                <a:spcPct val="100000"/>
              </a:lnSpc>
              <a:spcBef>
                <a:spcPts val="875"/>
              </a:spcBef>
              <a:buAutoNum type="arabicPeriod" startAt="15"/>
              <a:tabLst>
                <a:tab pos="585470" algn="l"/>
                <a:tab pos="586105" algn="l"/>
              </a:tabLst>
            </a:pPr>
            <a:r>
              <a:rPr sz="2000" spc="-10" dirty="0">
                <a:latin typeface="Times New Roman"/>
                <a:cs typeface="Times New Roman"/>
              </a:rPr>
              <a:t>Milestones </a:t>
            </a:r>
            <a:r>
              <a:rPr sz="2000" spc="-5" dirty="0">
                <a:latin typeface="Times New Roman"/>
                <a:cs typeface="Times New Roman"/>
              </a:rPr>
              <a:t>are used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to</a:t>
            </a:r>
            <a:endParaRPr sz="2000">
              <a:latin typeface="Times New Roman"/>
              <a:cs typeface="Times New Roman"/>
            </a:endParaRPr>
          </a:p>
          <a:p>
            <a:pPr marL="814069" lvl="2" indent="-344170">
              <a:lnSpc>
                <a:spcPct val="100000"/>
              </a:lnSpc>
              <a:buAutoNum type="alphaLcParenBoth"/>
              <a:tabLst>
                <a:tab pos="814705" algn="l"/>
              </a:tabLst>
            </a:pPr>
            <a:r>
              <a:rPr sz="2000" dirty="0">
                <a:latin typeface="Times New Roman"/>
                <a:cs typeface="Times New Roman"/>
              </a:rPr>
              <a:t>know the </a:t>
            </a:r>
            <a:r>
              <a:rPr sz="2000" spc="-5" dirty="0">
                <a:latin typeface="Times New Roman"/>
                <a:cs typeface="Times New Roman"/>
              </a:rPr>
              <a:t>cost of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project</a:t>
            </a:r>
            <a:endParaRPr sz="2000">
              <a:latin typeface="Times New Roman"/>
              <a:cs typeface="Times New Roman"/>
            </a:endParaRPr>
          </a:p>
          <a:p>
            <a:pPr marL="469265">
              <a:lnSpc>
                <a:spcPct val="100000"/>
              </a:lnSpc>
            </a:pPr>
            <a:r>
              <a:rPr sz="2000" spc="-5" dirty="0">
                <a:latin typeface="Times New Roman"/>
                <a:cs typeface="Times New Roman"/>
              </a:rPr>
              <a:t>(c) </a:t>
            </a:r>
            <a:r>
              <a:rPr sz="2000" dirty="0">
                <a:latin typeface="Times New Roman"/>
                <a:cs typeface="Times New Roman"/>
              </a:rPr>
              <a:t>know </a:t>
            </a:r>
            <a:r>
              <a:rPr sz="2000" spc="-5" dirty="0">
                <a:latin typeface="Times New Roman"/>
                <a:cs typeface="Times New Roman"/>
              </a:rPr>
              <a:t>user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expectations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373108" y="6257033"/>
            <a:ext cx="337756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Times New Roman"/>
                <a:cs typeface="Times New Roman"/>
              </a:rPr>
              <a:t>(b) </a:t>
            </a:r>
            <a:r>
              <a:rPr sz="2000" dirty="0">
                <a:latin typeface="Times New Roman"/>
                <a:cs typeface="Times New Roman"/>
              </a:rPr>
              <a:t>know </a:t>
            </a:r>
            <a:r>
              <a:rPr sz="2000" spc="-5" dirty="0">
                <a:latin typeface="Times New Roman"/>
                <a:cs typeface="Times New Roman"/>
              </a:rPr>
              <a:t>the status of the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project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spc="-10" dirty="0">
                <a:latin typeface="Times New Roman"/>
                <a:cs typeface="Times New Roman"/>
              </a:rPr>
              <a:t>(d) </a:t>
            </a:r>
            <a:r>
              <a:rPr sz="2000" dirty="0">
                <a:latin typeface="Times New Roman"/>
                <a:cs typeface="Times New Roman"/>
              </a:rPr>
              <a:t>none </a:t>
            </a:r>
            <a:r>
              <a:rPr sz="2000" spc="-5" dirty="0">
                <a:latin typeface="Times New Roman"/>
                <a:cs typeface="Times New Roman"/>
              </a:rPr>
              <a:t>of the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above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33668" y="695953"/>
            <a:ext cx="55905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95" dirty="0"/>
              <a:t>The </a:t>
            </a:r>
            <a:r>
              <a:rPr spc="-160" dirty="0"/>
              <a:t>Evolving </a:t>
            </a:r>
            <a:r>
              <a:rPr spc="-254" dirty="0"/>
              <a:t>Role </a:t>
            </a:r>
            <a:r>
              <a:rPr spc="-120" dirty="0"/>
              <a:t>of</a:t>
            </a:r>
            <a:r>
              <a:rPr spc="160" dirty="0"/>
              <a:t> </a:t>
            </a:r>
            <a:r>
              <a:rPr spc="-155" dirty="0"/>
              <a:t>Software</a:t>
            </a:r>
          </a:p>
        </p:txBody>
      </p:sp>
      <p:sp>
        <p:nvSpPr>
          <p:cNvPr id="3" name="object 3"/>
          <p:cNvSpPr/>
          <p:nvPr/>
        </p:nvSpPr>
        <p:spPr>
          <a:xfrm>
            <a:off x="2232660" y="5867400"/>
            <a:ext cx="5996940" cy="0"/>
          </a:xfrm>
          <a:custGeom>
            <a:avLst/>
            <a:gdLst/>
            <a:ahLst/>
            <a:cxnLst/>
            <a:rect l="l" t="t" r="r" b="b"/>
            <a:pathLst>
              <a:path w="5996940">
                <a:moveTo>
                  <a:pt x="0" y="0"/>
                </a:moveTo>
                <a:lnTo>
                  <a:pt x="5996939" y="0"/>
                </a:lnTo>
              </a:path>
            </a:pathLst>
          </a:custGeom>
          <a:ln w="28448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32660" y="2426207"/>
            <a:ext cx="0" cy="3436620"/>
          </a:xfrm>
          <a:custGeom>
            <a:avLst/>
            <a:gdLst/>
            <a:ahLst/>
            <a:cxnLst/>
            <a:rect l="l" t="t" r="r" b="b"/>
            <a:pathLst>
              <a:path h="3436620">
                <a:moveTo>
                  <a:pt x="0" y="0"/>
                </a:moveTo>
                <a:lnTo>
                  <a:pt x="0" y="3436619"/>
                </a:lnTo>
              </a:path>
            </a:pathLst>
          </a:custGeom>
          <a:ln w="28448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40507" y="2916935"/>
            <a:ext cx="5303520" cy="2628900"/>
          </a:xfrm>
          <a:custGeom>
            <a:avLst/>
            <a:gdLst/>
            <a:ahLst/>
            <a:cxnLst/>
            <a:rect l="l" t="t" r="r" b="b"/>
            <a:pathLst>
              <a:path w="5303520" h="2628900">
                <a:moveTo>
                  <a:pt x="0" y="0"/>
                </a:moveTo>
                <a:lnTo>
                  <a:pt x="33076" y="56839"/>
                </a:lnTo>
                <a:lnTo>
                  <a:pt x="53911" y="91249"/>
                </a:lnTo>
                <a:lnTo>
                  <a:pt x="79699" y="132644"/>
                </a:lnTo>
                <a:lnTo>
                  <a:pt x="112006" y="183268"/>
                </a:lnTo>
                <a:lnTo>
                  <a:pt x="152399" y="245363"/>
                </a:lnTo>
                <a:lnTo>
                  <a:pt x="172619" y="276243"/>
                </a:lnTo>
                <a:lnTo>
                  <a:pt x="194632" y="310451"/>
                </a:lnTo>
                <a:lnTo>
                  <a:pt x="218270" y="347539"/>
                </a:lnTo>
                <a:lnTo>
                  <a:pt x="243369" y="387056"/>
                </a:lnTo>
                <a:lnTo>
                  <a:pt x="269760" y="428552"/>
                </a:lnTo>
                <a:lnTo>
                  <a:pt x="297277" y="471578"/>
                </a:lnTo>
                <a:lnTo>
                  <a:pt x="325754" y="515683"/>
                </a:lnTo>
                <a:lnTo>
                  <a:pt x="355025" y="560418"/>
                </a:lnTo>
                <a:lnTo>
                  <a:pt x="384922" y="605334"/>
                </a:lnTo>
                <a:lnTo>
                  <a:pt x="415278" y="649979"/>
                </a:lnTo>
                <a:lnTo>
                  <a:pt x="445928" y="693904"/>
                </a:lnTo>
                <a:lnTo>
                  <a:pt x="476705" y="736660"/>
                </a:lnTo>
                <a:lnTo>
                  <a:pt x="507442" y="777797"/>
                </a:lnTo>
                <a:lnTo>
                  <a:pt x="537971" y="816863"/>
                </a:lnTo>
                <a:lnTo>
                  <a:pt x="570570" y="857442"/>
                </a:lnTo>
                <a:lnTo>
                  <a:pt x="603651" y="897579"/>
                </a:lnTo>
                <a:lnTo>
                  <a:pt x="637211" y="937267"/>
                </a:lnTo>
                <a:lnTo>
                  <a:pt x="671246" y="976497"/>
                </a:lnTo>
                <a:lnTo>
                  <a:pt x="705750" y="1015261"/>
                </a:lnTo>
                <a:lnTo>
                  <a:pt x="740721" y="1053550"/>
                </a:lnTo>
                <a:lnTo>
                  <a:pt x="776154" y="1091357"/>
                </a:lnTo>
                <a:lnTo>
                  <a:pt x="812045" y="1128672"/>
                </a:lnTo>
                <a:lnTo>
                  <a:pt x="848389" y="1165488"/>
                </a:lnTo>
                <a:lnTo>
                  <a:pt x="885183" y="1201797"/>
                </a:lnTo>
                <a:lnTo>
                  <a:pt x="922422" y="1237589"/>
                </a:lnTo>
                <a:lnTo>
                  <a:pt x="960102" y="1272856"/>
                </a:lnTo>
                <a:lnTo>
                  <a:pt x="998219" y="1307591"/>
                </a:lnTo>
                <a:lnTo>
                  <a:pt x="1036172" y="1341915"/>
                </a:lnTo>
                <a:lnTo>
                  <a:pt x="1073568" y="1375331"/>
                </a:lnTo>
                <a:lnTo>
                  <a:pt x="1110713" y="1407961"/>
                </a:lnTo>
                <a:lnTo>
                  <a:pt x="1147917" y="1439925"/>
                </a:lnTo>
                <a:lnTo>
                  <a:pt x="1185487" y="1471343"/>
                </a:lnTo>
                <a:lnTo>
                  <a:pt x="1223731" y="1502337"/>
                </a:lnTo>
                <a:lnTo>
                  <a:pt x="1262958" y="1533028"/>
                </a:lnTo>
                <a:lnTo>
                  <a:pt x="1303475" y="1563535"/>
                </a:lnTo>
                <a:lnTo>
                  <a:pt x="1345589" y="1593979"/>
                </a:lnTo>
                <a:lnTo>
                  <a:pt x="1389611" y="1624482"/>
                </a:lnTo>
                <a:lnTo>
                  <a:pt x="1435846" y="1655164"/>
                </a:lnTo>
                <a:lnTo>
                  <a:pt x="1484604" y="1686146"/>
                </a:lnTo>
                <a:lnTo>
                  <a:pt x="1536191" y="1717547"/>
                </a:lnTo>
                <a:lnTo>
                  <a:pt x="1572861" y="1739072"/>
                </a:lnTo>
                <a:lnTo>
                  <a:pt x="1610222" y="1760790"/>
                </a:lnTo>
                <a:lnTo>
                  <a:pt x="1648305" y="1782666"/>
                </a:lnTo>
                <a:lnTo>
                  <a:pt x="1687143" y="1804666"/>
                </a:lnTo>
                <a:lnTo>
                  <a:pt x="1726767" y="1826756"/>
                </a:lnTo>
                <a:lnTo>
                  <a:pt x="1767210" y="1848900"/>
                </a:lnTo>
                <a:lnTo>
                  <a:pt x="1808503" y="1871065"/>
                </a:lnTo>
                <a:lnTo>
                  <a:pt x="1850679" y="1893214"/>
                </a:lnTo>
                <a:lnTo>
                  <a:pt x="1893769" y="1915315"/>
                </a:lnTo>
                <a:lnTo>
                  <a:pt x="1937806" y="1937331"/>
                </a:lnTo>
                <a:lnTo>
                  <a:pt x="1982822" y="1959229"/>
                </a:lnTo>
                <a:lnTo>
                  <a:pt x="2028848" y="1980973"/>
                </a:lnTo>
                <a:lnTo>
                  <a:pt x="2075916" y="2002529"/>
                </a:lnTo>
                <a:lnTo>
                  <a:pt x="2124059" y="2023863"/>
                </a:lnTo>
                <a:lnTo>
                  <a:pt x="2173309" y="2044940"/>
                </a:lnTo>
                <a:lnTo>
                  <a:pt x="2223697" y="2065724"/>
                </a:lnTo>
                <a:lnTo>
                  <a:pt x="2275255" y="2086182"/>
                </a:lnTo>
                <a:lnTo>
                  <a:pt x="2328016" y="2106279"/>
                </a:lnTo>
                <a:lnTo>
                  <a:pt x="2382011" y="2125979"/>
                </a:lnTo>
                <a:lnTo>
                  <a:pt x="2424247" y="2140614"/>
                </a:lnTo>
                <a:lnTo>
                  <a:pt x="2467856" y="2155248"/>
                </a:lnTo>
                <a:lnTo>
                  <a:pt x="2512736" y="2169863"/>
                </a:lnTo>
                <a:lnTo>
                  <a:pt x="2558783" y="2184443"/>
                </a:lnTo>
                <a:lnTo>
                  <a:pt x="2605893" y="2198973"/>
                </a:lnTo>
                <a:lnTo>
                  <a:pt x="2653963" y="2213435"/>
                </a:lnTo>
                <a:lnTo>
                  <a:pt x="2702889" y="2227814"/>
                </a:lnTo>
                <a:lnTo>
                  <a:pt x="2752568" y="2242093"/>
                </a:lnTo>
                <a:lnTo>
                  <a:pt x="2802896" y="2256255"/>
                </a:lnTo>
                <a:lnTo>
                  <a:pt x="2853769" y="2270284"/>
                </a:lnTo>
                <a:lnTo>
                  <a:pt x="2905084" y="2284164"/>
                </a:lnTo>
                <a:lnTo>
                  <a:pt x="2956737" y="2297878"/>
                </a:lnTo>
                <a:lnTo>
                  <a:pt x="3008625" y="2311411"/>
                </a:lnTo>
                <a:lnTo>
                  <a:pt x="3060644" y="2324745"/>
                </a:lnTo>
                <a:lnTo>
                  <a:pt x="3112690" y="2337864"/>
                </a:lnTo>
                <a:lnTo>
                  <a:pt x="3164661" y="2350752"/>
                </a:lnTo>
                <a:lnTo>
                  <a:pt x="3216451" y="2363393"/>
                </a:lnTo>
                <a:lnTo>
                  <a:pt x="3267959" y="2375770"/>
                </a:lnTo>
                <a:lnTo>
                  <a:pt x="3319079" y="2387866"/>
                </a:lnTo>
                <a:lnTo>
                  <a:pt x="3369710" y="2399665"/>
                </a:lnTo>
                <a:lnTo>
                  <a:pt x="3419746" y="2411152"/>
                </a:lnTo>
                <a:lnTo>
                  <a:pt x="3469085" y="2422309"/>
                </a:lnTo>
                <a:lnTo>
                  <a:pt x="3517622" y="2433120"/>
                </a:lnTo>
                <a:lnTo>
                  <a:pt x="3565255" y="2443569"/>
                </a:lnTo>
                <a:lnTo>
                  <a:pt x="3611879" y="2453639"/>
                </a:lnTo>
                <a:lnTo>
                  <a:pt x="3666982" y="2465002"/>
                </a:lnTo>
                <a:lnTo>
                  <a:pt x="3722480" y="2476011"/>
                </a:lnTo>
                <a:lnTo>
                  <a:pt x="3778249" y="2486665"/>
                </a:lnTo>
                <a:lnTo>
                  <a:pt x="3834166" y="2496964"/>
                </a:lnTo>
                <a:lnTo>
                  <a:pt x="3890108" y="2506907"/>
                </a:lnTo>
                <a:lnTo>
                  <a:pt x="3945951" y="2516492"/>
                </a:lnTo>
                <a:lnTo>
                  <a:pt x="4001572" y="2525719"/>
                </a:lnTo>
                <a:lnTo>
                  <a:pt x="4056847" y="2534586"/>
                </a:lnTo>
                <a:lnTo>
                  <a:pt x="4111654" y="2543093"/>
                </a:lnTo>
                <a:lnTo>
                  <a:pt x="4165868" y="2551239"/>
                </a:lnTo>
                <a:lnTo>
                  <a:pt x="4219366" y="2559022"/>
                </a:lnTo>
                <a:lnTo>
                  <a:pt x="4272025" y="2566442"/>
                </a:lnTo>
                <a:lnTo>
                  <a:pt x="4323721" y="2573498"/>
                </a:lnTo>
                <a:lnTo>
                  <a:pt x="4374331" y="2580188"/>
                </a:lnTo>
                <a:lnTo>
                  <a:pt x="4423732" y="2586512"/>
                </a:lnTo>
                <a:lnTo>
                  <a:pt x="4471799" y="2592468"/>
                </a:lnTo>
                <a:lnTo>
                  <a:pt x="4518410" y="2598057"/>
                </a:lnTo>
                <a:lnTo>
                  <a:pt x="4563442" y="2603276"/>
                </a:lnTo>
                <a:lnTo>
                  <a:pt x="4606770" y="2608125"/>
                </a:lnTo>
                <a:lnTo>
                  <a:pt x="4648272" y="2612602"/>
                </a:lnTo>
                <a:lnTo>
                  <a:pt x="4687823" y="2616707"/>
                </a:lnTo>
                <a:lnTo>
                  <a:pt x="4758851" y="2622890"/>
                </a:lnTo>
                <a:lnTo>
                  <a:pt x="4824919" y="2626724"/>
                </a:lnTo>
                <a:lnTo>
                  <a:pt x="4886206" y="2628579"/>
                </a:lnTo>
                <a:lnTo>
                  <a:pt x="4942889" y="2628826"/>
                </a:lnTo>
                <a:lnTo>
                  <a:pt x="4995148" y="2627837"/>
                </a:lnTo>
                <a:lnTo>
                  <a:pt x="5043162" y="2625982"/>
                </a:lnTo>
                <a:lnTo>
                  <a:pt x="5087108" y="2623632"/>
                </a:lnTo>
                <a:lnTo>
                  <a:pt x="5127166" y="2621159"/>
                </a:lnTo>
                <a:lnTo>
                  <a:pt x="5163514" y="2618933"/>
                </a:lnTo>
                <a:lnTo>
                  <a:pt x="5196331" y="2617326"/>
                </a:lnTo>
                <a:lnTo>
                  <a:pt x="5225795" y="2616707"/>
                </a:lnTo>
                <a:lnTo>
                  <a:pt x="5279088" y="2616707"/>
                </a:lnTo>
                <a:lnTo>
                  <a:pt x="5297804" y="2616707"/>
                </a:lnTo>
                <a:lnTo>
                  <a:pt x="5299948" y="2616707"/>
                </a:lnTo>
                <a:lnTo>
                  <a:pt x="5303519" y="2616707"/>
                </a:lnTo>
              </a:path>
            </a:pathLst>
          </a:custGeom>
          <a:ln w="3809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143246" y="5786117"/>
            <a:ext cx="56388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5" dirty="0">
                <a:latin typeface="Times New Roman"/>
                <a:cs typeface="Times New Roman"/>
              </a:rPr>
              <a:t>Y</a:t>
            </a:r>
            <a:r>
              <a:rPr sz="2000" b="1" spc="-5" dirty="0">
                <a:latin typeface="Times New Roman"/>
                <a:cs typeface="Times New Roman"/>
              </a:rPr>
              <a:t>e</a:t>
            </a:r>
            <a:r>
              <a:rPr sz="2000" b="1" spc="5" dirty="0">
                <a:latin typeface="Times New Roman"/>
                <a:cs typeface="Times New Roman"/>
              </a:rPr>
              <a:t>a</a:t>
            </a:r>
            <a:r>
              <a:rPr sz="2000" b="1" dirty="0">
                <a:latin typeface="Times New Roman"/>
                <a:cs typeface="Times New Roman"/>
              </a:rPr>
              <a:t>r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42135" y="3658614"/>
            <a:ext cx="894080" cy="649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ts val="2510"/>
              </a:lnSpc>
              <a:spcBef>
                <a:spcPts val="95"/>
              </a:spcBef>
            </a:pPr>
            <a:r>
              <a:rPr sz="2000" b="1" dirty="0">
                <a:latin typeface="Times New Roman"/>
                <a:cs typeface="Times New Roman"/>
              </a:rPr>
              <a:t>Hw</a:t>
            </a:r>
            <a:r>
              <a:rPr sz="2000" b="1" spc="-8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cost  </a:t>
            </a:r>
            <a:r>
              <a:rPr sz="2000" b="1" dirty="0">
                <a:latin typeface="Times New Roman"/>
                <a:cs typeface="Times New Roman"/>
              </a:rPr>
              <a:t>Sw</a:t>
            </a:r>
            <a:r>
              <a:rPr sz="2000" b="1" spc="-5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cost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351781" y="4014215"/>
            <a:ext cx="847725" cy="0"/>
          </a:xfrm>
          <a:custGeom>
            <a:avLst/>
            <a:gdLst/>
            <a:ahLst/>
            <a:cxnLst/>
            <a:rect l="l" t="t" r="r" b="b"/>
            <a:pathLst>
              <a:path w="847725">
                <a:moveTo>
                  <a:pt x="0" y="0"/>
                </a:moveTo>
                <a:lnTo>
                  <a:pt x="847350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98320" y="3162300"/>
            <a:ext cx="128270" cy="414655"/>
          </a:xfrm>
          <a:custGeom>
            <a:avLst/>
            <a:gdLst/>
            <a:ahLst/>
            <a:cxnLst/>
            <a:rect l="l" t="t" r="r" b="b"/>
            <a:pathLst>
              <a:path w="128269" h="414654">
                <a:moveTo>
                  <a:pt x="128016" y="126492"/>
                </a:moveTo>
                <a:lnTo>
                  <a:pt x="64008" y="0"/>
                </a:lnTo>
                <a:lnTo>
                  <a:pt x="0" y="126492"/>
                </a:lnTo>
                <a:lnTo>
                  <a:pt x="59436" y="126492"/>
                </a:lnTo>
                <a:lnTo>
                  <a:pt x="59436" y="114300"/>
                </a:lnTo>
                <a:lnTo>
                  <a:pt x="60960" y="111252"/>
                </a:lnTo>
                <a:lnTo>
                  <a:pt x="64008" y="109728"/>
                </a:lnTo>
                <a:lnTo>
                  <a:pt x="67056" y="111252"/>
                </a:lnTo>
                <a:lnTo>
                  <a:pt x="68580" y="114300"/>
                </a:lnTo>
                <a:lnTo>
                  <a:pt x="68580" y="126492"/>
                </a:lnTo>
                <a:lnTo>
                  <a:pt x="128016" y="126492"/>
                </a:lnTo>
                <a:close/>
              </a:path>
              <a:path w="128269" h="414654">
                <a:moveTo>
                  <a:pt x="68580" y="126492"/>
                </a:moveTo>
                <a:lnTo>
                  <a:pt x="68580" y="114300"/>
                </a:lnTo>
                <a:lnTo>
                  <a:pt x="67056" y="111252"/>
                </a:lnTo>
                <a:lnTo>
                  <a:pt x="64008" y="109728"/>
                </a:lnTo>
                <a:lnTo>
                  <a:pt x="60960" y="111252"/>
                </a:lnTo>
                <a:lnTo>
                  <a:pt x="59436" y="114300"/>
                </a:lnTo>
                <a:lnTo>
                  <a:pt x="59436" y="126492"/>
                </a:lnTo>
                <a:lnTo>
                  <a:pt x="68580" y="126492"/>
                </a:lnTo>
                <a:close/>
              </a:path>
              <a:path w="128269" h="414654">
                <a:moveTo>
                  <a:pt x="68580" y="409956"/>
                </a:moveTo>
                <a:lnTo>
                  <a:pt x="68580" y="126492"/>
                </a:lnTo>
                <a:lnTo>
                  <a:pt x="59436" y="126492"/>
                </a:lnTo>
                <a:lnTo>
                  <a:pt x="59436" y="409956"/>
                </a:lnTo>
                <a:lnTo>
                  <a:pt x="60960" y="413004"/>
                </a:lnTo>
                <a:lnTo>
                  <a:pt x="64008" y="414528"/>
                </a:lnTo>
                <a:lnTo>
                  <a:pt x="67056" y="413004"/>
                </a:lnTo>
                <a:lnTo>
                  <a:pt x="68580" y="4099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841748" y="5961888"/>
            <a:ext cx="388620" cy="128270"/>
          </a:xfrm>
          <a:custGeom>
            <a:avLst/>
            <a:gdLst/>
            <a:ahLst/>
            <a:cxnLst/>
            <a:rect l="l" t="t" r="r" b="b"/>
            <a:pathLst>
              <a:path w="388620" h="128270">
                <a:moveTo>
                  <a:pt x="278892" y="67056"/>
                </a:moveTo>
                <a:lnTo>
                  <a:pt x="278892" y="60960"/>
                </a:lnTo>
                <a:lnTo>
                  <a:pt x="274320" y="59436"/>
                </a:lnTo>
                <a:lnTo>
                  <a:pt x="4572" y="59436"/>
                </a:lnTo>
                <a:lnTo>
                  <a:pt x="1524" y="60960"/>
                </a:lnTo>
                <a:lnTo>
                  <a:pt x="0" y="64008"/>
                </a:lnTo>
                <a:lnTo>
                  <a:pt x="1524" y="67056"/>
                </a:lnTo>
                <a:lnTo>
                  <a:pt x="4572" y="68580"/>
                </a:lnTo>
                <a:lnTo>
                  <a:pt x="274320" y="68580"/>
                </a:lnTo>
                <a:lnTo>
                  <a:pt x="278892" y="67056"/>
                </a:lnTo>
                <a:close/>
              </a:path>
              <a:path w="388620" h="128270">
                <a:moveTo>
                  <a:pt x="388620" y="64008"/>
                </a:moveTo>
                <a:lnTo>
                  <a:pt x="262128" y="0"/>
                </a:lnTo>
                <a:lnTo>
                  <a:pt x="262128" y="59436"/>
                </a:lnTo>
                <a:lnTo>
                  <a:pt x="274320" y="59436"/>
                </a:lnTo>
                <a:lnTo>
                  <a:pt x="278892" y="60960"/>
                </a:lnTo>
                <a:lnTo>
                  <a:pt x="278892" y="119533"/>
                </a:lnTo>
                <a:lnTo>
                  <a:pt x="388620" y="64008"/>
                </a:lnTo>
                <a:close/>
              </a:path>
              <a:path w="388620" h="128270">
                <a:moveTo>
                  <a:pt x="278892" y="119533"/>
                </a:moveTo>
                <a:lnTo>
                  <a:pt x="278892" y="67056"/>
                </a:lnTo>
                <a:lnTo>
                  <a:pt x="274320" y="68580"/>
                </a:lnTo>
                <a:lnTo>
                  <a:pt x="262128" y="68580"/>
                </a:lnTo>
                <a:lnTo>
                  <a:pt x="262128" y="128016"/>
                </a:lnTo>
                <a:lnTo>
                  <a:pt x="278892" y="11953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375407" y="6150353"/>
            <a:ext cx="53149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653200"/>
                </a:solidFill>
                <a:latin typeface="Times New Roman"/>
                <a:cs typeface="Times New Roman"/>
              </a:rPr>
              <a:t>Relative Cost </a:t>
            </a:r>
            <a:r>
              <a:rPr sz="2400" b="1" dirty="0">
                <a:solidFill>
                  <a:srgbClr val="653200"/>
                </a:solidFill>
                <a:latin typeface="Times New Roman"/>
                <a:cs typeface="Times New Roman"/>
              </a:rPr>
              <a:t>of </a:t>
            </a:r>
            <a:r>
              <a:rPr sz="2400" b="1" spc="-5" dirty="0">
                <a:solidFill>
                  <a:srgbClr val="653200"/>
                </a:solidFill>
                <a:latin typeface="Times New Roman"/>
                <a:cs typeface="Times New Roman"/>
              </a:rPr>
              <a:t>Hardware and</a:t>
            </a:r>
            <a:r>
              <a:rPr sz="2400" b="1" spc="-10" dirty="0">
                <a:solidFill>
                  <a:srgbClr val="6532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653200"/>
                </a:solidFill>
                <a:latin typeface="Times New Roman"/>
                <a:cs typeface="Times New Roman"/>
              </a:rPr>
              <a:t>Software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832863" y="5831837"/>
            <a:ext cx="6350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Times New Roman"/>
                <a:cs typeface="Times New Roman"/>
              </a:rPr>
              <a:t>1960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090660" y="5908037"/>
            <a:ext cx="6350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Times New Roman"/>
                <a:cs typeface="Times New Roman"/>
              </a:rPr>
              <a:t>1999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61993" y="1623059"/>
            <a:ext cx="8610600" cy="0"/>
          </a:xfrm>
          <a:custGeom>
            <a:avLst/>
            <a:gdLst/>
            <a:ahLst/>
            <a:cxnLst/>
            <a:rect l="l" t="t" r="r" b="b"/>
            <a:pathLst>
              <a:path w="8610600">
                <a:moveTo>
                  <a:pt x="0" y="0"/>
                </a:moveTo>
                <a:lnTo>
                  <a:pt x="8610605" y="0"/>
                </a:lnTo>
              </a:path>
            </a:pathLst>
          </a:custGeom>
          <a:ln w="571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9"/>
              </a:lnSpc>
            </a:pPr>
            <a:r>
              <a:rPr spc="-5" dirty="0"/>
              <a:t>Software Engineering </a:t>
            </a:r>
            <a:r>
              <a:rPr spc="-10" dirty="0"/>
              <a:t>(3</a:t>
            </a:r>
            <a:r>
              <a:rPr sz="750" spc="-15" baseline="22222" dirty="0"/>
              <a:t>rd </a:t>
            </a:r>
            <a:r>
              <a:rPr sz="800" spc="-5" dirty="0"/>
              <a:t>ed.), </a:t>
            </a:r>
            <a:r>
              <a:rPr sz="800" dirty="0"/>
              <a:t>By K.K </a:t>
            </a:r>
            <a:r>
              <a:rPr sz="800" spc="-5" dirty="0"/>
              <a:t>Aggarwal </a:t>
            </a:r>
            <a:r>
              <a:rPr sz="800" dirty="0"/>
              <a:t>&amp; </a:t>
            </a:r>
            <a:r>
              <a:rPr sz="800" spc="-5" dirty="0"/>
              <a:t>Yogesh </a:t>
            </a:r>
            <a:r>
              <a:rPr sz="800" dirty="0"/>
              <a:t>Singh, </a:t>
            </a:r>
            <a:r>
              <a:rPr sz="800" spc="-5" dirty="0"/>
              <a:t>Copyright </a:t>
            </a:r>
            <a:r>
              <a:rPr sz="800" dirty="0"/>
              <a:t>© </a:t>
            </a:r>
            <a:r>
              <a:rPr sz="800" spc="-5" dirty="0"/>
              <a:t>New </a:t>
            </a:r>
            <a:r>
              <a:rPr sz="800" spc="-10" dirty="0"/>
              <a:t>Age </a:t>
            </a:r>
            <a:r>
              <a:rPr sz="800" spc="-5" dirty="0"/>
              <a:t>International Publishers,</a:t>
            </a:r>
            <a:r>
              <a:rPr sz="800" spc="75" dirty="0"/>
              <a:t> </a:t>
            </a:r>
            <a:r>
              <a:rPr sz="800" spc="-5" dirty="0"/>
              <a:t>2007</a:t>
            </a:r>
            <a:endParaRPr sz="800"/>
          </a:p>
        </p:txBody>
      </p:sp>
      <p:sp>
        <p:nvSpPr>
          <p:cNvPr id="16" name="object 16"/>
          <p:cNvSpPr txBox="1"/>
          <p:nvPr/>
        </p:nvSpPr>
        <p:spPr>
          <a:xfrm>
            <a:off x="9164316" y="7080225"/>
            <a:ext cx="14033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45"/>
              </a:lnSpc>
            </a:pPr>
            <a:fld id="{81D60167-4931-47E6-BA6A-407CBD079E47}" type="slidenum">
              <a:rPr sz="1400" dirty="0">
                <a:latin typeface="Times New Roman"/>
                <a:cs typeface="Times New Roman"/>
              </a:rPr>
              <a:pPr marL="25400">
                <a:lnSpc>
                  <a:spcPts val="1445"/>
                </a:lnSpc>
              </a:pPr>
              <a:t>6</a:t>
            </a:fld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299" y="1968499"/>
            <a:ext cx="1609090" cy="6026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2275"/>
              </a:lnSpc>
              <a:spcBef>
                <a:spcPts val="95"/>
              </a:spcBef>
            </a:pPr>
            <a:r>
              <a:rPr sz="1900" spc="-5" dirty="0">
                <a:latin typeface="Times New Roman"/>
                <a:cs typeface="Times New Roman"/>
              </a:rPr>
              <a:t>(a) Function</a:t>
            </a: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ts val="2275"/>
              </a:lnSpc>
            </a:pPr>
            <a:r>
              <a:rPr sz="1900" spc="-5" dirty="0">
                <a:latin typeface="Times New Roman"/>
                <a:cs typeface="Times New Roman"/>
              </a:rPr>
              <a:t>(c) Sub</a:t>
            </a:r>
            <a:r>
              <a:rPr sz="1900" spc="-35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program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67021" y="1968499"/>
            <a:ext cx="1926589" cy="6026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2275"/>
              </a:lnSpc>
              <a:spcBef>
                <a:spcPts val="95"/>
              </a:spcBef>
            </a:pPr>
            <a:r>
              <a:rPr sz="1900" spc="-5" dirty="0">
                <a:latin typeface="Times New Roman"/>
                <a:cs typeface="Times New Roman"/>
              </a:rPr>
              <a:t>(b) Procedure</a:t>
            </a: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ts val="2275"/>
              </a:lnSpc>
            </a:pPr>
            <a:r>
              <a:rPr sz="1900" spc="-5" dirty="0">
                <a:latin typeface="Times New Roman"/>
                <a:cs typeface="Times New Roman"/>
              </a:rPr>
              <a:t>(d) All of the</a:t>
            </a:r>
            <a:r>
              <a:rPr sz="1900" spc="-45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above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3099" y="2725927"/>
            <a:ext cx="6600825" cy="1544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56260" lvl="1" indent="-543560">
              <a:lnSpc>
                <a:spcPct val="100000"/>
              </a:lnSpc>
              <a:spcBef>
                <a:spcPts val="95"/>
              </a:spcBef>
              <a:buAutoNum type="arabicPeriod" startAt="17"/>
              <a:tabLst>
                <a:tab pos="556895" algn="l"/>
              </a:tabLst>
            </a:pPr>
            <a:r>
              <a:rPr sz="1900" spc="-5" dirty="0">
                <a:latin typeface="Times New Roman"/>
                <a:cs typeface="Times New Roman"/>
              </a:rPr>
              <a:t>Software consists of</a:t>
            </a:r>
            <a:endParaRPr sz="1900">
              <a:latin typeface="Times New Roman"/>
              <a:cs typeface="Times New Roman"/>
            </a:endParaRPr>
          </a:p>
          <a:p>
            <a:pPr marL="798830" lvl="2" indent="-328930">
              <a:lnSpc>
                <a:spcPct val="100000"/>
              </a:lnSpc>
              <a:buAutoNum type="alphaLcParenBoth"/>
              <a:tabLst>
                <a:tab pos="799465" algn="l"/>
              </a:tabLst>
            </a:pPr>
            <a:r>
              <a:rPr sz="1900" spc="-5" dirty="0">
                <a:latin typeface="Times New Roman"/>
                <a:cs typeface="Times New Roman"/>
              </a:rPr>
              <a:t>Set of instructions + operating</a:t>
            </a:r>
            <a:r>
              <a:rPr sz="1900" spc="20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system</a:t>
            </a:r>
            <a:endParaRPr sz="1900">
              <a:latin typeface="Times New Roman"/>
              <a:cs typeface="Times New Roman"/>
            </a:endParaRPr>
          </a:p>
          <a:p>
            <a:pPr marL="812800" lvl="2" indent="-342900">
              <a:lnSpc>
                <a:spcPts val="2275"/>
              </a:lnSpc>
              <a:buAutoNum type="alphaLcParenBoth"/>
              <a:tabLst>
                <a:tab pos="812800" algn="l"/>
              </a:tabLst>
            </a:pPr>
            <a:r>
              <a:rPr sz="1900" spc="-5" dirty="0">
                <a:latin typeface="Times New Roman"/>
                <a:cs typeface="Times New Roman"/>
              </a:rPr>
              <a:t>Programs + documentation + operating</a:t>
            </a:r>
            <a:r>
              <a:rPr sz="1900" spc="30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procedures</a:t>
            </a:r>
            <a:endParaRPr sz="1900">
              <a:latin typeface="Times New Roman"/>
              <a:cs typeface="Times New Roman"/>
            </a:endParaRPr>
          </a:p>
          <a:p>
            <a:pPr marL="765175" lvl="2" indent="-328930">
              <a:lnSpc>
                <a:spcPts val="2275"/>
              </a:lnSpc>
              <a:buAutoNum type="alphaLcParenBoth"/>
              <a:tabLst>
                <a:tab pos="765810" algn="l"/>
                <a:tab pos="4705985" algn="l"/>
              </a:tabLst>
            </a:pPr>
            <a:r>
              <a:rPr sz="1900" spc="-5" dirty="0">
                <a:latin typeface="Times New Roman"/>
                <a:cs typeface="Times New Roman"/>
              </a:rPr>
              <a:t>Programs +</a:t>
            </a:r>
            <a:r>
              <a:rPr sz="1900" spc="30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hardware</a:t>
            </a:r>
            <a:r>
              <a:rPr sz="1900" spc="10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manuals	</a:t>
            </a:r>
            <a:r>
              <a:rPr sz="1900" spc="-5" dirty="0">
                <a:latin typeface="Times New Roman"/>
                <a:cs typeface="Times New Roman"/>
              </a:rPr>
              <a:t>(d) Set of</a:t>
            </a:r>
            <a:r>
              <a:rPr sz="1900" spc="-15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programs</a:t>
            </a:r>
            <a:endParaRPr sz="1900">
              <a:latin typeface="Times New Roman"/>
              <a:cs typeface="Times New Roman"/>
            </a:endParaRPr>
          </a:p>
          <a:p>
            <a:pPr marL="556260" lvl="1" indent="-543560">
              <a:lnSpc>
                <a:spcPct val="100000"/>
              </a:lnSpc>
              <a:spcBef>
                <a:spcPts val="575"/>
              </a:spcBef>
              <a:buAutoNum type="arabicPeriod" startAt="17"/>
              <a:tabLst>
                <a:tab pos="556895" algn="l"/>
              </a:tabLst>
            </a:pPr>
            <a:r>
              <a:rPr sz="1900" spc="-5" dirty="0">
                <a:latin typeface="Times New Roman"/>
                <a:cs typeface="Times New Roman"/>
              </a:rPr>
              <a:t>Software engineering approach is </a:t>
            </a:r>
            <a:r>
              <a:rPr sz="1900" spc="-10" dirty="0">
                <a:latin typeface="Times New Roman"/>
                <a:cs typeface="Times New Roman"/>
              </a:rPr>
              <a:t>used </a:t>
            </a:r>
            <a:r>
              <a:rPr sz="1900" spc="-5" dirty="0">
                <a:latin typeface="Times New Roman"/>
                <a:cs typeface="Times New Roman"/>
              </a:rPr>
              <a:t>to</a:t>
            </a:r>
            <a:r>
              <a:rPr sz="1900" spc="25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achieve: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30299" y="4243830"/>
            <a:ext cx="3437890" cy="604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5" dirty="0">
                <a:latin typeface="Times New Roman"/>
                <a:cs typeface="Times New Roman"/>
              </a:rPr>
              <a:t>(a) Better </a:t>
            </a:r>
            <a:r>
              <a:rPr sz="1900" spc="-10" dirty="0">
                <a:latin typeface="Times New Roman"/>
                <a:cs typeface="Times New Roman"/>
              </a:rPr>
              <a:t>performance </a:t>
            </a:r>
            <a:r>
              <a:rPr sz="1900" spc="-5" dirty="0">
                <a:latin typeface="Times New Roman"/>
                <a:cs typeface="Times New Roman"/>
              </a:rPr>
              <a:t>of</a:t>
            </a:r>
            <a:r>
              <a:rPr sz="1900" spc="15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hardware</a:t>
            </a: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900" spc="-5" dirty="0">
                <a:latin typeface="Times New Roman"/>
                <a:cs typeface="Times New Roman"/>
              </a:rPr>
              <a:t>(c) Reusable</a:t>
            </a:r>
            <a:r>
              <a:rPr sz="1900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software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67016" y="4243830"/>
            <a:ext cx="2776220" cy="604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5" dirty="0">
                <a:latin typeface="Times New Roman"/>
                <a:cs typeface="Times New Roman"/>
              </a:rPr>
              <a:t>(b) Error free software</a:t>
            </a: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900" spc="-5" dirty="0">
                <a:latin typeface="Times New Roman"/>
                <a:cs typeface="Times New Roman"/>
              </a:rPr>
              <a:t>(d) </a:t>
            </a:r>
            <a:r>
              <a:rPr sz="1900" spc="-10" dirty="0">
                <a:latin typeface="Times New Roman"/>
                <a:cs typeface="Times New Roman"/>
              </a:rPr>
              <a:t>Quality software</a:t>
            </a:r>
            <a:r>
              <a:rPr sz="1900" spc="30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product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73099" y="4993637"/>
            <a:ext cx="537019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5" dirty="0">
                <a:latin typeface="Times New Roman"/>
                <a:cs typeface="Times New Roman"/>
              </a:rPr>
              <a:t>1.19 Concept </a:t>
            </a:r>
            <a:r>
              <a:rPr sz="1900" spc="-10" dirty="0">
                <a:latin typeface="Times New Roman"/>
                <a:cs typeface="Times New Roman"/>
              </a:rPr>
              <a:t>of </a:t>
            </a:r>
            <a:r>
              <a:rPr sz="1900" spc="-5" dirty="0">
                <a:latin typeface="Times New Roman"/>
                <a:cs typeface="Times New Roman"/>
              </a:rPr>
              <a:t>software engineering are applicable</a:t>
            </a:r>
            <a:r>
              <a:rPr sz="1900" spc="30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to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67018" y="5283197"/>
            <a:ext cx="2400300" cy="6026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2275"/>
              </a:lnSpc>
              <a:spcBef>
                <a:spcPts val="95"/>
              </a:spcBef>
            </a:pPr>
            <a:r>
              <a:rPr sz="1900" spc="-5" dirty="0">
                <a:latin typeface="Times New Roman"/>
                <a:cs typeface="Times New Roman"/>
              </a:rPr>
              <a:t>(b) </a:t>
            </a:r>
            <a:r>
              <a:rPr sz="1900" spc="-10" dirty="0">
                <a:latin typeface="Times New Roman"/>
                <a:cs typeface="Times New Roman"/>
              </a:rPr>
              <a:t>Pascal </a:t>
            </a:r>
            <a:r>
              <a:rPr sz="1900" spc="-5" dirty="0">
                <a:latin typeface="Times New Roman"/>
                <a:cs typeface="Times New Roman"/>
              </a:rPr>
              <a:t>language</a:t>
            </a:r>
            <a:r>
              <a:rPr sz="1900" spc="-20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only</a:t>
            </a: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ts val="2275"/>
              </a:lnSpc>
            </a:pPr>
            <a:r>
              <a:rPr sz="1900" spc="-5" dirty="0">
                <a:latin typeface="Times New Roman"/>
                <a:cs typeface="Times New Roman"/>
              </a:rPr>
              <a:t>(d) All of the above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614674" y="500881"/>
            <a:ext cx="47510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40" dirty="0"/>
              <a:t>Multiple </a:t>
            </a:r>
            <a:r>
              <a:rPr spc="-370" dirty="0"/>
              <a:t>Choice</a:t>
            </a:r>
            <a:r>
              <a:rPr spc="-150" dirty="0"/>
              <a:t> </a:t>
            </a:r>
            <a:r>
              <a:rPr spc="-245" dirty="0"/>
              <a:t>Questions</a:t>
            </a:r>
          </a:p>
        </p:txBody>
      </p:sp>
      <p:sp>
        <p:nvSpPr>
          <p:cNvPr id="10" name="object 10"/>
          <p:cNvSpPr/>
          <p:nvPr/>
        </p:nvSpPr>
        <p:spPr>
          <a:xfrm>
            <a:off x="761993" y="1295393"/>
            <a:ext cx="8610600" cy="0"/>
          </a:xfrm>
          <a:custGeom>
            <a:avLst/>
            <a:gdLst/>
            <a:ahLst/>
            <a:cxnLst/>
            <a:rect l="l" t="t" r="r" b="b"/>
            <a:pathLst>
              <a:path w="8610600">
                <a:moveTo>
                  <a:pt x="0" y="0"/>
                </a:moveTo>
                <a:lnTo>
                  <a:pt x="8610605" y="0"/>
                </a:lnTo>
              </a:path>
            </a:pathLst>
          </a:custGeom>
          <a:ln w="571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73099" y="1191653"/>
            <a:ext cx="7366634" cy="802005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88265">
              <a:lnSpc>
                <a:spcPct val="100000"/>
              </a:lnSpc>
              <a:spcBef>
                <a:spcPts val="740"/>
              </a:spcBef>
            </a:pPr>
            <a:r>
              <a:rPr sz="2200" spc="-5" dirty="0">
                <a:latin typeface="Times New Roman"/>
                <a:cs typeface="Times New Roman"/>
              </a:rPr>
              <a:t>Note: Select </a:t>
            </a:r>
            <a:r>
              <a:rPr sz="2200" spc="-10" dirty="0">
                <a:latin typeface="Times New Roman"/>
                <a:cs typeface="Times New Roman"/>
              </a:rPr>
              <a:t>most </a:t>
            </a:r>
            <a:r>
              <a:rPr sz="2200" dirty="0">
                <a:latin typeface="Times New Roman"/>
                <a:cs typeface="Times New Roman"/>
              </a:rPr>
              <a:t>appropriate </a:t>
            </a:r>
            <a:r>
              <a:rPr sz="2200" spc="-5" dirty="0">
                <a:latin typeface="Times New Roman"/>
                <a:cs typeface="Times New Roman"/>
              </a:rPr>
              <a:t>answer </a:t>
            </a:r>
            <a:r>
              <a:rPr sz="2200" spc="5" dirty="0">
                <a:latin typeface="Times New Roman"/>
                <a:cs typeface="Times New Roman"/>
              </a:rPr>
              <a:t>of </a:t>
            </a:r>
            <a:r>
              <a:rPr sz="2200" dirty="0">
                <a:latin typeface="Times New Roman"/>
                <a:cs typeface="Times New Roman"/>
              </a:rPr>
              <a:t>the </a:t>
            </a:r>
            <a:r>
              <a:rPr sz="2200" spc="-5" dirty="0">
                <a:latin typeface="Times New Roman"/>
                <a:cs typeface="Times New Roman"/>
              </a:rPr>
              <a:t>following</a:t>
            </a:r>
            <a:r>
              <a:rPr sz="2200" spc="3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questions: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50"/>
              </a:spcBef>
            </a:pPr>
            <a:r>
              <a:rPr sz="1900" spc="-5" dirty="0">
                <a:latin typeface="Times New Roman"/>
                <a:cs typeface="Times New Roman"/>
              </a:rPr>
              <a:t>1.16 The term module </a:t>
            </a:r>
            <a:r>
              <a:rPr sz="1900" spc="-10" dirty="0">
                <a:latin typeface="Times New Roman"/>
                <a:cs typeface="Times New Roman"/>
              </a:rPr>
              <a:t>used </a:t>
            </a:r>
            <a:r>
              <a:rPr sz="1900" dirty="0">
                <a:latin typeface="Times New Roman"/>
                <a:cs typeface="Times New Roman"/>
              </a:rPr>
              <a:t>during </a:t>
            </a:r>
            <a:r>
              <a:rPr sz="1900" spc="-5" dirty="0">
                <a:latin typeface="Times New Roman"/>
                <a:cs typeface="Times New Roman"/>
              </a:rPr>
              <a:t>design phase refers</a:t>
            </a:r>
            <a:r>
              <a:rPr sz="1900" spc="40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to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9"/>
              </a:lnSpc>
            </a:pPr>
            <a:r>
              <a:rPr spc="-5" dirty="0"/>
              <a:t>Software Engineering </a:t>
            </a:r>
            <a:r>
              <a:rPr spc="-10" dirty="0"/>
              <a:t>(3</a:t>
            </a:r>
            <a:r>
              <a:rPr sz="750" spc="-15" baseline="22222" dirty="0"/>
              <a:t>rd </a:t>
            </a:r>
            <a:r>
              <a:rPr sz="800" spc="-5" dirty="0"/>
              <a:t>ed.), </a:t>
            </a:r>
            <a:r>
              <a:rPr sz="800" dirty="0"/>
              <a:t>By K.K </a:t>
            </a:r>
            <a:r>
              <a:rPr sz="800" spc="-5" dirty="0"/>
              <a:t>Aggarwal </a:t>
            </a:r>
            <a:r>
              <a:rPr sz="800" dirty="0"/>
              <a:t>&amp; </a:t>
            </a:r>
            <a:r>
              <a:rPr sz="800" spc="-5" dirty="0"/>
              <a:t>Yogesh </a:t>
            </a:r>
            <a:r>
              <a:rPr sz="800" dirty="0"/>
              <a:t>Singh, </a:t>
            </a:r>
            <a:r>
              <a:rPr sz="800" spc="-5" dirty="0"/>
              <a:t>Copyright </a:t>
            </a:r>
            <a:r>
              <a:rPr sz="800" dirty="0"/>
              <a:t>© </a:t>
            </a:r>
            <a:r>
              <a:rPr sz="800" spc="-5" dirty="0"/>
              <a:t>New </a:t>
            </a:r>
            <a:r>
              <a:rPr sz="800" spc="-10" dirty="0"/>
              <a:t>Age </a:t>
            </a:r>
            <a:r>
              <a:rPr sz="800" spc="-5" dirty="0"/>
              <a:t>International Publishers,</a:t>
            </a:r>
            <a:r>
              <a:rPr sz="800" spc="75" dirty="0"/>
              <a:t> </a:t>
            </a:r>
            <a:r>
              <a:rPr sz="800" spc="-5" dirty="0"/>
              <a:t>2007</a:t>
            </a:r>
            <a:endParaRPr sz="800"/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45"/>
              </a:lnSpc>
            </a:pPr>
            <a:fld id="{81D60167-4931-47E6-BA6A-407CBD079E47}" type="slidenum">
              <a:rPr dirty="0"/>
              <a:pPr marL="25400">
                <a:lnSpc>
                  <a:spcPts val="1445"/>
                </a:lnSpc>
              </a:pPr>
              <a:t>60</a:t>
            </a:fld>
            <a:endParaRPr dirty="0"/>
          </a:p>
        </p:txBody>
      </p:sp>
      <p:sp>
        <p:nvSpPr>
          <p:cNvPr id="12" name="object 12"/>
          <p:cNvSpPr txBox="1"/>
          <p:nvPr/>
        </p:nvSpPr>
        <p:spPr>
          <a:xfrm>
            <a:off x="590797" y="5283197"/>
            <a:ext cx="3023235" cy="936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51815">
              <a:lnSpc>
                <a:spcPts val="2275"/>
              </a:lnSpc>
              <a:spcBef>
                <a:spcPts val="95"/>
              </a:spcBef>
            </a:pPr>
            <a:r>
              <a:rPr sz="1900" spc="-5" dirty="0">
                <a:latin typeface="Times New Roman"/>
                <a:cs typeface="Times New Roman"/>
              </a:rPr>
              <a:t>(a) Fortran language</a:t>
            </a:r>
            <a:r>
              <a:rPr sz="1900" spc="-25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only</a:t>
            </a:r>
            <a:endParaRPr sz="1900">
              <a:latin typeface="Times New Roman"/>
              <a:cs typeface="Times New Roman"/>
            </a:endParaRPr>
          </a:p>
          <a:p>
            <a:pPr marL="551815">
              <a:lnSpc>
                <a:spcPts val="2275"/>
              </a:lnSpc>
            </a:pPr>
            <a:r>
              <a:rPr sz="1900" spc="-5" dirty="0">
                <a:latin typeface="Times New Roman"/>
                <a:cs typeface="Times New Roman"/>
              </a:rPr>
              <a:t>(c) ‘C’ language</a:t>
            </a:r>
            <a:r>
              <a:rPr sz="1900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only</a:t>
            </a: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45"/>
              </a:spcBef>
            </a:pPr>
            <a:r>
              <a:rPr sz="1900" spc="-5" dirty="0">
                <a:latin typeface="Times New Roman"/>
                <a:cs typeface="Times New Roman"/>
              </a:rPr>
              <a:t>1.20 </a:t>
            </a:r>
            <a:r>
              <a:rPr sz="1900" spc="-10" dirty="0">
                <a:latin typeface="Times New Roman"/>
                <a:cs typeface="Times New Roman"/>
              </a:rPr>
              <a:t>CASE </a:t>
            </a:r>
            <a:r>
              <a:rPr sz="1900" spc="-5" dirty="0">
                <a:latin typeface="Times New Roman"/>
                <a:cs typeface="Times New Roman"/>
              </a:rPr>
              <a:t>Tool</a:t>
            </a:r>
            <a:r>
              <a:rPr sz="1900" spc="35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is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90797" y="6193025"/>
            <a:ext cx="8844915" cy="604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5" dirty="0">
                <a:latin typeface="Times New Roman"/>
                <a:cs typeface="Times New Roman"/>
              </a:rPr>
              <a:t>(a) Computer Aided Software Engineering (b) Component Aided Software</a:t>
            </a:r>
            <a:r>
              <a:rPr sz="1900" spc="110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Engineering</a:t>
            </a: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900" spc="-5" dirty="0">
                <a:latin typeface="Times New Roman"/>
                <a:cs typeface="Times New Roman"/>
              </a:rPr>
              <a:t>(c) Constructive Aided Software Engineering (d)Computer Analysis Software</a:t>
            </a:r>
            <a:r>
              <a:rPr sz="1900" spc="114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Engineering</a:t>
            </a:r>
            <a:endParaRPr sz="19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53914" y="500881"/>
            <a:ext cx="16713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70" dirty="0"/>
              <a:t>Exercises</a:t>
            </a:r>
          </a:p>
        </p:txBody>
      </p:sp>
      <p:sp>
        <p:nvSpPr>
          <p:cNvPr id="3" name="object 3"/>
          <p:cNvSpPr/>
          <p:nvPr/>
        </p:nvSpPr>
        <p:spPr>
          <a:xfrm>
            <a:off x="761993" y="1295393"/>
            <a:ext cx="8610600" cy="0"/>
          </a:xfrm>
          <a:custGeom>
            <a:avLst/>
            <a:gdLst/>
            <a:ahLst/>
            <a:cxnLst/>
            <a:rect l="l" t="t" r="r" b="b"/>
            <a:pathLst>
              <a:path w="8610600">
                <a:moveTo>
                  <a:pt x="0" y="0"/>
                </a:moveTo>
                <a:lnTo>
                  <a:pt x="8610605" y="0"/>
                </a:lnTo>
              </a:path>
            </a:pathLst>
          </a:custGeom>
          <a:ln w="571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73093" y="1448815"/>
            <a:ext cx="8714105" cy="5008880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12700" marR="6350" lvl="1">
              <a:lnSpc>
                <a:spcPct val="80000"/>
              </a:lnSpc>
              <a:spcBef>
                <a:spcPts val="620"/>
              </a:spcBef>
              <a:buAutoNum type="arabicPeriod"/>
              <a:tabLst>
                <a:tab pos="536575" algn="l"/>
                <a:tab pos="537210" algn="l"/>
                <a:tab pos="1251585" algn="l"/>
                <a:tab pos="1609725" algn="l"/>
                <a:tab pos="2668905" algn="l"/>
                <a:tab pos="3322320" algn="l"/>
                <a:tab pos="3729354" algn="l"/>
                <a:tab pos="4861560" algn="l"/>
                <a:tab pos="6477000" algn="l"/>
                <a:tab pos="7129145" algn="l"/>
                <a:tab pos="8155305" algn="l"/>
              </a:tabLst>
            </a:pPr>
            <a:r>
              <a:rPr sz="2200" spc="-15" dirty="0">
                <a:latin typeface="Times New Roman"/>
                <a:cs typeface="Times New Roman"/>
              </a:rPr>
              <a:t>Wh</a:t>
            </a:r>
            <a:r>
              <a:rPr sz="2200" spc="-5" dirty="0">
                <a:latin typeface="Times New Roman"/>
                <a:cs typeface="Times New Roman"/>
              </a:rPr>
              <a:t>y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5" dirty="0">
                <a:latin typeface="Times New Roman"/>
                <a:cs typeface="Times New Roman"/>
              </a:rPr>
              <a:t>is</a:t>
            </a:r>
            <a:r>
              <a:rPr sz="2200" dirty="0">
                <a:latin typeface="Times New Roman"/>
                <a:cs typeface="Times New Roman"/>
              </a:rPr>
              <a:t>	p</a:t>
            </a:r>
            <a:r>
              <a:rPr sz="2200" spc="-5" dirty="0">
                <a:latin typeface="Times New Roman"/>
                <a:cs typeface="Times New Roman"/>
              </a:rPr>
              <a:t>ri</a:t>
            </a:r>
            <a:r>
              <a:rPr sz="2200" spc="-10" dirty="0">
                <a:latin typeface="Times New Roman"/>
                <a:cs typeface="Times New Roman"/>
              </a:rPr>
              <a:t>ma</a:t>
            </a:r>
            <a:r>
              <a:rPr sz="2200" spc="-5" dirty="0">
                <a:latin typeface="Times New Roman"/>
                <a:cs typeface="Times New Roman"/>
              </a:rPr>
              <a:t>ry</a:t>
            </a:r>
            <a:r>
              <a:rPr sz="2200" dirty="0">
                <a:latin typeface="Times New Roman"/>
                <a:cs typeface="Times New Roman"/>
              </a:rPr>
              <a:t>	g</a:t>
            </a:r>
            <a:r>
              <a:rPr sz="2200" spc="-15" dirty="0">
                <a:latin typeface="Times New Roman"/>
                <a:cs typeface="Times New Roman"/>
              </a:rPr>
              <a:t>o</a:t>
            </a:r>
            <a:r>
              <a:rPr sz="2200" spc="-10" dirty="0">
                <a:latin typeface="Times New Roman"/>
                <a:cs typeface="Times New Roman"/>
              </a:rPr>
              <a:t>a</a:t>
            </a:r>
            <a:r>
              <a:rPr sz="2200" spc="-5" dirty="0">
                <a:latin typeface="Times New Roman"/>
                <a:cs typeface="Times New Roman"/>
              </a:rPr>
              <a:t>l</a:t>
            </a:r>
            <a:r>
              <a:rPr sz="2200" dirty="0">
                <a:latin typeface="Times New Roman"/>
                <a:cs typeface="Times New Roman"/>
              </a:rPr>
              <a:t>	o</a:t>
            </a:r>
            <a:r>
              <a:rPr sz="2200" spc="-5" dirty="0">
                <a:latin typeface="Times New Roman"/>
                <a:cs typeface="Times New Roman"/>
              </a:rPr>
              <a:t>f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10" dirty="0">
                <a:latin typeface="Times New Roman"/>
                <a:cs typeface="Times New Roman"/>
              </a:rPr>
              <a:t>s</a:t>
            </a:r>
            <a:r>
              <a:rPr sz="2200" dirty="0">
                <a:latin typeface="Times New Roman"/>
                <a:cs typeface="Times New Roman"/>
              </a:rPr>
              <a:t>o</a:t>
            </a:r>
            <a:r>
              <a:rPr sz="2200" spc="-5" dirty="0">
                <a:latin typeface="Times New Roman"/>
                <a:cs typeface="Times New Roman"/>
              </a:rPr>
              <a:t>ft</a:t>
            </a:r>
            <a:r>
              <a:rPr sz="2200" spc="-10" dirty="0">
                <a:latin typeface="Times New Roman"/>
                <a:cs typeface="Times New Roman"/>
              </a:rPr>
              <a:t>wa</a:t>
            </a:r>
            <a:r>
              <a:rPr sz="2200" spc="-5" dirty="0">
                <a:latin typeface="Times New Roman"/>
                <a:cs typeface="Times New Roman"/>
              </a:rPr>
              <a:t>re</a:t>
            </a:r>
            <a:r>
              <a:rPr sz="2200" dirty="0">
                <a:latin typeface="Times New Roman"/>
                <a:cs typeface="Times New Roman"/>
              </a:rPr>
              <a:t>	d</a:t>
            </a:r>
            <a:r>
              <a:rPr sz="2200" spc="-10" dirty="0">
                <a:latin typeface="Times New Roman"/>
                <a:cs typeface="Times New Roman"/>
              </a:rPr>
              <a:t>e</a:t>
            </a:r>
            <a:r>
              <a:rPr sz="2200" dirty="0">
                <a:latin typeface="Times New Roman"/>
                <a:cs typeface="Times New Roman"/>
              </a:rPr>
              <a:t>v</a:t>
            </a:r>
            <a:r>
              <a:rPr sz="2200" spc="-10" dirty="0">
                <a:latin typeface="Times New Roman"/>
                <a:cs typeface="Times New Roman"/>
              </a:rPr>
              <a:t>e</a:t>
            </a:r>
            <a:r>
              <a:rPr sz="2200" spc="-5" dirty="0">
                <a:latin typeface="Times New Roman"/>
                <a:cs typeface="Times New Roman"/>
              </a:rPr>
              <a:t>l</a:t>
            </a:r>
            <a:r>
              <a:rPr sz="2200" dirty="0">
                <a:latin typeface="Times New Roman"/>
                <a:cs typeface="Times New Roman"/>
              </a:rPr>
              <a:t>op</a:t>
            </a:r>
            <a:r>
              <a:rPr sz="2200" spc="-10" dirty="0">
                <a:latin typeface="Times New Roman"/>
                <a:cs typeface="Times New Roman"/>
              </a:rPr>
              <a:t>me</a:t>
            </a:r>
            <a:r>
              <a:rPr sz="2200" dirty="0">
                <a:latin typeface="Times New Roman"/>
                <a:cs typeface="Times New Roman"/>
              </a:rPr>
              <a:t>n</a:t>
            </a:r>
            <a:r>
              <a:rPr sz="2200" spc="-5" dirty="0">
                <a:latin typeface="Times New Roman"/>
                <a:cs typeface="Times New Roman"/>
              </a:rPr>
              <a:t>t</a:t>
            </a:r>
            <a:r>
              <a:rPr sz="2200" dirty="0">
                <a:latin typeface="Times New Roman"/>
                <a:cs typeface="Times New Roman"/>
              </a:rPr>
              <a:t>	no</a:t>
            </a:r>
            <a:r>
              <a:rPr sz="2200" spc="-5" dirty="0">
                <a:latin typeface="Times New Roman"/>
                <a:cs typeface="Times New Roman"/>
              </a:rPr>
              <a:t>w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10" dirty="0">
                <a:latin typeface="Times New Roman"/>
                <a:cs typeface="Times New Roman"/>
              </a:rPr>
              <a:t>s</a:t>
            </a:r>
            <a:r>
              <a:rPr sz="2200" dirty="0">
                <a:latin typeface="Times New Roman"/>
                <a:cs typeface="Times New Roman"/>
              </a:rPr>
              <a:t>h</a:t>
            </a:r>
            <a:r>
              <a:rPr sz="2200" spc="-20" dirty="0">
                <a:latin typeface="Times New Roman"/>
                <a:cs typeface="Times New Roman"/>
              </a:rPr>
              <a:t>i</a:t>
            </a:r>
            <a:r>
              <a:rPr sz="2200" spc="-5" dirty="0">
                <a:latin typeface="Times New Roman"/>
                <a:cs typeface="Times New Roman"/>
              </a:rPr>
              <a:t>fti</a:t>
            </a:r>
            <a:r>
              <a:rPr sz="2200" dirty="0">
                <a:latin typeface="Times New Roman"/>
                <a:cs typeface="Times New Roman"/>
              </a:rPr>
              <a:t>n</a:t>
            </a:r>
            <a:r>
              <a:rPr sz="2200" spc="-5" dirty="0">
                <a:latin typeface="Times New Roman"/>
                <a:cs typeface="Times New Roman"/>
              </a:rPr>
              <a:t>g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5" dirty="0">
                <a:latin typeface="Times New Roman"/>
                <a:cs typeface="Times New Roman"/>
              </a:rPr>
              <a:t>fr</a:t>
            </a:r>
            <a:r>
              <a:rPr sz="2200" spc="10" dirty="0">
                <a:latin typeface="Times New Roman"/>
                <a:cs typeface="Times New Roman"/>
              </a:rPr>
              <a:t>o</a:t>
            </a:r>
            <a:r>
              <a:rPr sz="2200" spc="-5" dirty="0">
                <a:latin typeface="Times New Roman"/>
                <a:cs typeface="Times New Roman"/>
              </a:rPr>
              <a:t>m  </a:t>
            </a:r>
            <a:r>
              <a:rPr sz="2200" dirty="0">
                <a:latin typeface="Times New Roman"/>
                <a:cs typeface="Times New Roman"/>
              </a:rPr>
              <a:t>producing </a:t>
            </a:r>
            <a:r>
              <a:rPr sz="2200" spc="-5" dirty="0">
                <a:latin typeface="Times New Roman"/>
                <a:cs typeface="Times New Roman"/>
              </a:rPr>
              <a:t>good quality software to </a:t>
            </a:r>
            <a:r>
              <a:rPr sz="2200" dirty="0">
                <a:latin typeface="Times New Roman"/>
                <a:cs typeface="Times New Roman"/>
              </a:rPr>
              <a:t>good </a:t>
            </a:r>
            <a:r>
              <a:rPr sz="2200" spc="-5" dirty="0">
                <a:latin typeface="Times New Roman"/>
                <a:cs typeface="Times New Roman"/>
              </a:rPr>
              <a:t>quality maintainable</a:t>
            </a:r>
            <a:r>
              <a:rPr sz="2200" spc="4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software?</a:t>
            </a:r>
            <a:endParaRPr sz="2200">
              <a:latin typeface="Times New Roman"/>
              <a:cs typeface="Times New Roman"/>
            </a:endParaRPr>
          </a:p>
          <a:p>
            <a:pPr marL="12700" marR="6985" lvl="1">
              <a:lnSpc>
                <a:spcPct val="80000"/>
              </a:lnSpc>
              <a:spcBef>
                <a:spcPts val="1155"/>
              </a:spcBef>
              <a:buAutoNum type="arabicPeriod"/>
              <a:tabLst>
                <a:tab pos="512445" algn="l"/>
                <a:tab pos="513080" algn="l"/>
                <a:tab pos="1096010" algn="l"/>
                <a:tab pos="1584960" algn="l"/>
                <a:tab pos="2571115" algn="l"/>
                <a:tab pos="3046730" algn="l"/>
                <a:tab pos="3537585" algn="l"/>
                <a:tab pos="4772025" algn="l"/>
                <a:tab pos="6300470" algn="l"/>
                <a:tab pos="6788150" algn="l"/>
                <a:tab pos="7649209" algn="l"/>
                <a:tab pos="8340725" algn="l"/>
              </a:tabLst>
            </a:pPr>
            <a:r>
              <a:rPr sz="2200" spc="-5" dirty="0">
                <a:latin typeface="Times New Roman"/>
                <a:cs typeface="Times New Roman"/>
              </a:rPr>
              <a:t>Li</a:t>
            </a:r>
            <a:r>
              <a:rPr sz="2200" spc="-10" dirty="0">
                <a:latin typeface="Times New Roman"/>
                <a:cs typeface="Times New Roman"/>
              </a:rPr>
              <a:t>s</a:t>
            </a:r>
            <a:r>
              <a:rPr sz="2200" spc="-5" dirty="0">
                <a:latin typeface="Times New Roman"/>
                <a:cs typeface="Times New Roman"/>
              </a:rPr>
              <a:t>t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5" dirty="0">
                <a:latin typeface="Times New Roman"/>
                <a:cs typeface="Times New Roman"/>
              </a:rPr>
              <a:t>t</a:t>
            </a:r>
            <a:r>
              <a:rPr sz="2200" dirty="0">
                <a:latin typeface="Times New Roman"/>
                <a:cs typeface="Times New Roman"/>
              </a:rPr>
              <a:t>h</a:t>
            </a:r>
            <a:r>
              <a:rPr sz="2200" spc="-5" dirty="0">
                <a:latin typeface="Times New Roman"/>
                <a:cs typeface="Times New Roman"/>
              </a:rPr>
              <a:t>e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5" dirty="0">
                <a:latin typeface="Times New Roman"/>
                <a:cs typeface="Times New Roman"/>
              </a:rPr>
              <a:t>r</a:t>
            </a:r>
            <a:r>
              <a:rPr sz="2200" spc="-10" dirty="0">
                <a:latin typeface="Times New Roman"/>
                <a:cs typeface="Times New Roman"/>
              </a:rPr>
              <a:t>eas</a:t>
            </a:r>
            <a:r>
              <a:rPr sz="2200" dirty="0">
                <a:latin typeface="Times New Roman"/>
                <a:cs typeface="Times New Roman"/>
              </a:rPr>
              <a:t>on</a:t>
            </a:r>
            <a:r>
              <a:rPr sz="2200" spc="-5" dirty="0">
                <a:latin typeface="Times New Roman"/>
                <a:cs typeface="Times New Roman"/>
              </a:rPr>
              <a:t>s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5" dirty="0">
                <a:latin typeface="Times New Roman"/>
                <a:cs typeface="Times New Roman"/>
              </a:rPr>
              <a:t>f</a:t>
            </a:r>
            <a:r>
              <a:rPr sz="2200" dirty="0">
                <a:latin typeface="Times New Roman"/>
                <a:cs typeface="Times New Roman"/>
              </a:rPr>
              <a:t>o</a:t>
            </a:r>
            <a:r>
              <a:rPr sz="2200" spc="-5" dirty="0">
                <a:latin typeface="Times New Roman"/>
                <a:cs typeface="Times New Roman"/>
              </a:rPr>
              <a:t>r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5" dirty="0">
                <a:latin typeface="Times New Roman"/>
                <a:cs typeface="Times New Roman"/>
              </a:rPr>
              <a:t>t</a:t>
            </a:r>
            <a:r>
              <a:rPr sz="2200" dirty="0">
                <a:latin typeface="Times New Roman"/>
                <a:cs typeface="Times New Roman"/>
              </a:rPr>
              <a:t>h</a:t>
            </a:r>
            <a:r>
              <a:rPr sz="2200" spc="-5" dirty="0">
                <a:latin typeface="Times New Roman"/>
                <a:cs typeface="Times New Roman"/>
              </a:rPr>
              <a:t>e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10" dirty="0">
                <a:latin typeface="Times New Roman"/>
                <a:cs typeface="Times New Roman"/>
              </a:rPr>
              <a:t>“s</a:t>
            </a:r>
            <a:r>
              <a:rPr sz="2200" dirty="0">
                <a:latin typeface="Times New Roman"/>
                <a:cs typeface="Times New Roman"/>
              </a:rPr>
              <a:t>o</a:t>
            </a:r>
            <a:r>
              <a:rPr sz="2200" spc="-5" dirty="0">
                <a:latin typeface="Times New Roman"/>
                <a:cs typeface="Times New Roman"/>
              </a:rPr>
              <a:t>ft</a:t>
            </a:r>
            <a:r>
              <a:rPr sz="2200" spc="-10" dirty="0">
                <a:latin typeface="Times New Roman"/>
                <a:cs typeface="Times New Roman"/>
              </a:rPr>
              <a:t>w</a:t>
            </a:r>
            <a:r>
              <a:rPr sz="2200" dirty="0">
                <a:latin typeface="Times New Roman"/>
                <a:cs typeface="Times New Roman"/>
              </a:rPr>
              <a:t>a</a:t>
            </a:r>
            <a:r>
              <a:rPr sz="2200" spc="-5" dirty="0">
                <a:latin typeface="Times New Roman"/>
                <a:cs typeface="Times New Roman"/>
              </a:rPr>
              <a:t>re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10" dirty="0">
                <a:latin typeface="Times New Roman"/>
                <a:cs typeface="Times New Roman"/>
              </a:rPr>
              <a:t>c</a:t>
            </a:r>
            <a:r>
              <a:rPr sz="2200" spc="-5" dirty="0">
                <a:latin typeface="Times New Roman"/>
                <a:cs typeface="Times New Roman"/>
              </a:rPr>
              <a:t>ri</a:t>
            </a:r>
            <a:r>
              <a:rPr sz="2200" spc="-10" dirty="0">
                <a:latin typeface="Times New Roman"/>
                <a:cs typeface="Times New Roman"/>
              </a:rPr>
              <a:t>s</a:t>
            </a:r>
            <a:r>
              <a:rPr sz="2200" spc="-5" dirty="0">
                <a:latin typeface="Times New Roman"/>
                <a:cs typeface="Times New Roman"/>
              </a:rPr>
              <a:t>i</a:t>
            </a:r>
            <a:r>
              <a:rPr sz="2200" spc="-10" dirty="0">
                <a:latin typeface="Times New Roman"/>
                <a:cs typeface="Times New Roman"/>
              </a:rPr>
              <a:t>s”</a:t>
            </a:r>
            <a:r>
              <a:rPr sz="2200" dirty="0">
                <a:latin typeface="Times New Roman"/>
                <a:cs typeface="Times New Roman"/>
              </a:rPr>
              <a:t>?</a:t>
            </a:r>
            <a:r>
              <a:rPr sz="2200" spc="-5" dirty="0">
                <a:latin typeface="Times New Roman"/>
                <a:cs typeface="Times New Roman"/>
              </a:rPr>
              <a:t>W</a:t>
            </a:r>
            <a:r>
              <a:rPr sz="2200" spc="-15" dirty="0">
                <a:latin typeface="Times New Roman"/>
                <a:cs typeface="Times New Roman"/>
              </a:rPr>
              <a:t>h</a:t>
            </a:r>
            <a:r>
              <a:rPr sz="2200" spc="-5" dirty="0">
                <a:latin typeface="Times New Roman"/>
                <a:cs typeface="Times New Roman"/>
              </a:rPr>
              <a:t>y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10" dirty="0">
                <a:latin typeface="Times New Roman"/>
                <a:cs typeface="Times New Roman"/>
              </a:rPr>
              <a:t>a</a:t>
            </a:r>
            <a:r>
              <a:rPr sz="2200" spc="-5" dirty="0">
                <a:latin typeface="Times New Roman"/>
                <a:cs typeface="Times New Roman"/>
              </a:rPr>
              <a:t>re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10" dirty="0">
                <a:latin typeface="Times New Roman"/>
                <a:cs typeface="Times New Roman"/>
              </a:rPr>
              <a:t>CA</a:t>
            </a:r>
            <a:r>
              <a:rPr sz="2200" spc="-5" dirty="0">
                <a:latin typeface="Times New Roman"/>
                <a:cs typeface="Times New Roman"/>
              </a:rPr>
              <a:t>SE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5" dirty="0">
                <a:latin typeface="Times New Roman"/>
                <a:cs typeface="Times New Roman"/>
              </a:rPr>
              <a:t>t</a:t>
            </a:r>
            <a:r>
              <a:rPr sz="2200" dirty="0">
                <a:latin typeface="Times New Roman"/>
                <a:cs typeface="Times New Roman"/>
              </a:rPr>
              <a:t>oo</a:t>
            </a:r>
            <a:r>
              <a:rPr sz="2200" spc="-5" dirty="0">
                <a:latin typeface="Times New Roman"/>
                <a:cs typeface="Times New Roman"/>
              </a:rPr>
              <a:t>ls</a:t>
            </a:r>
            <a:r>
              <a:rPr sz="2200" dirty="0">
                <a:latin typeface="Times New Roman"/>
                <a:cs typeface="Times New Roman"/>
              </a:rPr>
              <a:t>	no</a:t>
            </a:r>
            <a:r>
              <a:rPr sz="2200" spc="-5" dirty="0">
                <a:latin typeface="Times New Roman"/>
                <a:cs typeface="Times New Roman"/>
              </a:rPr>
              <a:t>t  normally able to </a:t>
            </a:r>
            <a:r>
              <a:rPr sz="2200" dirty="0">
                <a:latin typeface="Times New Roman"/>
                <a:cs typeface="Times New Roman"/>
              </a:rPr>
              <a:t>control</a:t>
            </a:r>
            <a:r>
              <a:rPr sz="2200" spc="3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it?</a:t>
            </a:r>
            <a:endParaRPr sz="2200">
              <a:latin typeface="Times New Roman"/>
              <a:cs typeface="Times New Roman"/>
            </a:endParaRPr>
          </a:p>
          <a:p>
            <a:pPr marL="12700" marR="7620" lvl="1">
              <a:lnSpc>
                <a:spcPct val="80000"/>
              </a:lnSpc>
              <a:spcBef>
                <a:spcPts val="1200"/>
              </a:spcBef>
              <a:buAutoNum type="arabicPeriod"/>
              <a:tabLst>
                <a:tab pos="562610" algn="l"/>
                <a:tab pos="563245" algn="l"/>
                <a:tab pos="1320165" algn="l"/>
                <a:tab pos="2480945" algn="l"/>
                <a:tab pos="3270885" algn="l"/>
                <a:tab pos="3656329" algn="l"/>
                <a:tab pos="5081270" algn="l"/>
                <a:tab pos="5559425" algn="l"/>
                <a:tab pos="6099175" algn="l"/>
                <a:tab pos="7243445" algn="l"/>
                <a:tab pos="7660005" algn="l"/>
              </a:tabLst>
            </a:pPr>
            <a:r>
              <a:rPr sz="2200" spc="-10" dirty="0">
                <a:latin typeface="Times New Roman"/>
                <a:cs typeface="Times New Roman"/>
              </a:rPr>
              <a:t>“</a:t>
            </a:r>
            <a:r>
              <a:rPr sz="2200" spc="-5" dirty="0">
                <a:latin typeface="Times New Roman"/>
                <a:cs typeface="Times New Roman"/>
              </a:rPr>
              <a:t>T</a:t>
            </a:r>
            <a:r>
              <a:rPr sz="2200" dirty="0">
                <a:latin typeface="Times New Roman"/>
                <a:cs typeface="Times New Roman"/>
              </a:rPr>
              <a:t>h</a:t>
            </a:r>
            <a:r>
              <a:rPr sz="2200" spc="-5" dirty="0">
                <a:latin typeface="Times New Roman"/>
                <a:cs typeface="Times New Roman"/>
              </a:rPr>
              <a:t>e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10" dirty="0">
                <a:latin typeface="Times New Roman"/>
                <a:cs typeface="Times New Roman"/>
              </a:rPr>
              <a:t>s</a:t>
            </a:r>
            <a:r>
              <a:rPr sz="2200" dirty="0">
                <a:latin typeface="Times New Roman"/>
                <a:cs typeface="Times New Roman"/>
              </a:rPr>
              <a:t>o</a:t>
            </a:r>
            <a:r>
              <a:rPr sz="2200" spc="-5" dirty="0">
                <a:latin typeface="Times New Roman"/>
                <a:cs typeface="Times New Roman"/>
              </a:rPr>
              <a:t>ft</a:t>
            </a:r>
            <a:r>
              <a:rPr sz="2200" spc="-10" dirty="0">
                <a:latin typeface="Times New Roman"/>
                <a:cs typeface="Times New Roman"/>
              </a:rPr>
              <a:t>wa</a:t>
            </a:r>
            <a:r>
              <a:rPr sz="2200" spc="5" dirty="0">
                <a:latin typeface="Times New Roman"/>
                <a:cs typeface="Times New Roman"/>
              </a:rPr>
              <a:t>r</a:t>
            </a:r>
            <a:r>
              <a:rPr sz="2200" spc="-5" dirty="0">
                <a:latin typeface="Times New Roman"/>
                <a:cs typeface="Times New Roman"/>
              </a:rPr>
              <a:t>e</a:t>
            </a:r>
            <a:r>
              <a:rPr sz="2200" dirty="0">
                <a:latin typeface="Times New Roman"/>
                <a:cs typeface="Times New Roman"/>
              </a:rPr>
              <a:t>	c</a:t>
            </a:r>
            <a:r>
              <a:rPr sz="2200" spc="-5" dirty="0">
                <a:latin typeface="Times New Roman"/>
                <a:cs typeface="Times New Roman"/>
              </a:rPr>
              <a:t>ri</a:t>
            </a:r>
            <a:r>
              <a:rPr sz="2200" spc="-10" dirty="0">
                <a:latin typeface="Times New Roman"/>
                <a:cs typeface="Times New Roman"/>
              </a:rPr>
              <a:t>s</a:t>
            </a:r>
            <a:r>
              <a:rPr sz="2200" spc="-5" dirty="0">
                <a:latin typeface="Times New Roman"/>
                <a:cs typeface="Times New Roman"/>
              </a:rPr>
              <a:t>is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5" dirty="0">
                <a:latin typeface="Times New Roman"/>
                <a:cs typeface="Times New Roman"/>
              </a:rPr>
              <a:t>is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10" dirty="0">
                <a:latin typeface="Times New Roman"/>
                <a:cs typeface="Times New Roman"/>
              </a:rPr>
              <a:t>a</a:t>
            </a:r>
            <a:r>
              <a:rPr sz="2200" dirty="0">
                <a:latin typeface="Times New Roman"/>
                <a:cs typeface="Times New Roman"/>
              </a:rPr>
              <a:t>gg</a:t>
            </a:r>
            <a:r>
              <a:rPr sz="2200" spc="-5" dirty="0">
                <a:latin typeface="Times New Roman"/>
                <a:cs typeface="Times New Roman"/>
              </a:rPr>
              <a:t>r</a:t>
            </a:r>
            <a:r>
              <a:rPr sz="2200" spc="-10" dirty="0">
                <a:latin typeface="Times New Roman"/>
                <a:cs typeface="Times New Roman"/>
              </a:rPr>
              <a:t>a</a:t>
            </a:r>
            <a:r>
              <a:rPr sz="2200" dirty="0">
                <a:latin typeface="Times New Roman"/>
                <a:cs typeface="Times New Roman"/>
              </a:rPr>
              <a:t>v</a:t>
            </a:r>
            <a:r>
              <a:rPr sz="2200" spc="-10" dirty="0">
                <a:latin typeface="Times New Roman"/>
                <a:cs typeface="Times New Roman"/>
              </a:rPr>
              <a:t>a</a:t>
            </a:r>
            <a:r>
              <a:rPr sz="2200" spc="5" dirty="0">
                <a:latin typeface="Times New Roman"/>
                <a:cs typeface="Times New Roman"/>
              </a:rPr>
              <a:t>t</a:t>
            </a:r>
            <a:r>
              <a:rPr sz="2200" spc="-10" dirty="0">
                <a:latin typeface="Times New Roman"/>
                <a:cs typeface="Times New Roman"/>
              </a:rPr>
              <a:t>e</a:t>
            </a:r>
            <a:r>
              <a:rPr sz="2200" spc="-5" dirty="0">
                <a:latin typeface="Times New Roman"/>
                <a:cs typeface="Times New Roman"/>
              </a:rPr>
              <a:t>d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15" dirty="0">
                <a:latin typeface="Times New Roman"/>
                <a:cs typeface="Times New Roman"/>
              </a:rPr>
              <a:t>b</a:t>
            </a:r>
            <a:r>
              <a:rPr sz="2200" spc="-5" dirty="0">
                <a:latin typeface="Times New Roman"/>
                <a:cs typeface="Times New Roman"/>
              </a:rPr>
              <a:t>y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5" dirty="0">
                <a:latin typeface="Times New Roman"/>
                <a:cs typeface="Times New Roman"/>
              </a:rPr>
              <a:t>t</a:t>
            </a:r>
            <a:r>
              <a:rPr sz="2200" dirty="0">
                <a:latin typeface="Times New Roman"/>
                <a:cs typeface="Times New Roman"/>
              </a:rPr>
              <a:t>h</a:t>
            </a:r>
            <a:r>
              <a:rPr sz="2200" spc="-5" dirty="0">
                <a:latin typeface="Times New Roman"/>
                <a:cs typeface="Times New Roman"/>
              </a:rPr>
              <a:t>e</a:t>
            </a:r>
            <a:r>
              <a:rPr sz="2200" dirty="0">
                <a:latin typeface="Times New Roman"/>
                <a:cs typeface="Times New Roman"/>
              </a:rPr>
              <a:t>	p</a:t>
            </a:r>
            <a:r>
              <a:rPr sz="2200" spc="-5" dirty="0">
                <a:latin typeface="Times New Roman"/>
                <a:cs typeface="Times New Roman"/>
              </a:rPr>
              <a:t>r</a:t>
            </a:r>
            <a:r>
              <a:rPr sz="2200" dirty="0">
                <a:latin typeface="Times New Roman"/>
                <a:cs typeface="Times New Roman"/>
              </a:rPr>
              <a:t>og</a:t>
            </a:r>
            <a:r>
              <a:rPr sz="2200" spc="-5" dirty="0">
                <a:latin typeface="Times New Roman"/>
                <a:cs typeface="Times New Roman"/>
              </a:rPr>
              <a:t>r</a:t>
            </a:r>
            <a:r>
              <a:rPr sz="2200" spc="-10" dirty="0">
                <a:latin typeface="Times New Roman"/>
                <a:cs typeface="Times New Roman"/>
              </a:rPr>
              <a:t>es</a:t>
            </a:r>
            <a:r>
              <a:rPr sz="2200" spc="-5" dirty="0">
                <a:latin typeface="Times New Roman"/>
                <a:cs typeface="Times New Roman"/>
              </a:rPr>
              <a:t>s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5" dirty="0">
                <a:latin typeface="Times New Roman"/>
                <a:cs typeface="Times New Roman"/>
              </a:rPr>
              <a:t>in</a:t>
            </a:r>
            <a:r>
              <a:rPr sz="2200" dirty="0">
                <a:latin typeface="Times New Roman"/>
                <a:cs typeface="Times New Roman"/>
              </a:rPr>
              <a:t>	h</a:t>
            </a:r>
            <a:r>
              <a:rPr sz="2200" spc="-10" dirty="0">
                <a:latin typeface="Times New Roman"/>
                <a:cs typeface="Times New Roman"/>
              </a:rPr>
              <a:t>a</a:t>
            </a:r>
            <a:r>
              <a:rPr sz="2200" spc="-5" dirty="0">
                <a:latin typeface="Times New Roman"/>
                <a:cs typeface="Times New Roman"/>
              </a:rPr>
              <a:t>r</a:t>
            </a:r>
            <a:r>
              <a:rPr sz="2200" dirty="0">
                <a:latin typeface="Times New Roman"/>
                <a:cs typeface="Times New Roman"/>
              </a:rPr>
              <a:t>d</a:t>
            </a:r>
            <a:r>
              <a:rPr sz="2200" spc="-10" dirty="0">
                <a:latin typeface="Times New Roman"/>
                <a:cs typeface="Times New Roman"/>
              </a:rPr>
              <a:t>wa</a:t>
            </a:r>
            <a:r>
              <a:rPr sz="2200" spc="-5" dirty="0">
                <a:latin typeface="Times New Roman"/>
                <a:cs typeface="Times New Roman"/>
              </a:rPr>
              <a:t>re  technology?” Explain with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examples.</a:t>
            </a:r>
            <a:endParaRPr sz="2200">
              <a:latin typeface="Times New Roman"/>
              <a:cs typeface="Times New Roman"/>
            </a:endParaRPr>
          </a:p>
          <a:p>
            <a:pPr marL="433070" lvl="1" indent="-420370">
              <a:lnSpc>
                <a:spcPct val="100000"/>
              </a:lnSpc>
              <a:spcBef>
                <a:spcPts val="1225"/>
              </a:spcBef>
              <a:buAutoNum type="arabicPeriod"/>
              <a:tabLst>
                <a:tab pos="433705" algn="l"/>
              </a:tabLst>
            </a:pPr>
            <a:r>
              <a:rPr sz="2200" spc="-5" dirty="0">
                <a:latin typeface="Times New Roman"/>
                <a:cs typeface="Times New Roman"/>
              </a:rPr>
              <a:t>What is software crisis? Was Y2K a software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crisis?</a:t>
            </a:r>
            <a:endParaRPr sz="2200">
              <a:latin typeface="Times New Roman"/>
              <a:cs typeface="Times New Roman"/>
            </a:endParaRPr>
          </a:p>
          <a:p>
            <a:pPr marL="12700" marR="6350" lvl="1">
              <a:lnSpc>
                <a:spcPct val="80000"/>
              </a:lnSpc>
              <a:spcBef>
                <a:spcPts val="1260"/>
              </a:spcBef>
              <a:buAutoNum type="arabicPeriod"/>
              <a:tabLst>
                <a:tab pos="512445" algn="l"/>
                <a:tab pos="513080" algn="l"/>
                <a:tab pos="1266825" algn="l"/>
                <a:tab pos="1600200" algn="l"/>
                <a:tab pos="2091055" algn="l"/>
                <a:tab pos="3589020" algn="l"/>
                <a:tab pos="3971925" algn="l"/>
                <a:tab pos="5081270" algn="l"/>
                <a:tab pos="5818505" algn="l"/>
                <a:tab pos="6186170" algn="l"/>
                <a:tab pos="7371715" algn="l"/>
                <a:tab pos="7738745" algn="l"/>
              </a:tabLst>
            </a:pPr>
            <a:r>
              <a:rPr sz="2200" spc="-5" dirty="0">
                <a:latin typeface="Times New Roman"/>
                <a:cs typeface="Times New Roman"/>
              </a:rPr>
              <a:t>W</a:t>
            </a:r>
            <a:r>
              <a:rPr sz="2200" dirty="0">
                <a:latin typeface="Times New Roman"/>
                <a:cs typeface="Times New Roman"/>
              </a:rPr>
              <a:t>h</a:t>
            </a:r>
            <a:r>
              <a:rPr sz="2200" spc="-10" dirty="0">
                <a:latin typeface="Times New Roman"/>
                <a:cs typeface="Times New Roman"/>
              </a:rPr>
              <a:t>a</a:t>
            </a:r>
            <a:r>
              <a:rPr sz="2200" spc="-5" dirty="0">
                <a:latin typeface="Times New Roman"/>
                <a:cs typeface="Times New Roman"/>
              </a:rPr>
              <a:t>t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5" dirty="0">
                <a:latin typeface="Times New Roman"/>
                <a:cs typeface="Times New Roman"/>
              </a:rPr>
              <a:t>is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5" dirty="0">
                <a:latin typeface="Times New Roman"/>
                <a:cs typeface="Times New Roman"/>
              </a:rPr>
              <a:t>t</a:t>
            </a:r>
            <a:r>
              <a:rPr sz="2200" dirty="0">
                <a:latin typeface="Times New Roman"/>
                <a:cs typeface="Times New Roman"/>
              </a:rPr>
              <a:t>h</a:t>
            </a:r>
            <a:r>
              <a:rPr sz="2200" spc="-5" dirty="0">
                <a:latin typeface="Times New Roman"/>
                <a:cs typeface="Times New Roman"/>
              </a:rPr>
              <a:t>e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10" dirty="0">
                <a:latin typeface="Times New Roman"/>
                <a:cs typeface="Times New Roman"/>
              </a:rPr>
              <a:t>s</a:t>
            </a:r>
            <a:r>
              <a:rPr sz="2200" spc="-5" dirty="0">
                <a:latin typeface="Times New Roman"/>
                <a:cs typeface="Times New Roman"/>
              </a:rPr>
              <a:t>i</a:t>
            </a:r>
            <a:r>
              <a:rPr sz="2200" dirty="0">
                <a:latin typeface="Times New Roman"/>
                <a:cs typeface="Times New Roman"/>
              </a:rPr>
              <a:t>gn</a:t>
            </a:r>
            <a:r>
              <a:rPr sz="2200" spc="-5" dirty="0">
                <a:latin typeface="Times New Roman"/>
                <a:cs typeface="Times New Roman"/>
              </a:rPr>
              <a:t>ifi</a:t>
            </a:r>
            <a:r>
              <a:rPr sz="2200" spc="-10" dirty="0">
                <a:latin typeface="Times New Roman"/>
                <a:cs typeface="Times New Roman"/>
              </a:rPr>
              <a:t>ca</a:t>
            </a:r>
            <a:r>
              <a:rPr sz="2200" dirty="0">
                <a:latin typeface="Times New Roman"/>
                <a:cs typeface="Times New Roman"/>
              </a:rPr>
              <a:t>n</a:t>
            </a:r>
            <a:r>
              <a:rPr sz="2200" spc="-10" dirty="0">
                <a:latin typeface="Times New Roman"/>
                <a:cs typeface="Times New Roman"/>
              </a:rPr>
              <a:t>c</a:t>
            </a:r>
            <a:r>
              <a:rPr sz="2200" spc="-5" dirty="0">
                <a:latin typeface="Times New Roman"/>
                <a:cs typeface="Times New Roman"/>
              </a:rPr>
              <a:t>e</a:t>
            </a:r>
            <a:r>
              <a:rPr sz="2200" dirty="0">
                <a:latin typeface="Times New Roman"/>
                <a:cs typeface="Times New Roman"/>
              </a:rPr>
              <a:t>	o</a:t>
            </a:r>
            <a:r>
              <a:rPr sz="2200" spc="-5" dirty="0">
                <a:latin typeface="Times New Roman"/>
                <a:cs typeface="Times New Roman"/>
              </a:rPr>
              <a:t>f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10" dirty="0">
                <a:latin typeface="Times New Roman"/>
                <a:cs typeface="Times New Roman"/>
              </a:rPr>
              <a:t>s</a:t>
            </a:r>
            <a:r>
              <a:rPr sz="2200" dirty="0">
                <a:latin typeface="Times New Roman"/>
                <a:cs typeface="Times New Roman"/>
              </a:rPr>
              <a:t>o</a:t>
            </a:r>
            <a:r>
              <a:rPr sz="2200" spc="-5" dirty="0">
                <a:latin typeface="Times New Roman"/>
                <a:cs typeface="Times New Roman"/>
              </a:rPr>
              <a:t>ft</a:t>
            </a:r>
            <a:r>
              <a:rPr sz="2200" spc="-10" dirty="0">
                <a:latin typeface="Times New Roman"/>
                <a:cs typeface="Times New Roman"/>
              </a:rPr>
              <a:t>wa</a:t>
            </a:r>
            <a:r>
              <a:rPr sz="2200" spc="-5" dirty="0">
                <a:latin typeface="Times New Roman"/>
                <a:cs typeface="Times New Roman"/>
              </a:rPr>
              <a:t>re</a:t>
            </a:r>
            <a:r>
              <a:rPr sz="2200" dirty="0">
                <a:latin typeface="Times New Roman"/>
                <a:cs typeface="Times New Roman"/>
              </a:rPr>
              <a:t>	c</a:t>
            </a:r>
            <a:r>
              <a:rPr sz="2200" spc="-5" dirty="0">
                <a:latin typeface="Times New Roman"/>
                <a:cs typeface="Times New Roman"/>
              </a:rPr>
              <a:t>ri</a:t>
            </a:r>
            <a:r>
              <a:rPr sz="2200" spc="-10" dirty="0">
                <a:latin typeface="Times New Roman"/>
                <a:cs typeface="Times New Roman"/>
              </a:rPr>
              <a:t>s</a:t>
            </a:r>
            <a:r>
              <a:rPr sz="2200" spc="-5" dirty="0">
                <a:latin typeface="Times New Roman"/>
                <a:cs typeface="Times New Roman"/>
              </a:rPr>
              <a:t>is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5" dirty="0">
                <a:latin typeface="Times New Roman"/>
                <a:cs typeface="Times New Roman"/>
              </a:rPr>
              <a:t>i</a:t>
            </a:r>
            <a:r>
              <a:rPr sz="2200" spc="-5" dirty="0">
                <a:latin typeface="Times New Roman"/>
                <a:cs typeface="Times New Roman"/>
              </a:rPr>
              <a:t>n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5" dirty="0">
                <a:latin typeface="Times New Roman"/>
                <a:cs typeface="Times New Roman"/>
              </a:rPr>
              <a:t>r</a:t>
            </a:r>
            <a:r>
              <a:rPr sz="2200" spc="-10" dirty="0">
                <a:latin typeface="Times New Roman"/>
                <a:cs typeface="Times New Roman"/>
              </a:rPr>
              <a:t>e</a:t>
            </a:r>
            <a:r>
              <a:rPr sz="2200" spc="-5" dirty="0">
                <a:latin typeface="Times New Roman"/>
                <a:cs typeface="Times New Roman"/>
              </a:rPr>
              <a:t>f</a:t>
            </a:r>
            <a:r>
              <a:rPr sz="2200" spc="-10" dirty="0">
                <a:latin typeface="Times New Roman"/>
                <a:cs typeface="Times New Roman"/>
              </a:rPr>
              <a:t>e</a:t>
            </a:r>
            <a:r>
              <a:rPr sz="2200" spc="5" dirty="0">
                <a:latin typeface="Times New Roman"/>
                <a:cs typeface="Times New Roman"/>
              </a:rPr>
              <a:t>r</a:t>
            </a:r>
            <a:r>
              <a:rPr sz="2200" spc="-10" dirty="0">
                <a:latin typeface="Times New Roman"/>
                <a:cs typeface="Times New Roman"/>
              </a:rPr>
              <a:t>e</a:t>
            </a:r>
            <a:r>
              <a:rPr sz="2200" dirty="0">
                <a:latin typeface="Times New Roman"/>
                <a:cs typeface="Times New Roman"/>
              </a:rPr>
              <a:t>n</a:t>
            </a:r>
            <a:r>
              <a:rPr sz="2200" spc="-10" dirty="0">
                <a:latin typeface="Times New Roman"/>
                <a:cs typeface="Times New Roman"/>
              </a:rPr>
              <a:t>c</a:t>
            </a:r>
            <a:r>
              <a:rPr sz="2200" spc="-5" dirty="0">
                <a:latin typeface="Times New Roman"/>
                <a:cs typeface="Times New Roman"/>
              </a:rPr>
              <a:t>e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5" dirty="0">
                <a:latin typeface="Times New Roman"/>
                <a:cs typeface="Times New Roman"/>
              </a:rPr>
              <a:t>t</a:t>
            </a:r>
            <a:r>
              <a:rPr sz="2200" spc="-5" dirty="0">
                <a:latin typeface="Times New Roman"/>
                <a:cs typeface="Times New Roman"/>
              </a:rPr>
              <a:t>o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10" dirty="0">
                <a:latin typeface="Times New Roman"/>
                <a:cs typeface="Times New Roman"/>
              </a:rPr>
              <a:t>s</a:t>
            </a:r>
            <a:r>
              <a:rPr sz="2200" dirty="0">
                <a:latin typeface="Times New Roman"/>
                <a:cs typeface="Times New Roman"/>
              </a:rPr>
              <a:t>o</a:t>
            </a:r>
            <a:r>
              <a:rPr sz="2200" spc="-5" dirty="0">
                <a:latin typeface="Times New Roman"/>
                <a:cs typeface="Times New Roman"/>
              </a:rPr>
              <a:t>ft</a:t>
            </a:r>
            <a:r>
              <a:rPr sz="2200" spc="-10" dirty="0">
                <a:latin typeface="Times New Roman"/>
                <a:cs typeface="Times New Roman"/>
              </a:rPr>
              <a:t>wa</a:t>
            </a:r>
            <a:r>
              <a:rPr sz="2200" spc="-5" dirty="0">
                <a:latin typeface="Times New Roman"/>
                <a:cs typeface="Times New Roman"/>
              </a:rPr>
              <a:t>re  engineering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discipline.</a:t>
            </a:r>
            <a:endParaRPr sz="2200">
              <a:latin typeface="Times New Roman"/>
              <a:cs typeface="Times New Roman"/>
            </a:endParaRPr>
          </a:p>
          <a:p>
            <a:pPr marL="12700" marR="5080" lvl="1">
              <a:lnSpc>
                <a:spcPct val="80000"/>
              </a:lnSpc>
              <a:spcBef>
                <a:spcPts val="1280"/>
              </a:spcBef>
              <a:buAutoNum type="arabicPeriod"/>
              <a:tabLst>
                <a:tab pos="480695" algn="l"/>
              </a:tabLst>
            </a:pPr>
            <a:r>
              <a:rPr sz="2200" spc="-5" dirty="0">
                <a:latin typeface="Times New Roman"/>
                <a:cs typeface="Times New Roman"/>
              </a:rPr>
              <a:t>How are software </a:t>
            </a:r>
            <a:r>
              <a:rPr sz="2200" dirty="0">
                <a:latin typeface="Times New Roman"/>
                <a:cs typeface="Times New Roman"/>
              </a:rPr>
              <a:t>myths </a:t>
            </a:r>
            <a:r>
              <a:rPr sz="2200" spc="-5" dirty="0">
                <a:latin typeface="Times New Roman"/>
                <a:cs typeface="Times New Roman"/>
              </a:rPr>
              <a:t>affecting software process? Explain with </a:t>
            </a:r>
            <a:r>
              <a:rPr sz="2200" dirty="0">
                <a:latin typeface="Times New Roman"/>
                <a:cs typeface="Times New Roman"/>
              </a:rPr>
              <a:t>the  </a:t>
            </a:r>
            <a:r>
              <a:rPr sz="2200" spc="-5" dirty="0">
                <a:latin typeface="Times New Roman"/>
                <a:cs typeface="Times New Roman"/>
              </a:rPr>
              <a:t>help </a:t>
            </a:r>
            <a:r>
              <a:rPr sz="2200" dirty="0">
                <a:latin typeface="Times New Roman"/>
                <a:cs typeface="Times New Roman"/>
              </a:rPr>
              <a:t>of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examples.</a:t>
            </a:r>
            <a:endParaRPr sz="2200">
              <a:latin typeface="Times New Roman"/>
              <a:cs typeface="Times New Roman"/>
            </a:endParaRPr>
          </a:p>
          <a:p>
            <a:pPr marL="12700" marR="7620" lvl="1">
              <a:lnSpc>
                <a:spcPct val="80000"/>
              </a:lnSpc>
              <a:spcBef>
                <a:spcPts val="1180"/>
              </a:spcBef>
              <a:buAutoNum type="arabicPeriod"/>
              <a:tabLst>
                <a:tab pos="433705" algn="l"/>
              </a:tabLst>
            </a:pPr>
            <a:r>
              <a:rPr sz="2200" spc="-5" dirty="0">
                <a:latin typeface="Times New Roman"/>
                <a:cs typeface="Times New Roman"/>
              </a:rPr>
              <a:t>State </a:t>
            </a:r>
            <a:r>
              <a:rPr sz="2200" dirty="0">
                <a:latin typeface="Times New Roman"/>
                <a:cs typeface="Times New Roman"/>
              </a:rPr>
              <a:t>the </a:t>
            </a:r>
            <a:r>
              <a:rPr sz="2200" spc="-5" dirty="0">
                <a:latin typeface="Times New Roman"/>
                <a:cs typeface="Times New Roman"/>
              </a:rPr>
              <a:t>difference between program and software. Why have documents  and documentation become very</a:t>
            </a:r>
            <a:r>
              <a:rPr sz="2200" spc="4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important.</a:t>
            </a:r>
            <a:endParaRPr sz="2200">
              <a:latin typeface="Times New Roman"/>
              <a:cs typeface="Times New Roman"/>
            </a:endParaRPr>
          </a:p>
          <a:p>
            <a:pPr marL="433070" lvl="1" indent="-420370">
              <a:lnSpc>
                <a:spcPct val="100000"/>
              </a:lnSpc>
              <a:spcBef>
                <a:spcPts val="790"/>
              </a:spcBef>
              <a:buAutoNum type="arabicPeriod"/>
              <a:tabLst>
                <a:tab pos="433705" algn="l"/>
              </a:tabLst>
            </a:pPr>
            <a:r>
              <a:rPr sz="2200" spc="-5" dirty="0">
                <a:latin typeface="Times New Roman"/>
                <a:cs typeface="Times New Roman"/>
              </a:rPr>
              <a:t>What is software </a:t>
            </a:r>
            <a:r>
              <a:rPr sz="2200" dirty="0">
                <a:latin typeface="Times New Roman"/>
                <a:cs typeface="Times New Roman"/>
              </a:rPr>
              <a:t>engineering? </a:t>
            </a:r>
            <a:r>
              <a:rPr sz="2200" spc="-5" dirty="0">
                <a:latin typeface="Times New Roman"/>
                <a:cs typeface="Times New Roman"/>
              </a:rPr>
              <a:t>Is it an art, craft </a:t>
            </a:r>
            <a:r>
              <a:rPr sz="2200" dirty="0">
                <a:latin typeface="Times New Roman"/>
                <a:cs typeface="Times New Roman"/>
              </a:rPr>
              <a:t>or </a:t>
            </a:r>
            <a:r>
              <a:rPr sz="2200" spc="-5" dirty="0">
                <a:latin typeface="Times New Roman"/>
                <a:cs typeface="Times New Roman"/>
              </a:rPr>
              <a:t>a science?</a:t>
            </a:r>
            <a:r>
              <a:rPr sz="2200" spc="4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Discuss.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9"/>
              </a:lnSpc>
            </a:pPr>
            <a:r>
              <a:rPr spc="-5" dirty="0"/>
              <a:t>Software Engineering </a:t>
            </a:r>
            <a:r>
              <a:rPr spc="-10" dirty="0"/>
              <a:t>(3</a:t>
            </a:r>
            <a:r>
              <a:rPr sz="750" spc="-15" baseline="22222" dirty="0"/>
              <a:t>rd </a:t>
            </a:r>
            <a:r>
              <a:rPr sz="800" spc="-5" dirty="0"/>
              <a:t>ed.), </a:t>
            </a:r>
            <a:r>
              <a:rPr sz="800" dirty="0"/>
              <a:t>By K.K </a:t>
            </a:r>
            <a:r>
              <a:rPr sz="800" spc="-5" dirty="0"/>
              <a:t>Aggarwal </a:t>
            </a:r>
            <a:r>
              <a:rPr sz="800" dirty="0"/>
              <a:t>&amp; </a:t>
            </a:r>
            <a:r>
              <a:rPr sz="800" spc="-5" dirty="0"/>
              <a:t>Yogesh </a:t>
            </a:r>
            <a:r>
              <a:rPr sz="800" dirty="0"/>
              <a:t>Singh, </a:t>
            </a:r>
            <a:r>
              <a:rPr sz="800" spc="-5" dirty="0"/>
              <a:t>Copyright </a:t>
            </a:r>
            <a:r>
              <a:rPr sz="800" dirty="0"/>
              <a:t>© </a:t>
            </a:r>
            <a:r>
              <a:rPr sz="800" spc="-5" dirty="0"/>
              <a:t>New </a:t>
            </a:r>
            <a:r>
              <a:rPr sz="800" spc="-10" dirty="0"/>
              <a:t>Age </a:t>
            </a:r>
            <a:r>
              <a:rPr sz="800" spc="-5" dirty="0"/>
              <a:t>International Publishers,</a:t>
            </a:r>
            <a:r>
              <a:rPr sz="800" spc="75" dirty="0"/>
              <a:t> </a:t>
            </a:r>
            <a:r>
              <a:rPr sz="800" spc="-5" dirty="0"/>
              <a:t>2007</a:t>
            </a:r>
            <a:endParaRPr sz="80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45"/>
              </a:lnSpc>
            </a:pPr>
            <a:fld id="{81D60167-4931-47E6-BA6A-407CBD079E47}" type="slidenum">
              <a:rPr dirty="0"/>
              <a:pPr marL="25400">
                <a:lnSpc>
                  <a:spcPts val="1445"/>
                </a:lnSpc>
              </a:pPr>
              <a:t>61</a:t>
            </a:fld>
            <a:endParaRPr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53914" y="500881"/>
            <a:ext cx="16713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70" dirty="0"/>
              <a:t>Exercises</a:t>
            </a:r>
          </a:p>
        </p:txBody>
      </p:sp>
      <p:sp>
        <p:nvSpPr>
          <p:cNvPr id="3" name="object 3"/>
          <p:cNvSpPr/>
          <p:nvPr/>
        </p:nvSpPr>
        <p:spPr>
          <a:xfrm>
            <a:off x="761993" y="1295393"/>
            <a:ext cx="8610600" cy="0"/>
          </a:xfrm>
          <a:custGeom>
            <a:avLst/>
            <a:gdLst/>
            <a:ahLst/>
            <a:cxnLst/>
            <a:rect l="l" t="t" r="r" b="b"/>
            <a:pathLst>
              <a:path w="8610600">
                <a:moveTo>
                  <a:pt x="0" y="0"/>
                </a:moveTo>
                <a:lnTo>
                  <a:pt x="8610605" y="0"/>
                </a:lnTo>
              </a:path>
            </a:pathLst>
          </a:custGeom>
          <a:ln w="571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73093" y="1448815"/>
            <a:ext cx="8711565" cy="4780280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12700" marR="5080" lvl="1">
              <a:lnSpc>
                <a:spcPct val="80000"/>
              </a:lnSpc>
              <a:spcBef>
                <a:spcPts val="620"/>
              </a:spcBef>
              <a:buAutoNum type="arabicPeriod" startAt="9"/>
              <a:tabLst>
                <a:tab pos="520065" algn="l"/>
                <a:tab pos="520700" algn="l"/>
                <a:tab pos="1280160" algn="l"/>
                <a:tab pos="1619885" algn="l"/>
                <a:tab pos="2193290" algn="l"/>
                <a:tab pos="2581910" algn="l"/>
                <a:tab pos="3700145" algn="l"/>
                <a:tab pos="5300345" algn="l"/>
                <a:tab pos="6059805" algn="l"/>
                <a:tab pos="6727190" algn="l"/>
                <a:tab pos="7223759" algn="l"/>
                <a:tab pos="8464550" algn="l"/>
              </a:tabLst>
            </a:pPr>
            <a:r>
              <a:rPr sz="2200" spc="-5" dirty="0">
                <a:latin typeface="Times New Roman"/>
                <a:cs typeface="Times New Roman"/>
              </a:rPr>
              <a:t>W</a:t>
            </a:r>
            <a:r>
              <a:rPr sz="2200" dirty="0">
                <a:latin typeface="Times New Roman"/>
                <a:cs typeface="Times New Roman"/>
              </a:rPr>
              <a:t>h</a:t>
            </a:r>
            <a:r>
              <a:rPr sz="2200" spc="-10" dirty="0">
                <a:latin typeface="Times New Roman"/>
                <a:cs typeface="Times New Roman"/>
              </a:rPr>
              <a:t>a</a:t>
            </a:r>
            <a:r>
              <a:rPr sz="2200" spc="-5" dirty="0">
                <a:latin typeface="Times New Roman"/>
                <a:cs typeface="Times New Roman"/>
              </a:rPr>
              <a:t>t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5" dirty="0">
                <a:latin typeface="Times New Roman"/>
                <a:cs typeface="Times New Roman"/>
              </a:rPr>
              <a:t>is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10" dirty="0">
                <a:latin typeface="Times New Roman"/>
                <a:cs typeface="Times New Roman"/>
              </a:rPr>
              <a:t>a</a:t>
            </a:r>
            <a:r>
              <a:rPr sz="2200" spc="5" dirty="0">
                <a:latin typeface="Times New Roman"/>
                <a:cs typeface="Times New Roman"/>
              </a:rPr>
              <a:t>i</a:t>
            </a:r>
            <a:r>
              <a:rPr sz="2200" spc="-5" dirty="0">
                <a:latin typeface="Times New Roman"/>
                <a:cs typeface="Times New Roman"/>
              </a:rPr>
              <a:t>m</a:t>
            </a:r>
            <a:r>
              <a:rPr sz="2200" dirty="0">
                <a:latin typeface="Times New Roman"/>
                <a:cs typeface="Times New Roman"/>
              </a:rPr>
              <a:t>	o</a:t>
            </a:r>
            <a:r>
              <a:rPr sz="2200" spc="-5" dirty="0">
                <a:latin typeface="Times New Roman"/>
                <a:cs typeface="Times New Roman"/>
              </a:rPr>
              <a:t>f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10" dirty="0">
                <a:latin typeface="Times New Roman"/>
                <a:cs typeface="Times New Roman"/>
              </a:rPr>
              <a:t>s</a:t>
            </a:r>
            <a:r>
              <a:rPr sz="2200" dirty="0">
                <a:latin typeface="Times New Roman"/>
                <a:cs typeface="Times New Roman"/>
              </a:rPr>
              <a:t>o</a:t>
            </a:r>
            <a:r>
              <a:rPr sz="2200" spc="-5" dirty="0">
                <a:latin typeface="Times New Roman"/>
                <a:cs typeface="Times New Roman"/>
              </a:rPr>
              <a:t>f</a:t>
            </a:r>
            <a:r>
              <a:rPr sz="2200" spc="5" dirty="0">
                <a:latin typeface="Times New Roman"/>
                <a:cs typeface="Times New Roman"/>
              </a:rPr>
              <a:t>t</a:t>
            </a:r>
            <a:r>
              <a:rPr sz="2200" spc="-10" dirty="0">
                <a:latin typeface="Times New Roman"/>
                <a:cs typeface="Times New Roman"/>
              </a:rPr>
              <a:t>wa</a:t>
            </a:r>
            <a:r>
              <a:rPr sz="2200" spc="-5" dirty="0">
                <a:latin typeface="Times New Roman"/>
                <a:cs typeface="Times New Roman"/>
              </a:rPr>
              <a:t>re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10" dirty="0">
                <a:latin typeface="Times New Roman"/>
                <a:cs typeface="Times New Roman"/>
              </a:rPr>
              <a:t>e</a:t>
            </a:r>
            <a:r>
              <a:rPr sz="2200" dirty="0">
                <a:latin typeface="Times New Roman"/>
                <a:cs typeface="Times New Roman"/>
              </a:rPr>
              <a:t>ng</a:t>
            </a:r>
            <a:r>
              <a:rPr sz="2200" spc="-5" dirty="0">
                <a:latin typeface="Times New Roman"/>
                <a:cs typeface="Times New Roman"/>
              </a:rPr>
              <a:t>i</a:t>
            </a:r>
            <a:r>
              <a:rPr sz="2200" dirty="0">
                <a:latin typeface="Times New Roman"/>
                <a:cs typeface="Times New Roman"/>
              </a:rPr>
              <a:t>n</a:t>
            </a:r>
            <a:r>
              <a:rPr sz="2200" spc="-10" dirty="0">
                <a:latin typeface="Times New Roman"/>
                <a:cs typeface="Times New Roman"/>
              </a:rPr>
              <a:t>ee</a:t>
            </a:r>
            <a:r>
              <a:rPr sz="2200" spc="-5" dirty="0">
                <a:latin typeface="Times New Roman"/>
                <a:cs typeface="Times New Roman"/>
              </a:rPr>
              <a:t>ri</a:t>
            </a:r>
            <a:r>
              <a:rPr sz="2200" dirty="0">
                <a:latin typeface="Times New Roman"/>
                <a:cs typeface="Times New Roman"/>
              </a:rPr>
              <a:t>ng</a:t>
            </a:r>
            <a:r>
              <a:rPr sz="2200" spc="-5" dirty="0">
                <a:latin typeface="Times New Roman"/>
                <a:cs typeface="Times New Roman"/>
              </a:rPr>
              <a:t>?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5" dirty="0">
                <a:latin typeface="Times New Roman"/>
                <a:cs typeface="Times New Roman"/>
              </a:rPr>
              <a:t>W</a:t>
            </a:r>
            <a:r>
              <a:rPr sz="2200" dirty="0">
                <a:latin typeface="Times New Roman"/>
                <a:cs typeface="Times New Roman"/>
              </a:rPr>
              <a:t>h</a:t>
            </a:r>
            <a:r>
              <a:rPr sz="2200" spc="-10" dirty="0">
                <a:latin typeface="Times New Roman"/>
                <a:cs typeface="Times New Roman"/>
              </a:rPr>
              <a:t>a</a:t>
            </a:r>
            <a:r>
              <a:rPr sz="2200" spc="-5" dirty="0">
                <a:latin typeface="Times New Roman"/>
                <a:cs typeface="Times New Roman"/>
              </a:rPr>
              <a:t>t</a:t>
            </a:r>
            <a:r>
              <a:rPr sz="2200" dirty="0">
                <a:latin typeface="Times New Roman"/>
                <a:cs typeface="Times New Roman"/>
              </a:rPr>
              <a:t>	do</a:t>
            </a:r>
            <a:r>
              <a:rPr sz="2200" spc="-10" dirty="0">
                <a:latin typeface="Times New Roman"/>
                <a:cs typeface="Times New Roman"/>
              </a:rPr>
              <a:t>e</a:t>
            </a:r>
            <a:r>
              <a:rPr sz="2200" spc="-5" dirty="0">
                <a:latin typeface="Times New Roman"/>
                <a:cs typeface="Times New Roman"/>
              </a:rPr>
              <a:t>s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5" dirty="0">
                <a:latin typeface="Times New Roman"/>
                <a:cs typeface="Times New Roman"/>
              </a:rPr>
              <a:t>t</a:t>
            </a:r>
            <a:r>
              <a:rPr sz="2200" dirty="0">
                <a:latin typeface="Times New Roman"/>
                <a:cs typeface="Times New Roman"/>
              </a:rPr>
              <a:t>h</a:t>
            </a:r>
            <a:r>
              <a:rPr sz="2200" spc="-5" dirty="0">
                <a:latin typeface="Times New Roman"/>
                <a:cs typeface="Times New Roman"/>
              </a:rPr>
              <a:t>e</a:t>
            </a:r>
            <a:r>
              <a:rPr sz="2200" dirty="0">
                <a:latin typeface="Times New Roman"/>
                <a:cs typeface="Times New Roman"/>
              </a:rPr>
              <a:t>	d</a:t>
            </a:r>
            <a:r>
              <a:rPr sz="2200" spc="-20" dirty="0">
                <a:latin typeface="Times New Roman"/>
                <a:cs typeface="Times New Roman"/>
              </a:rPr>
              <a:t>i</a:t>
            </a:r>
            <a:r>
              <a:rPr sz="2200" spc="-10" dirty="0">
                <a:latin typeface="Times New Roman"/>
                <a:cs typeface="Times New Roman"/>
              </a:rPr>
              <a:t>sc</a:t>
            </a:r>
            <a:r>
              <a:rPr sz="2200" spc="-5" dirty="0">
                <a:latin typeface="Times New Roman"/>
                <a:cs typeface="Times New Roman"/>
              </a:rPr>
              <a:t>i</a:t>
            </a:r>
            <a:r>
              <a:rPr sz="2200" dirty="0">
                <a:latin typeface="Times New Roman"/>
                <a:cs typeface="Times New Roman"/>
              </a:rPr>
              <a:t>p</a:t>
            </a:r>
            <a:r>
              <a:rPr sz="2200" spc="-5" dirty="0">
                <a:latin typeface="Times New Roman"/>
                <a:cs typeface="Times New Roman"/>
              </a:rPr>
              <a:t>li</a:t>
            </a:r>
            <a:r>
              <a:rPr sz="2200" dirty="0">
                <a:latin typeface="Times New Roman"/>
                <a:cs typeface="Times New Roman"/>
              </a:rPr>
              <a:t>n</a:t>
            </a:r>
            <a:r>
              <a:rPr sz="2200" spc="-5" dirty="0">
                <a:latin typeface="Times New Roman"/>
                <a:cs typeface="Times New Roman"/>
              </a:rPr>
              <a:t>e</a:t>
            </a:r>
            <a:r>
              <a:rPr sz="2200" dirty="0">
                <a:latin typeface="Times New Roman"/>
                <a:cs typeface="Times New Roman"/>
              </a:rPr>
              <a:t>	o</a:t>
            </a:r>
            <a:r>
              <a:rPr sz="2200" spc="-5" dirty="0">
                <a:latin typeface="Times New Roman"/>
                <a:cs typeface="Times New Roman"/>
              </a:rPr>
              <a:t>f  software engineering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discuss?</a:t>
            </a:r>
            <a:endParaRPr sz="2200">
              <a:latin typeface="Times New Roman"/>
              <a:cs typeface="Times New Roman"/>
            </a:endParaRPr>
          </a:p>
          <a:p>
            <a:pPr marL="12700" marR="5080" lvl="1">
              <a:lnSpc>
                <a:spcPct val="80000"/>
              </a:lnSpc>
              <a:spcBef>
                <a:spcPts val="1180"/>
              </a:spcBef>
              <a:buAutoNum type="arabicPeriod" startAt="9"/>
              <a:tabLst>
                <a:tab pos="594995" algn="l"/>
              </a:tabLst>
            </a:pPr>
            <a:r>
              <a:rPr sz="2200" spc="-5" dirty="0">
                <a:latin typeface="Times New Roman"/>
                <a:cs typeface="Times New Roman"/>
              </a:rPr>
              <a:t>Define </a:t>
            </a:r>
            <a:r>
              <a:rPr sz="2200" dirty="0">
                <a:latin typeface="Times New Roman"/>
                <a:cs typeface="Times New Roman"/>
              </a:rPr>
              <a:t>the </a:t>
            </a:r>
            <a:r>
              <a:rPr sz="2200" spc="-5" dirty="0">
                <a:latin typeface="Times New Roman"/>
                <a:cs typeface="Times New Roman"/>
              </a:rPr>
              <a:t>term “Software engineering”. Explain </a:t>
            </a:r>
            <a:r>
              <a:rPr sz="2200" dirty="0">
                <a:latin typeface="Times New Roman"/>
                <a:cs typeface="Times New Roman"/>
              </a:rPr>
              <a:t>the </a:t>
            </a:r>
            <a:r>
              <a:rPr sz="2200" spc="-5" dirty="0">
                <a:latin typeface="Times New Roman"/>
                <a:cs typeface="Times New Roman"/>
              </a:rPr>
              <a:t>major differences  between software engineering and other traditional engineering</a:t>
            </a:r>
            <a:r>
              <a:rPr sz="2200" spc="114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disciplines.</a:t>
            </a:r>
            <a:endParaRPr sz="2200">
              <a:latin typeface="Times New Roman"/>
              <a:cs typeface="Times New Roman"/>
            </a:endParaRPr>
          </a:p>
          <a:p>
            <a:pPr marL="573405" lvl="1" indent="-560705">
              <a:lnSpc>
                <a:spcPct val="100000"/>
              </a:lnSpc>
              <a:spcBef>
                <a:spcPts val="620"/>
              </a:spcBef>
              <a:buAutoNum type="arabicPeriod" startAt="9"/>
              <a:tabLst>
                <a:tab pos="574040" algn="l"/>
              </a:tabLst>
            </a:pPr>
            <a:r>
              <a:rPr sz="2200" spc="-5" dirty="0">
                <a:latin typeface="Times New Roman"/>
                <a:cs typeface="Times New Roman"/>
              </a:rPr>
              <a:t>What is software process? </a:t>
            </a:r>
            <a:r>
              <a:rPr sz="2200" spc="-10" dirty="0">
                <a:latin typeface="Times New Roman"/>
                <a:cs typeface="Times New Roman"/>
              </a:rPr>
              <a:t>Why </a:t>
            </a:r>
            <a:r>
              <a:rPr sz="2200" spc="-5" dirty="0">
                <a:latin typeface="Times New Roman"/>
                <a:cs typeface="Times New Roman"/>
              </a:rPr>
              <a:t>is it difficult to improve</a:t>
            </a:r>
            <a:r>
              <a:rPr sz="2200" spc="5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it?</a:t>
            </a:r>
            <a:endParaRPr sz="2200">
              <a:latin typeface="Times New Roman"/>
              <a:cs typeface="Times New Roman"/>
            </a:endParaRPr>
          </a:p>
          <a:p>
            <a:pPr marL="12700" marR="5080" lvl="1">
              <a:lnSpc>
                <a:spcPct val="80000"/>
              </a:lnSpc>
              <a:spcBef>
                <a:spcPts val="1490"/>
              </a:spcBef>
              <a:buAutoNum type="arabicPeriod" startAt="9"/>
              <a:tabLst>
                <a:tab pos="707390" algn="l"/>
                <a:tab pos="708025" algn="l"/>
                <a:tab pos="1903730" algn="l"/>
                <a:tab pos="2450465" algn="l"/>
                <a:tab pos="4248785" algn="l"/>
                <a:tab pos="4689475" algn="l"/>
                <a:tab pos="5852160" algn="l"/>
                <a:tab pos="7298690" algn="l"/>
                <a:tab pos="7656830" algn="l"/>
                <a:tab pos="8355965" algn="l"/>
              </a:tabLst>
            </a:pPr>
            <a:r>
              <a:rPr sz="2200" spc="-10" dirty="0">
                <a:latin typeface="Times New Roman"/>
                <a:cs typeface="Times New Roman"/>
              </a:rPr>
              <a:t>Desc</a:t>
            </a:r>
            <a:r>
              <a:rPr sz="2200" spc="-5" dirty="0">
                <a:latin typeface="Times New Roman"/>
                <a:cs typeface="Times New Roman"/>
              </a:rPr>
              <a:t>ri</a:t>
            </a:r>
            <a:r>
              <a:rPr sz="2200" dirty="0">
                <a:latin typeface="Times New Roman"/>
                <a:cs typeface="Times New Roman"/>
              </a:rPr>
              <a:t>b</a:t>
            </a:r>
            <a:r>
              <a:rPr sz="2200" spc="-5" dirty="0">
                <a:latin typeface="Times New Roman"/>
                <a:cs typeface="Times New Roman"/>
              </a:rPr>
              <a:t>e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5" dirty="0">
                <a:latin typeface="Times New Roman"/>
                <a:cs typeface="Times New Roman"/>
              </a:rPr>
              <a:t>t</a:t>
            </a:r>
            <a:r>
              <a:rPr sz="2200" dirty="0">
                <a:latin typeface="Times New Roman"/>
                <a:cs typeface="Times New Roman"/>
              </a:rPr>
              <a:t>h</a:t>
            </a:r>
            <a:r>
              <a:rPr sz="2200" spc="-5" dirty="0">
                <a:latin typeface="Times New Roman"/>
                <a:cs typeface="Times New Roman"/>
              </a:rPr>
              <a:t>e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10" dirty="0">
                <a:latin typeface="Times New Roman"/>
                <a:cs typeface="Times New Roman"/>
              </a:rPr>
              <a:t>c</a:t>
            </a:r>
            <a:r>
              <a:rPr sz="2200" dirty="0">
                <a:latin typeface="Times New Roman"/>
                <a:cs typeface="Times New Roman"/>
              </a:rPr>
              <a:t>h</a:t>
            </a:r>
            <a:r>
              <a:rPr sz="2200" spc="-10" dirty="0">
                <a:latin typeface="Times New Roman"/>
                <a:cs typeface="Times New Roman"/>
              </a:rPr>
              <a:t>a</a:t>
            </a:r>
            <a:r>
              <a:rPr sz="2200" spc="-20" dirty="0">
                <a:latin typeface="Times New Roman"/>
                <a:cs typeface="Times New Roman"/>
              </a:rPr>
              <a:t>r</a:t>
            </a:r>
            <a:r>
              <a:rPr sz="2200" spc="-10" dirty="0">
                <a:latin typeface="Times New Roman"/>
                <a:cs typeface="Times New Roman"/>
              </a:rPr>
              <a:t>ac</a:t>
            </a:r>
            <a:r>
              <a:rPr sz="2200" spc="-5" dirty="0">
                <a:latin typeface="Times New Roman"/>
                <a:cs typeface="Times New Roman"/>
              </a:rPr>
              <a:t>t</a:t>
            </a:r>
            <a:r>
              <a:rPr sz="2200" spc="-10" dirty="0">
                <a:latin typeface="Times New Roman"/>
                <a:cs typeface="Times New Roman"/>
              </a:rPr>
              <a:t>e</a:t>
            </a:r>
            <a:r>
              <a:rPr sz="2200" spc="-5" dirty="0">
                <a:latin typeface="Times New Roman"/>
                <a:cs typeface="Times New Roman"/>
              </a:rPr>
              <a:t>ri</a:t>
            </a:r>
            <a:r>
              <a:rPr sz="2200" spc="-10" dirty="0">
                <a:latin typeface="Times New Roman"/>
                <a:cs typeface="Times New Roman"/>
              </a:rPr>
              <a:t>s</a:t>
            </a:r>
            <a:r>
              <a:rPr sz="2200" spc="-5" dirty="0">
                <a:latin typeface="Times New Roman"/>
                <a:cs typeface="Times New Roman"/>
              </a:rPr>
              <a:t>ti</a:t>
            </a:r>
            <a:r>
              <a:rPr sz="2200" spc="-10" dirty="0">
                <a:latin typeface="Times New Roman"/>
                <a:cs typeface="Times New Roman"/>
              </a:rPr>
              <a:t>c</a:t>
            </a:r>
            <a:r>
              <a:rPr sz="2200" spc="-5" dirty="0">
                <a:latin typeface="Times New Roman"/>
                <a:cs typeface="Times New Roman"/>
              </a:rPr>
              <a:t>s</a:t>
            </a:r>
            <a:r>
              <a:rPr sz="2200" dirty="0">
                <a:latin typeface="Times New Roman"/>
                <a:cs typeface="Times New Roman"/>
              </a:rPr>
              <a:t>	o</a:t>
            </a:r>
            <a:r>
              <a:rPr sz="2200" spc="-5" dirty="0">
                <a:latin typeface="Times New Roman"/>
                <a:cs typeface="Times New Roman"/>
              </a:rPr>
              <a:t>f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10" dirty="0">
                <a:latin typeface="Times New Roman"/>
                <a:cs typeface="Times New Roman"/>
              </a:rPr>
              <a:t>s</a:t>
            </a:r>
            <a:r>
              <a:rPr sz="2200" dirty="0">
                <a:latin typeface="Times New Roman"/>
                <a:cs typeface="Times New Roman"/>
              </a:rPr>
              <a:t>o</a:t>
            </a:r>
            <a:r>
              <a:rPr sz="2200" spc="-5" dirty="0">
                <a:latin typeface="Times New Roman"/>
                <a:cs typeface="Times New Roman"/>
              </a:rPr>
              <a:t>ft</a:t>
            </a:r>
            <a:r>
              <a:rPr sz="2200" spc="-10" dirty="0">
                <a:latin typeface="Times New Roman"/>
                <a:cs typeface="Times New Roman"/>
              </a:rPr>
              <a:t>wa</a:t>
            </a:r>
            <a:r>
              <a:rPr sz="2200" spc="-5" dirty="0">
                <a:latin typeface="Times New Roman"/>
                <a:cs typeface="Times New Roman"/>
              </a:rPr>
              <a:t>re</a:t>
            </a:r>
            <a:r>
              <a:rPr sz="2200" dirty="0">
                <a:latin typeface="Times New Roman"/>
                <a:cs typeface="Times New Roman"/>
              </a:rPr>
              <a:t>	con</a:t>
            </a:r>
            <a:r>
              <a:rPr sz="2200" spc="-5" dirty="0">
                <a:latin typeface="Times New Roman"/>
                <a:cs typeface="Times New Roman"/>
              </a:rPr>
              <a:t>tr</a:t>
            </a:r>
            <a:r>
              <a:rPr sz="2200" spc="-10" dirty="0">
                <a:latin typeface="Times New Roman"/>
                <a:cs typeface="Times New Roman"/>
              </a:rPr>
              <a:t>as</a:t>
            </a:r>
            <a:r>
              <a:rPr sz="2200" spc="-5" dirty="0">
                <a:latin typeface="Times New Roman"/>
                <a:cs typeface="Times New Roman"/>
              </a:rPr>
              <a:t>ti</a:t>
            </a:r>
            <a:r>
              <a:rPr sz="2200" dirty="0">
                <a:latin typeface="Times New Roman"/>
                <a:cs typeface="Times New Roman"/>
              </a:rPr>
              <a:t>n</a:t>
            </a:r>
            <a:r>
              <a:rPr sz="2200" spc="-5" dirty="0">
                <a:latin typeface="Times New Roman"/>
                <a:cs typeface="Times New Roman"/>
              </a:rPr>
              <a:t>g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5" dirty="0">
                <a:latin typeface="Times New Roman"/>
                <a:cs typeface="Times New Roman"/>
              </a:rPr>
              <a:t>it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10" dirty="0">
                <a:latin typeface="Times New Roman"/>
                <a:cs typeface="Times New Roman"/>
              </a:rPr>
              <a:t>w</a:t>
            </a:r>
            <a:r>
              <a:rPr sz="2200" spc="-5" dirty="0">
                <a:latin typeface="Times New Roman"/>
                <a:cs typeface="Times New Roman"/>
              </a:rPr>
              <a:t>ith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5" dirty="0">
                <a:latin typeface="Times New Roman"/>
                <a:cs typeface="Times New Roman"/>
              </a:rPr>
              <a:t>t</a:t>
            </a:r>
            <a:r>
              <a:rPr sz="2200" dirty="0">
                <a:latin typeface="Times New Roman"/>
                <a:cs typeface="Times New Roman"/>
              </a:rPr>
              <a:t>h</a:t>
            </a:r>
            <a:r>
              <a:rPr sz="2200" spc="-5" dirty="0">
                <a:latin typeface="Times New Roman"/>
                <a:cs typeface="Times New Roman"/>
              </a:rPr>
              <a:t>e  characteristics </a:t>
            </a:r>
            <a:r>
              <a:rPr sz="2200" dirty="0">
                <a:latin typeface="Times New Roman"/>
                <a:cs typeface="Times New Roman"/>
              </a:rPr>
              <a:t>of</a:t>
            </a:r>
            <a:r>
              <a:rPr sz="2200" spc="-5" dirty="0">
                <a:latin typeface="Times New Roman"/>
                <a:cs typeface="Times New Roman"/>
              </a:rPr>
              <a:t> hardware.</a:t>
            </a:r>
            <a:endParaRPr sz="2200">
              <a:latin typeface="Times New Roman"/>
              <a:cs typeface="Times New Roman"/>
            </a:endParaRPr>
          </a:p>
          <a:p>
            <a:pPr marL="12700" marR="5080" lvl="1">
              <a:lnSpc>
                <a:spcPct val="80000"/>
              </a:lnSpc>
              <a:spcBef>
                <a:spcPts val="1200"/>
              </a:spcBef>
              <a:buAutoNum type="arabicPeriod" startAt="9"/>
              <a:tabLst>
                <a:tab pos="614680" algn="l"/>
                <a:tab pos="5477510" algn="l"/>
              </a:tabLst>
            </a:pPr>
            <a:r>
              <a:rPr sz="2200" spc="-5" dirty="0">
                <a:latin typeface="Times New Roman"/>
                <a:cs typeface="Times New Roman"/>
              </a:rPr>
              <a:t>Write  down  </a:t>
            </a:r>
            <a:r>
              <a:rPr sz="2200" dirty="0">
                <a:latin typeface="Times New Roman"/>
                <a:cs typeface="Times New Roman"/>
              </a:rPr>
              <a:t>the  </a:t>
            </a:r>
            <a:r>
              <a:rPr sz="2200" spc="-5" dirty="0">
                <a:latin typeface="Times New Roman"/>
                <a:cs typeface="Times New Roman"/>
              </a:rPr>
              <a:t>major</a:t>
            </a:r>
            <a:r>
              <a:rPr sz="2200" spc="-28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characteristics</a:t>
            </a:r>
            <a:r>
              <a:rPr sz="2200" spc="35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of	</a:t>
            </a:r>
            <a:r>
              <a:rPr sz="2200" spc="-5" dirty="0">
                <a:latin typeface="Times New Roman"/>
                <a:cs typeface="Times New Roman"/>
              </a:rPr>
              <a:t>a software. Illustrate with a  diagram that </a:t>
            </a:r>
            <a:r>
              <a:rPr sz="2200" dirty="0">
                <a:latin typeface="Times New Roman"/>
                <a:cs typeface="Times New Roman"/>
              </a:rPr>
              <a:t>the </a:t>
            </a:r>
            <a:r>
              <a:rPr sz="2200" spc="-5" dirty="0">
                <a:latin typeface="Times New Roman"/>
                <a:cs typeface="Times New Roman"/>
              </a:rPr>
              <a:t>software does </a:t>
            </a:r>
            <a:r>
              <a:rPr sz="2200" dirty="0">
                <a:latin typeface="Times New Roman"/>
                <a:cs typeface="Times New Roman"/>
              </a:rPr>
              <a:t>not </a:t>
            </a:r>
            <a:r>
              <a:rPr sz="2200" spc="-10" dirty="0">
                <a:latin typeface="Times New Roman"/>
                <a:cs typeface="Times New Roman"/>
              </a:rPr>
              <a:t>wear </a:t>
            </a:r>
            <a:r>
              <a:rPr sz="2200" dirty="0">
                <a:latin typeface="Times New Roman"/>
                <a:cs typeface="Times New Roman"/>
              </a:rPr>
              <a:t>out.</a:t>
            </a:r>
            <a:endParaRPr sz="2200">
              <a:latin typeface="Times New Roman"/>
              <a:cs typeface="Times New Roman"/>
            </a:endParaRPr>
          </a:p>
          <a:p>
            <a:pPr marL="12700" marR="5080" lvl="1">
              <a:lnSpc>
                <a:spcPct val="80000"/>
              </a:lnSpc>
              <a:spcBef>
                <a:spcPts val="1175"/>
              </a:spcBef>
              <a:buAutoNum type="arabicPeriod" startAt="9"/>
              <a:tabLst>
                <a:tab pos="582930" algn="l"/>
              </a:tabLst>
            </a:pPr>
            <a:r>
              <a:rPr sz="2200" spc="-5" dirty="0">
                <a:latin typeface="Times New Roman"/>
                <a:cs typeface="Times New Roman"/>
              </a:rPr>
              <a:t>What </a:t>
            </a:r>
            <a:r>
              <a:rPr sz="2200" dirty="0">
                <a:latin typeface="Times New Roman"/>
                <a:cs typeface="Times New Roman"/>
              </a:rPr>
              <a:t>are the </a:t>
            </a:r>
            <a:r>
              <a:rPr sz="2200" spc="-5" dirty="0">
                <a:latin typeface="Times New Roman"/>
                <a:cs typeface="Times New Roman"/>
              </a:rPr>
              <a:t>components </a:t>
            </a:r>
            <a:r>
              <a:rPr sz="2200" dirty="0">
                <a:latin typeface="Times New Roman"/>
                <a:cs typeface="Times New Roman"/>
              </a:rPr>
              <a:t>of </a:t>
            </a:r>
            <a:r>
              <a:rPr sz="2200" spc="-5" dirty="0">
                <a:latin typeface="Times New Roman"/>
                <a:cs typeface="Times New Roman"/>
              </a:rPr>
              <a:t>a software? Discuss </a:t>
            </a:r>
            <a:r>
              <a:rPr sz="2200" dirty="0">
                <a:latin typeface="Times New Roman"/>
                <a:cs typeface="Times New Roman"/>
              </a:rPr>
              <a:t>how </a:t>
            </a:r>
            <a:r>
              <a:rPr sz="2200" spc="-5" dirty="0">
                <a:latin typeface="Times New Roman"/>
                <a:cs typeface="Times New Roman"/>
              </a:rPr>
              <a:t>a software </a:t>
            </a:r>
            <a:r>
              <a:rPr sz="2200" dirty="0">
                <a:latin typeface="Times New Roman"/>
                <a:cs typeface="Times New Roman"/>
              </a:rPr>
              <a:t>differs  from </a:t>
            </a:r>
            <a:r>
              <a:rPr sz="2200" spc="-5" dirty="0">
                <a:latin typeface="Times New Roman"/>
                <a:cs typeface="Times New Roman"/>
              </a:rPr>
              <a:t>a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program.</a:t>
            </a:r>
            <a:endParaRPr sz="2200">
              <a:latin typeface="Times New Roman"/>
              <a:cs typeface="Times New Roman"/>
            </a:endParaRPr>
          </a:p>
          <a:p>
            <a:pPr marL="573405" lvl="1" indent="-560705">
              <a:lnSpc>
                <a:spcPct val="100000"/>
              </a:lnSpc>
              <a:spcBef>
                <a:spcPts val="1250"/>
              </a:spcBef>
              <a:buAutoNum type="arabicPeriod" startAt="9"/>
              <a:tabLst>
                <a:tab pos="574040" algn="l"/>
              </a:tabLst>
            </a:pPr>
            <a:r>
              <a:rPr sz="2200" spc="-10" dirty="0">
                <a:latin typeface="Times New Roman"/>
                <a:cs typeface="Times New Roman"/>
              </a:rPr>
              <a:t>Discuss </a:t>
            </a:r>
            <a:r>
              <a:rPr sz="2200" spc="-5" dirty="0">
                <a:latin typeface="Times New Roman"/>
                <a:cs typeface="Times New Roman"/>
              </a:rPr>
              <a:t>major areas </a:t>
            </a:r>
            <a:r>
              <a:rPr sz="2200" dirty="0">
                <a:latin typeface="Times New Roman"/>
                <a:cs typeface="Times New Roman"/>
              </a:rPr>
              <a:t>of the </a:t>
            </a:r>
            <a:r>
              <a:rPr sz="2200" spc="-5" dirty="0">
                <a:latin typeface="Times New Roman"/>
                <a:cs typeface="Times New Roman"/>
              </a:rPr>
              <a:t>applications </a:t>
            </a:r>
            <a:r>
              <a:rPr sz="2200" dirty="0">
                <a:latin typeface="Times New Roman"/>
                <a:cs typeface="Times New Roman"/>
              </a:rPr>
              <a:t>of the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software.</a:t>
            </a:r>
            <a:endParaRPr sz="2200">
              <a:latin typeface="Times New Roman"/>
              <a:cs typeface="Times New Roman"/>
            </a:endParaRPr>
          </a:p>
          <a:p>
            <a:pPr marL="573405" lvl="1" indent="-560705">
              <a:lnSpc>
                <a:spcPct val="100000"/>
              </a:lnSpc>
              <a:spcBef>
                <a:spcPts val="960"/>
              </a:spcBef>
              <a:buAutoNum type="arabicPeriod" startAt="9"/>
              <a:tabLst>
                <a:tab pos="574040" algn="l"/>
              </a:tabLst>
            </a:pPr>
            <a:r>
              <a:rPr sz="2200" spc="-5" dirty="0">
                <a:latin typeface="Times New Roman"/>
                <a:cs typeface="Times New Roman"/>
              </a:rPr>
              <a:t>Is software a </a:t>
            </a:r>
            <a:r>
              <a:rPr sz="2200" dirty="0">
                <a:latin typeface="Times New Roman"/>
                <a:cs typeface="Times New Roman"/>
              </a:rPr>
              <a:t>product or </a:t>
            </a:r>
            <a:r>
              <a:rPr sz="2200" spc="-5" dirty="0">
                <a:latin typeface="Times New Roman"/>
                <a:cs typeface="Times New Roman"/>
              </a:rPr>
              <a:t>process? Justify </a:t>
            </a:r>
            <a:r>
              <a:rPr sz="2200" dirty="0">
                <a:latin typeface="Times New Roman"/>
                <a:cs typeface="Times New Roman"/>
              </a:rPr>
              <a:t>your </a:t>
            </a:r>
            <a:r>
              <a:rPr sz="2200" spc="-10" dirty="0">
                <a:latin typeface="Times New Roman"/>
                <a:cs typeface="Times New Roman"/>
              </a:rPr>
              <a:t>answer </a:t>
            </a:r>
            <a:r>
              <a:rPr sz="2200" spc="-5" dirty="0">
                <a:latin typeface="Times New Roman"/>
                <a:cs typeface="Times New Roman"/>
              </a:rPr>
              <a:t>with</a:t>
            </a:r>
            <a:r>
              <a:rPr sz="2200" spc="4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example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9"/>
              </a:lnSpc>
            </a:pPr>
            <a:r>
              <a:rPr spc="-5" dirty="0"/>
              <a:t>Software Engineering </a:t>
            </a:r>
            <a:r>
              <a:rPr spc="-10" dirty="0"/>
              <a:t>(3</a:t>
            </a:r>
            <a:r>
              <a:rPr sz="750" spc="-15" baseline="22222" dirty="0"/>
              <a:t>rd </a:t>
            </a:r>
            <a:r>
              <a:rPr sz="800" spc="-5" dirty="0"/>
              <a:t>ed.), </a:t>
            </a:r>
            <a:r>
              <a:rPr sz="800" dirty="0"/>
              <a:t>By K.K </a:t>
            </a:r>
            <a:r>
              <a:rPr sz="800" spc="-5" dirty="0"/>
              <a:t>Aggarwal </a:t>
            </a:r>
            <a:r>
              <a:rPr sz="800" dirty="0"/>
              <a:t>&amp; </a:t>
            </a:r>
            <a:r>
              <a:rPr sz="800" spc="-5" dirty="0"/>
              <a:t>Yogesh </a:t>
            </a:r>
            <a:r>
              <a:rPr sz="800" dirty="0"/>
              <a:t>Singh, </a:t>
            </a:r>
            <a:r>
              <a:rPr sz="800" spc="-5" dirty="0"/>
              <a:t>Copyright </a:t>
            </a:r>
            <a:r>
              <a:rPr sz="800" dirty="0"/>
              <a:t>© </a:t>
            </a:r>
            <a:r>
              <a:rPr sz="800" spc="-5" dirty="0"/>
              <a:t>New </a:t>
            </a:r>
            <a:r>
              <a:rPr sz="800" spc="-10" dirty="0"/>
              <a:t>Age </a:t>
            </a:r>
            <a:r>
              <a:rPr sz="800" spc="-5" dirty="0"/>
              <a:t>International Publishers,</a:t>
            </a:r>
            <a:r>
              <a:rPr sz="800" spc="75" dirty="0"/>
              <a:t> </a:t>
            </a:r>
            <a:r>
              <a:rPr sz="800" spc="-5" dirty="0"/>
              <a:t>2007</a:t>
            </a:r>
            <a:endParaRPr sz="80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45"/>
              </a:lnSpc>
            </a:pPr>
            <a:fld id="{81D60167-4931-47E6-BA6A-407CBD079E47}" type="slidenum">
              <a:rPr dirty="0"/>
              <a:pPr marL="25400">
                <a:lnSpc>
                  <a:spcPts val="1445"/>
                </a:lnSpc>
              </a:pPr>
              <a:t>62</a:t>
            </a:fld>
            <a:endParaRPr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53914" y="500881"/>
            <a:ext cx="16713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70" dirty="0"/>
              <a:t>Exercises</a:t>
            </a:r>
          </a:p>
        </p:txBody>
      </p:sp>
      <p:sp>
        <p:nvSpPr>
          <p:cNvPr id="3" name="object 3"/>
          <p:cNvSpPr/>
          <p:nvPr/>
        </p:nvSpPr>
        <p:spPr>
          <a:xfrm>
            <a:off x="761993" y="1295393"/>
            <a:ext cx="8610600" cy="0"/>
          </a:xfrm>
          <a:custGeom>
            <a:avLst/>
            <a:gdLst/>
            <a:ahLst/>
            <a:cxnLst/>
            <a:rect l="l" t="t" r="r" b="b"/>
            <a:pathLst>
              <a:path w="8610600">
                <a:moveTo>
                  <a:pt x="0" y="0"/>
                </a:moveTo>
                <a:lnTo>
                  <a:pt x="8610605" y="0"/>
                </a:lnTo>
              </a:path>
            </a:pathLst>
          </a:custGeom>
          <a:ln w="571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245093" y="1860295"/>
            <a:ext cx="268986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latin typeface="Times New Roman"/>
                <a:cs typeface="Times New Roman"/>
              </a:rPr>
              <a:t>(ii) Product </a:t>
            </a:r>
            <a:r>
              <a:rPr sz="2200" dirty="0">
                <a:latin typeface="Times New Roman"/>
                <a:cs typeface="Times New Roman"/>
              </a:rPr>
              <a:t>and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process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9"/>
              </a:lnSpc>
            </a:pPr>
            <a:r>
              <a:rPr spc="-5" dirty="0"/>
              <a:t>Software Engineering </a:t>
            </a:r>
            <a:r>
              <a:rPr spc="-10" dirty="0"/>
              <a:t>(3</a:t>
            </a:r>
            <a:r>
              <a:rPr sz="750" spc="-15" baseline="22222" dirty="0"/>
              <a:t>rd </a:t>
            </a:r>
            <a:r>
              <a:rPr sz="800" spc="-5" dirty="0"/>
              <a:t>ed.), </a:t>
            </a:r>
            <a:r>
              <a:rPr sz="800" dirty="0"/>
              <a:t>By K.K </a:t>
            </a:r>
            <a:r>
              <a:rPr sz="800" spc="-5" dirty="0"/>
              <a:t>Aggarwal </a:t>
            </a:r>
            <a:r>
              <a:rPr sz="800" dirty="0"/>
              <a:t>&amp; </a:t>
            </a:r>
            <a:r>
              <a:rPr sz="800" spc="-5" dirty="0"/>
              <a:t>Yogesh </a:t>
            </a:r>
            <a:r>
              <a:rPr sz="800" dirty="0"/>
              <a:t>Singh, </a:t>
            </a:r>
            <a:r>
              <a:rPr sz="800" spc="-5" dirty="0"/>
              <a:t>Copyright </a:t>
            </a:r>
            <a:r>
              <a:rPr sz="800" dirty="0"/>
              <a:t>© </a:t>
            </a:r>
            <a:r>
              <a:rPr sz="800" spc="-5" dirty="0"/>
              <a:t>New </a:t>
            </a:r>
            <a:r>
              <a:rPr sz="800" spc="-10" dirty="0"/>
              <a:t>Age </a:t>
            </a:r>
            <a:r>
              <a:rPr sz="800" spc="-5" dirty="0"/>
              <a:t>International Publishers,</a:t>
            </a:r>
            <a:r>
              <a:rPr sz="800" spc="75" dirty="0"/>
              <a:t> </a:t>
            </a:r>
            <a:r>
              <a:rPr sz="800" spc="-5" dirty="0"/>
              <a:t>2007</a:t>
            </a:r>
            <a:endParaRPr sz="80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45"/>
              </a:lnSpc>
            </a:pPr>
            <a:fld id="{81D60167-4931-47E6-BA6A-407CBD079E47}" type="slidenum">
              <a:rPr dirty="0"/>
              <a:pPr marL="25400">
                <a:lnSpc>
                  <a:spcPts val="1445"/>
                </a:lnSpc>
              </a:pPr>
              <a:t>63</a:t>
            </a:fld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673093" y="1525015"/>
            <a:ext cx="4583430" cy="1031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dirty="0">
                <a:latin typeface="Times New Roman"/>
                <a:cs typeface="Times New Roman"/>
              </a:rPr>
              <a:t>1.17 </a:t>
            </a:r>
            <a:r>
              <a:rPr sz="2200" spc="-5" dirty="0">
                <a:latin typeface="Times New Roman"/>
                <a:cs typeface="Times New Roman"/>
              </a:rPr>
              <a:t>Differentiate between </a:t>
            </a:r>
            <a:r>
              <a:rPr sz="2200" dirty="0">
                <a:latin typeface="Times New Roman"/>
                <a:cs typeface="Times New Roman"/>
              </a:rPr>
              <a:t>the</a:t>
            </a:r>
            <a:r>
              <a:rPr sz="2200" spc="1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following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486409" algn="l"/>
              </a:tabLst>
            </a:pPr>
            <a:r>
              <a:rPr sz="2200" spc="-5" dirty="0">
                <a:latin typeface="Times New Roman"/>
                <a:cs typeface="Times New Roman"/>
              </a:rPr>
              <a:t>(i)	Deliverables and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milestones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200" spc="-5" dirty="0">
                <a:latin typeface="Times New Roman"/>
                <a:cs typeface="Times New Roman"/>
              </a:rPr>
              <a:t>(iii) Measures, metrics and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measurement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73093" y="2701542"/>
            <a:ext cx="8714105" cy="4137025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12700" marR="7620" lvl="1">
              <a:lnSpc>
                <a:spcPct val="80000"/>
              </a:lnSpc>
              <a:spcBef>
                <a:spcPts val="620"/>
              </a:spcBef>
              <a:buAutoNum type="arabicPeriod" startAt="18"/>
              <a:tabLst>
                <a:tab pos="728345" algn="l"/>
                <a:tab pos="728980" algn="l"/>
                <a:tab pos="1557655" algn="l"/>
                <a:tab pos="1969135" algn="l"/>
                <a:tab pos="3157855" algn="l"/>
                <a:tab pos="4220210" algn="l"/>
                <a:tab pos="4987925" algn="l"/>
                <a:tab pos="5399405" algn="l"/>
                <a:tab pos="5780405" algn="l"/>
                <a:tab pos="6967855" algn="l"/>
                <a:tab pos="7736205" algn="l"/>
              </a:tabLst>
            </a:pPr>
            <a:r>
              <a:rPr sz="2200" spc="-15" dirty="0">
                <a:latin typeface="Times New Roman"/>
                <a:cs typeface="Times New Roman"/>
              </a:rPr>
              <a:t>W</a:t>
            </a:r>
            <a:r>
              <a:rPr sz="2200" dirty="0">
                <a:latin typeface="Times New Roman"/>
                <a:cs typeface="Times New Roman"/>
              </a:rPr>
              <a:t>h</a:t>
            </a:r>
            <a:r>
              <a:rPr sz="2200" spc="-10" dirty="0">
                <a:latin typeface="Times New Roman"/>
                <a:cs typeface="Times New Roman"/>
              </a:rPr>
              <a:t>a</a:t>
            </a:r>
            <a:r>
              <a:rPr sz="2200" spc="-5" dirty="0">
                <a:latin typeface="Times New Roman"/>
                <a:cs typeface="Times New Roman"/>
              </a:rPr>
              <a:t>t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5" dirty="0">
                <a:latin typeface="Times New Roman"/>
                <a:cs typeface="Times New Roman"/>
              </a:rPr>
              <a:t>is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10" dirty="0">
                <a:latin typeface="Times New Roman"/>
                <a:cs typeface="Times New Roman"/>
              </a:rPr>
              <a:t>s</a:t>
            </a:r>
            <a:r>
              <a:rPr sz="2200" dirty="0">
                <a:latin typeface="Times New Roman"/>
                <a:cs typeface="Times New Roman"/>
              </a:rPr>
              <a:t>o</a:t>
            </a:r>
            <a:r>
              <a:rPr sz="2200" spc="-5" dirty="0">
                <a:latin typeface="Times New Roman"/>
                <a:cs typeface="Times New Roman"/>
              </a:rPr>
              <a:t>ft</a:t>
            </a:r>
            <a:r>
              <a:rPr sz="2200" spc="-10" dirty="0">
                <a:latin typeface="Times New Roman"/>
                <a:cs typeface="Times New Roman"/>
              </a:rPr>
              <a:t>wa</a:t>
            </a:r>
            <a:r>
              <a:rPr sz="2200" spc="-5" dirty="0">
                <a:latin typeface="Times New Roman"/>
                <a:cs typeface="Times New Roman"/>
              </a:rPr>
              <a:t>re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25" dirty="0">
                <a:latin typeface="Times New Roman"/>
                <a:cs typeface="Times New Roman"/>
              </a:rPr>
              <a:t>m</a:t>
            </a:r>
            <a:r>
              <a:rPr sz="2200" spc="-10" dirty="0">
                <a:latin typeface="Times New Roman"/>
                <a:cs typeface="Times New Roman"/>
              </a:rPr>
              <a:t>e</a:t>
            </a:r>
            <a:r>
              <a:rPr sz="2200" spc="-5" dirty="0">
                <a:latin typeface="Times New Roman"/>
                <a:cs typeface="Times New Roman"/>
              </a:rPr>
              <a:t>tr</a:t>
            </a:r>
            <a:r>
              <a:rPr sz="2200" spc="5" dirty="0">
                <a:latin typeface="Times New Roman"/>
                <a:cs typeface="Times New Roman"/>
              </a:rPr>
              <a:t>i</a:t>
            </a:r>
            <a:r>
              <a:rPr sz="2200" spc="-10" dirty="0">
                <a:latin typeface="Times New Roman"/>
                <a:cs typeface="Times New Roman"/>
              </a:rPr>
              <a:t>c</a:t>
            </a:r>
            <a:r>
              <a:rPr sz="2200" spc="-5" dirty="0">
                <a:latin typeface="Times New Roman"/>
                <a:cs typeface="Times New Roman"/>
              </a:rPr>
              <a:t>?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10" dirty="0">
                <a:latin typeface="Times New Roman"/>
                <a:cs typeface="Times New Roman"/>
              </a:rPr>
              <a:t>H</a:t>
            </a:r>
            <a:r>
              <a:rPr sz="2200" dirty="0">
                <a:latin typeface="Times New Roman"/>
                <a:cs typeface="Times New Roman"/>
              </a:rPr>
              <a:t>o</a:t>
            </a:r>
            <a:r>
              <a:rPr sz="2200" spc="-5" dirty="0">
                <a:latin typeface="Times New Roman"/>
                <a:cs typeface="Times New Roman"/>
              </a:rPr>
              <a:t>w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5" dirty="0">
                <a:latin typeface="Times New Roman"/>
                <a:cs typeface="Times New Roman"/>
              </a:rPr>
              <a:t>is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5" dirty="0">
                <a:latin typeface="Times New Roman"/>
                <a:cs typeface="Times New Roman"/>
              </a:rPr>
              <a:t>it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15" dirty="0">
                <a:latin typeface="Times New Roman"/>
                <a:cs typeface="Times New Roman"/>
              </a:rPr>
              <a:t>d</a:t>
            </a:r>
            <a:r>
              <a:rPr sz="2200" spc="-5" dirty="0">
                <a:latin typeface="Times New Roman"/>
                <a:cs typeface="Times New Roman"/>
              </a:rPr>
              <a:t>iff</a:t>
            </a:r>
            <a:r>
              <a:rPr sz="2200" dirty="0">
                <a:latin typeface="Times New Roman"/>
                <a:cs typeface="Times New Roman"/>
              </a:rPr>
              <a:t>e</a:t>
            </a:r>
            <a:r>
              <a:rPr sz="2200" spc="-5" dirty="0">
                <a:latin typeface="Times New Roman"/>
                <a:cs typeface="Times New Roman"/>
              </a:rPr>
              <a:t>r</a:t>
            </a:r>
            <a:r>
              <a:rPr sz="2200" spc="-10" dirty="0">
                <a:latin typeface="Times New Roman"/>
                <a:cs typeface="Times New Roman"/>
              </a:rPr>
              <a:t>e</a:t>
            </a:r>
            <a:r>
              <a:rPr sz="2200" dirty="0">
                <a:latin typeface="Times New Roman"/>
                <a:cs typeface="Times New Roman"/>
              </a:rPr>
              <a:t>n</a:t>
            </a:r>
            <a:r>
              <a:rPr sz="2200" spc="-5" dirty="0">
                <a:latin typeface="Times New Roman"/>
                <a:cs typeface="Times New Roman"/>
              </a:rPr>
              <a:t>t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5" dirty="0">
                <a:latin typeface="Times New Roman"/>
                <a:cs typeface="Times New Roman"/>
              </a:rPr>
              <a:t>fr</a:t>
            </a:r>
            <a:r>
              <a:rPr sz="2200" spc="10" dirty="0">
                <a:latin typeface="Times New Roman"/>
                <a:cs typeface="Times New Roman"/>
              </a:rPr>
              <a:t>o</a:t>
            </a:r>
            <a:r>
              <a:rPr sz="2200" spc="-5" dirty="0">
                <a:latin typeface="Times New Roman"/>
                <a:cs typeface="Times New Roman"/>
              </a:rPr>
              <a:t>m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10" dirty="0">
                <a:latin typeface="Times New Roman"/>
                <a:cs typeface="Times New Roman"/>
              </a:rPr>
              <a:t>s</a:t>
            </a:r>
            <a:r>
              <a:rPr sz="2200" dirty="0">
                <a:latin typeface="Times New Roman"/>
                <a:cs typeface="Times New Roman"/>
              </a:rPr>
              <a:t>o</a:t>
            </a:r>
            <a:r>
              <a:rPr sz="2200" spc="-5" dirty="0">
                <a:latin typeface="Times New Roman"/>
                <a:cs typeface="Times New Roman"/>
              </a:rPr>
              <a:t>ft</a:t>
            </a:r>
            <a:r>
              <a:rPr sz="2200" spc="-10" dirty="0">
                <a:latin typeface="Times New Roman"/>
                <a:cs typeface="Times New Roman"/>
              </a:rPr>
              <a:t>w</a:t>
            </a:r>
            <a:r>
              <a:rPr sz="2200" dirty="0">
                <a:latin typeface="Times New Roman"/>
                <a:cs typeface="Times New Roman"/>
              </a:rPr>
              <a:t>a</a:t>
            </a:r>
            <a:r>
              <a:rPr sz="2200" spc="-5" dirty="0">
                <a:latin typeface="Times New Roman"/>
                <a:cs typeface="Times New Roman"/>
              </a:rPr>
              <a:t>re  measurement</a:t>
            </a:r>
            <a:endParaRPr sz="2200">
              <a:latin typeface="Times New Roman"/>
              <a:cs typeface="Times New Roman"/>
            </a:endParaRPr>
          </a:p>
          <a:p>
            <a:pPr marL="573405" lvl="1" indent="-560705">
              <a:lnSpc>
                <a:spcPct val="100000"/>
              </a:lnSpc>
              <a:spcBef>
                <a:spcPts val="650"/>
              </a:spcBef>
              <a:buAutoNum type="arabicPeriod" startAt="18"/>
              <a:tabLst>
                <a:tab pos="574040" algn="l"/>
              </a:tabLst>
            </a:pPr>
            <a:r>
              <a:rPr sz="2200" spc="-10" dirty="0">
                <a:latin typeface="Times New Roman"/>
                <a:cs typeface="Times New Roman"/>
              </a:rPr>
              <a:t>Discuss </a:t>
            </a:r>
            <a:r>
              <a:rPr sz="2200" spc="-5" dirty="0">
                <a:latin typeface="Times New Roman"/>
                <a:cs typeface="Times New Roman"/>
              </a:rPr>
              <a:t>software process and product metrics with </a:t>
            </a:r>
            <a:r>
              <a:rPr sz="2200" dirty="0">
                <a:latin typeface="Times New Roman"/>
                <a:cs typeface="Times New Roman"/>
              </a:rPr>
              <a:t>the </a:t>
            </a:r>
            <a:r>
              <a:rPr sz="2200" spc="-5" dirty="0">
                <a:latin typeface="Times New Roman"/>
                <a:cs typeface="Times New Roman"/>
              </a:rPr>
              <a:t>help </a:t>
            </a:r>
            <a:r>
              <a:rPr sz="2200" dirty="0">
                <a:latin typeface="Times New Roman"/>
                <a:cs typeface="Times New Roman"/>
              </a:rPr>
              <a:t>of</a:t>
            </a:r>
            <a:r>
              <a:rPr sz="2200" spc="7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examples.</a:t>
            </a:r>
            <a:endParaRPr sz="22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35"/>
              </a:spcBef>
              <a:buFont typeface="Times New Roman"/>
              <a:buAutoNum type="arabicPeriod" startAt="18"/>
            </a:pPr>
            <a:endParaRPr sz="2850">
              <a:latin typeface="Times New Roman"/>
              <a:cs typeface="Times New Roman"/>
            </a:endParaRPr>
          </a:p>
          <a:p>
            <a:pPr marL="12700" marR="5080" lvl="1">
              <a:lnSpc>
                <a:spcPct val="80000"/>
              </a:lnSpc>
              <a:buAutoNum type="arabicPeriod" startAt="18"/>
              <a:tabLst>
                <a:tab pos="614680" algn="l"/>
              </a:tabLst>
            </a:pPr>
            <a:r>
              <a:rPr sz="2200" spc="-5" dirty="0">
                <a:latin typeface="Times New Roman"/>
                <a:cs typeface="Times New Roman"/>
              </a:rPr>
              <a:t>What is productivity? How is it related to </a:t>
            </a:r>
            <a:r>
              <a:rPr sz="2200" dirty="0">
                <a:latin typeface="Times New Roman"/>
                <a:cs typeface="Times New Roman"/>
              </a:rPr>
              <a:t>effort. </a:t>
            </a:r>
            <a:r>
              <a:rPr sz="2200" spc="-5" dirty="0">
                <a:latin typeface="Times New Roman"/>
                <a:cs typeface="Times New Roman"/>
              </a:rPr>
              <a:t>What is </a:t>
            </a:r>
            <a:r>
              <a:rPr sz="2200" dirty="0">
                <a:latin typeface="Times New Roman"/>
                <a:cs typeface="Times New Roman"/>
              </a:rPr>
              <a:t>the unit of  </a:t>
            </a:r>
            <a:r>
              <a:rPr sz="2200" spc="-5" dirty="0">
                <a:latin typeface="Times New Roman"/>
                <a:cs typeface="Times New Roman"/>
              </a:rPr>
              <a:t>effort.</a:t>
            </a:r>
            <a:endParaRPr sz="2200">
              <a:latin typeface="Times New Roman"/>
              <a:cs typeface="Times New Roman"/>
            </a:endParaRPr>
          </a:p>
          <a:p>
            <a:pPr marL="573405" lvl="1" indent="-560705">
              <a:lnSpc>
                <a:spcPct val="100000"/>
              </a:lnSpc>
              <a:spcBef>
                <a:spcPts val="650"/>
              </a:spcBef>
              <a:buAutoNum type="arabicPeriod" startAt="18"/>
              <a:tabLst>
                <a:tab pos="574040" algn="l"/>
              </a:tabLst>
            </a:pPr>
            <a:r>
              <a:rPr sz="2200" spc="-5" dirty="0">
                <a:latin typeface="Times New Roman"/>
                <a:cs typeface="Times New Roman"/>
              </a:rPr>
              <a:t>Differentiate between module and software</a:t>
            </a:r>
            <a:r>
              <a:rPr sz="2200" spc="3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component.</a:t>
            </a:r>
            <a:endParaRPr sz="22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buFont typeface="Times New Roman"/>
              <a:buAutoNum type="arabicPeriod" startAt="18"/>
            </a:pPr>
            <a:endParaRPr sz="2200">
              <a:latin typeface="Times New Roman"/>
              <a:cs typeface="Times New Roman"/>
            </a:endParaRPr>
          </a:p>
          <a:p>
            <a:pPr marL="12700" marR="6985" lvl="1">
              <a:lnSpc>
                <a:spcPct val="80000"/>
              </a:lnSpc>
              <a:spcBef>
                <a:spcPts val="1355"/>
              </a:spcBef>
              <a:buAutoNum type="arabicPeriod" startAt="18"/>
              <a:tabLst>
                <a:tab pos="594995" algn="l"/>
              </a:tabLst>
            </a:pPr>
            <a:r>
              <a:rPr sz="2200" spc="-5" dirty="0">
                <a:latin typeface="Times New Roman"/>
                <a:cs typeface="Times New Roman"/>
              </a:rPr>
              <a:t>Distinguish between generic and </a:t>
            </a:r>
            <a:r>
              <a:rPr sz="2200" spc="-10" dirty="0">
                <a:latin typeface="Times New Roman"/>
                <a:cs typeface="Times New Roman"/>
              </a:rPr>
              <a:t>customized </a:t>
            </a:r>
            <a:r>
              <a:rPr sz="2200" spc="-5" dirty="0">
                <a:latin typeface="Times New Roman"/>
                <a:cs typeface="Times New Roman"/>
              </a:rPr>
              <a:t>software products. Which  </a:t>
            </a:r>
            <a:r>
              <a:rPr sz="2200" dirty="0">
                <a:latin typeface="Times New Roman"/>
                <a:cs typeface="Times New Roman"/>
              </a:rPr>
              <a:t>one </a:t>
            </a:r>
            <a:r>
              <a:rPr sz="2200" spc="-5" dirty="0">
                <a:latin typeface="Times New Roman"/>
                <a:cs typeface="Times New Roman"/>
              </a:rPr>
              <a:t>has larger share </a:t>
            </a:r>
            <a:r>
              <a:rPr sz="2200" dirty="0">
                <a:latin typeface="Times New Roman"/>
                <a:cs typeface="Times New Roman"/>
              </a:rPr>
              <a:t>of </a:t>
            </a:r>
            <a:r>
              <a:rPr sz="2200" spc="-5" dirty="0">
                <a:latin typeface="Times New Roman"/>
                <a:cs typeface="Times New Roman"/>
              </a:rPr>
              <a:t>market and</a:t>
            </a:r>
            <a:r>
              <a:rPr sz="2200" spc="1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why?</a:t>
            </a:r>
            <a:endParaRPr sz="22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buFont typeface="Times New Roman"/>
              <a:buAutoNum type="arabicPeriod" startAt="18"/>
            </a:pPr>
            <a:endParaRPr sz="2400">
              <a:latin typeface="Times New Roman"/>
              <a:cs typeface="Times New Roman"/>
            </a:endParaRPr>
          </a:p>
          <a:p>
            <a:pPr marL="573405" lvl="1" indent="-560705">
              <a:lnSpc>
                <a:spcPct val="100000"/>
              </a:lnSpc>
              <a:buAutoNum type="arabicPeriod" startAt="18"/>
              <a:tabLst>
                <a:tab pos="574040" algn="l"/>
              </a:tabLst>
            </a:pPr>
            <a:r>
              <a:rPr sz="2200" spc="-5" dirty="0">
                <a:latin typeface="Times New Roman"/>
                <a:cs typeface="Times New Roman"/>
              </a:rPr>
              <a:t>Is software a </a:t>
            </a:r>
            <a:r>
              <a:rPr sz="2200" dirty="0">
                <a:latin typeface="Times New Roman"/>
                <a:cs typeface="Times New Roman"/>
              </a:rPr>
              <a:t>product or </a:t>
            </a:r>
            <a:r>
              <a:rPr sz="2200" spc="-5" dirty="0">
                <a:latin typeface="Times New Roman"/>
                <a:cs typeface="Times New Roman"/>
              </a:rPr>
              <a:t>process? Justify </a:t>
            </a:r>
            <a:r>
              <a:rPr sz="2200" dirty="0">
                <a:latin typeface="Times New Roman"/>
                <a:cs typeface="Times New Roman"/>
              </a:rPr>
              <a:t>your </a:t>
            </a:r>
            <a:r>
              <a:rPr sz="2200" spc="-10" dirty="0">
                <a:latin typeface="Times New Roman"/>
                <a:cs typeface="Times New Roman"/>
              </a:rPr>
              <a:t>answer </a:t>
            </a:r>
            <a:r>
              <a:rPr sz="2200" spc="-5" dirty="0">
                <a:latin typeface="Times New Roman"/>
                <a:cs typeface="Times New Roman"/>
              </a:rPr>
              <a:t>with</a:t>
            </a:r>
            <a:r>
              <a:rPr sz="2200" spc="4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example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3099" y="2134615"/>
            <a:ext cx="8713470" cy="1960880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12700" marR="5080" lvl="1">
              <a:lnSpc>
                <a:spcPct val="80000"/>
              </a:lnSpc>
              <a:spcBef>
                <a:spcPts val="620"/>
              </a:spcBef>
              <a:buAutoNum type="arabicPeriod" startAt="23"/>
              <a:tabLst>
                <a:tab pos="578485" algn="l"/>
              </a:tabLst>
            </a:pPr>
            <a:r>
              <a:rPr sz="2200" spc="-5" dirty="0">
                <a:latin typeface="Times New Roman"/>
                <a:cs typeface="Times New Roman"/>
              </a:rPr>
              <a:t>Describe </a:t>
            </a:r>
            <a:r>
              <a:rPr sz="2200" dirty="0">
                <a:latin typeface="Times New Roman"/>
                <a:cs typeface="Times New Roman"/>
              </a:rPr>
              <a:t>the </a:t>
            </a:r>
            <a:r>
              <a:rPr sz="2200" spc="-5" dirty="0">
                <a:latin typeface="Times New Roman"/>
                <a:cs typeface="Times New Roman"/>
              </a:rPr>
              <a:t>role </a:t>
            </a:r>
            <a:r>
              <a:rPr sz="2200" dirty="0">
                <a:latin typeface="Times New Roman"/>
                <a:cs typeface="Times New Roman"/>
              </a:rPr>
              <a:t>of </a:t>
            </a:r>
            <a:r>
              <a:rPr sz="2200" spc="-5" dirty="0">
                <a:latin typeface="Times New Roman"/>
                <a:cs typeface="Times New Roman"/>
              </a:rPr>
              <a:t>management in software development with </a:t>
            </a:r>
            <a:r>
              <a:rPr sz="2200" dirty="0">
                <a:latin typeface="Times New Roman"/>
                <a:cs typeface="Times New Roman"/>
              </a:rPr>
              <a:t>the </a:t>
            </a:r>
            <a:r>
              <a:rPr sz="2200" spc="-5" dirty="0">
                <a:latin typeface="Times New Roman"/>
                <a:cs typeface="Times New Roman"/>
              </a:rPr>
              <a:t>help  </a:t>
            </a:r>
            <a:r>
              <a:rPr sz="2200" dirty="0">
                <a:latin typeface="Times New Roman"/>
                <a:cs typeface="Times New Roman"/>
              </a:rPr>
              <a:t>of</a:t>
            </a:r>
            <a:r>
              <a:rPr sz="2200" spc="-5" dirty="0">
                <a:latin typeface="Times New Roman"/>
                <a:cs typeface="Times New Roman"/>
              </a:rPr>
              <a:t> examples.</a:t>
            </a:r>
            <a:endParaRPr sz="2200">
              <a:latin typeface="Times New Roman"/>
              <a:cs typeface="Times New Roman"/>
            </a:endParaRPr>
          </a:p>
          <a:p>
            <a:pPr marL="12700" marR="7620" lvl="1">
              <a:lnSpc>
                <a:spcPct val="80000"/>
              </a:lnSpc>
              <a:spcBef>
                <a:spcPts val="1440"/>
              </a:spcBef>
              <a:buAutoNum type="arabicPeriod" startAt="23"/>
              <a:tabLst>
                <a:tab pos="669290" algn="l"/>
                <a:tab pos="669925" algn="l"/>
                <a:tab pos="1440180" algn="l"/>
                <a:tab pos="1947545" algn="l"/>
                <a:tab pos="2938145" algn="l"/>
                <a:tab pos="3863340" algn="l"/>
                <a:tab pos="4264025" algn="l"/>
                <a:tab pos="5854065" algn="l"/>
                <a:tab pos="7355205" algn="l"/>
                <a:tab pos="7737475" algn="l"/>
              </a:tabLst>
            </a:pPr>
            <a:r>
              <a:rPr sz="2200" spc="-5" dirty="0">
                <a:latin typeface="Times New Roman"/>
                <a:cs typeface="Times New Roman"/>
              </a:rPr>
              <a:t>W</a:t>
            </a:r>
            <a:r>
              <a:rPr sz="2200" dirty="0">
                <a:latin typeface="Times New Roman"/>
                <a:cs typeface="Times New Roman"/>
              </a:rPr>
              <a:t>h</a:t>
            </a:r>
            <a:r>
              <a:rPr sz="2200" spc="-10" dirty="0">
                <a:latin typeface="Times New Roman"/>
                <a:cs typeface="Times New Roman"/>
              </a:rPr>
              <a:t>a</a:t>
            </a:r>
            <a:r>
              <a:rPr sz="2200" spc="-5" dirty="0">
                <a:latin typeface="Times New Roman"/>
                <a:cs typeface="Times New Roman"/>
              </a:rPr>
              <a:t>t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10" dirty="0">
                <a:latin typeface="Times New Roman"/>
                <a:cs typeface="Times New Roman"/>
              </a:rPr>
              <a:t>a</a:t>
            </a:r>
            <a:r>
              <a:rPr sz="2200" spc="-5" dirty="0">
                <a:latin typeface="Times New Roman"/>
                <a:cs typeface="Times New Roman"/>
              </a:rPr>
              <a:t>re</a:t>
            </a:r>
            <a:r>
              <a:rPr sz="2200" dirty="0">
                <a:latin typeface="Times New Roman"/>
                <a:cs typeface="Times New Roman"/>
              </a:rPr>
              <a:t>	v</a:t>
            </a:r>
            <a:r>
              <a:rPr sz="2200" spc="-10" dirty="0">
                <a:latin typeface="Times New Roman"/>
                <a:cs typeface="Times New Roman"/>
              </a:rPr>
              <a:t>a</a:t>
            </a:r>
            <a:r>
              <a:rPr sz="2200" spc="-5" dirty="0">
                <a:latin typeface="Times New Roman"/>
                <a:cs typeface="Times New Roman"/>
              </a:rPr>
              <a:t>ri</a:t>
            </a:r>
            <a:r>
              <a:rPr sz="2200" dirty="0">
                <a:latin typeface="Times New Roman"/>
                <a:cs typeface="Times New Roman"/>
              </a:rPr>
              <a:t>ou</a:t>
            </a:r>
            <a:r>
              <a:rPr sz="2200" spc="-5" dirty="0">
                <a:latin typeface="Times New Roman"/>
                <a:cs typeface="Times New Roman"/>
              </a:rPr>
              <a:t>s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20" dirty="0">
                <a:latin typeface="Times New Roman"/>
                <a:cs typeface="Times New Roman"/>
              </a:rPr>
              <a:t>f</a:t>
            </a:r>
            <a:r>
              <a:rPr sz="2200" spc="-10" dirty="0">
                <a:latin typeface="Times New Roman"/>
                <a:cs typeface="Times New Roman"/>
              </a:rPr>
              <a:t>ac</a:t>
            </a:r>
            <a:r>
              <a:rPr sz="2200" spc="-5" dirty="0">
                <a:latin typeface="Times New Roman"/>
                <a:cs typeface="Times New Roman"/>
              </a:rPr>
              <a:t>t</a:t>
            </a:r>
            <a:r>
              <a:rPr sz="2200" dirty="0">
                <a:latin typeface="Times New Roman"/>
                <a:cs typeface="Times New Roman"/>
              </a:rPr>
              <a:t>o</a:t>
            </a:r>
            <a:r>
              <a:rPr sz="2200" spc="-5" dirty="0">
                <a:latin typeface="Times New Roman"/>
                <a:cs typeface="Times New Roman"/>
              </a:rPr>
              <a:t>rs</a:t>
            </a:r>
            <a:r>
              <a:rPr sz="2200" dirty="0">
                <a:latin typeface="Times New Roman"/>
                <a:cs typeface="Times New Roman"/>
              </a:rPr>
              <a:t>	o</a:t>
            </a:r>
            <a:r>
              <a:rPr sz="2200" spc="-5" dirty="0">
                <a:latin typeface="Times New Roman"/>
                <a:cs typeface="Times New Roman"/>
              </a:rPr>
              <a:t>f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10" dirty="0">
                <a:latin typeface="Times New Roman"/>
                <a:cs typeface="Times New Roman"/>
              </a:rPr>
              <a:t>ma</a:t>
            </a:r>
            <a:r>
              <a:rPr sz="2200" dirty="0">
                <a:latin typeface="Times New Roman"/>
                <a:cs typeface="Times New Roman"/>
              </a:rPr>
              <a:t>n</a:t>
            </a:r>
            <a:r>
              <a:rPr sz="2200" spc="-10" dirty="0">
                <a:latin typeface="Times New Roman"/>
                <a:cs typeface="Times New Roman"/>
              </a:rPr>
              <a:t>a</a:t>
            </a:r>
            <a:r>
              <a:rPr sz="2200" dirty="0">
                <a:latin typeface="Times New Roman"/>
                <a:cs typeface="Times New Roman"/>
              </a:rPr>
              <a:t>ge</a:t>
            </a:r>
            <a:r>
              <a:rPr sz="2200" spc="-25" dirty="0">
                <a:latin typeface="Times New Roman"/>
                <a:cs typeface="Times New Roman"/>
              </a:rPr>
              <a:t>m</a:t>
            </a:r>
            <a:r>
              <a:rPr sz="2200" spc="-10" dirty="0">
                <a:latin typeface="Times New Roman"/>
                <a:cs typeface="Times New Roman"/>
              </a:rPr>
              <a:t>e</a:t>
            </a:r>
            <a:r>
              <a:rPr sz="2200" dirty="0">
                <a:latin typeface="Times New Roman"/>
                <a:cs typeface="Times New Roman"/>
              </a:rPr>
              <a:t>n</a:t>
            </a:r>
            <a:r>
              <a:rPr sz="2200" spc="-5" dirty="0">
                <a:latin typeface="Times New Roman"/>
                <a:cs typeface="Times New Roman"/>
              </a:rPr>
              <a:t>t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10" dirty="0">
                <a:latin typeface="Times New Roman"/>
                <a:cs typeface="Times New Roman"/>
              </a:rPr>
              <a:t>d</a:t>
            </a:r>
            <a:r>
              <a:rPr sz="2200" spc="-10" dirty="0">
                <a:latin typeface="Times New Roman"/>
                <a:cs typeface="Times New Roman"/>
              </a:rPr>
              <a:t>e</a:t>
            </a:r>
            <a:r>
              <a:rPr sz="2200" dirty="0">
                <a:latin typeface="Times New Roman"/>
                <a:cs typeface="Times New Roman"/>
              </a:rPr>
              <a:t>p</a:t>
            </a:r>
            <a:r>
              <a:rPr sz="2200" spc="-10" dirty="0">
                <a:latin typeface="Times New Roman"/>
                <a:cs typeface="Times New Roman"/>
              </a:rPr>
              <a:t>e</a:t>
            </a:r>
            <a:r>
              <a:rPr sz="2200" dirty="0">
                <a:latin typeface="Times New Roman"/>
                <a:cs typeface="Times New Roman"/>
              </a:rPr>
              <a:t>nd</a:t>
            </a:r>
            <a:r>
              <a:rPr sz="2200" spc="-10" dirty="0">
                <a:latin typeface="Times New Roman"/>
                <a:cs typeface="Times New Roman"/>
              </a:rPr>
              <a:t>e</a:t>
            </a:r>
            <a:r>
              <a:rPr sz="2200" dirty="0">
                <a:latin typeface="Times New Roman"/>
                <a:cs typeface="Times New Roman"/>
              </a:rPr>
              <a:t>n</a:t>
            </a:r>
            <a:r>
              <a:rPr sz="2200" spc="-20" dirty="0">
                <a:latin typeface="Times New Roman"/>
                <a:cs typeface="Times New Roman"/>
              </a:rPr>
              <a:t>c</a:t>
            </a:r>
            <a:r>
              <a:rPr sz="2200" spc="-5" dirty="0">
                <a:latin typeface="Times New Roman"/>
                <a:cs typeface="Times New Roman"/>
              </a:rPr>
              <a:t>y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5" dirty="0">
                <a:latin typeface="Times New Roman"/>
                <a:cs typeface="Times New Roman"/>
              </a:rPr>
              <a:t>in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10" dirty="0">
                <a:latin typeface="Times New Roman"/>
                <a:cs typeface="Times New Roman"/>
              </a:rPr>
              <a:t>s</a:t>
            </a:r>
            <a:r>
              <a:rPr sz="2200" dirty="0">
                <a:latin typeface="Times New Roman"/>
                <a:cs typeface="Times New Roman"/>
              </a:rPr>
              <a:t>o</a:t>
            </a:r>
            <a:r>
              <a:rPr sz="2200" spc="-5" dirty="0">
                <a:latin typeface="Times New Roman"/>
                <a:cs typeface="Times New Roman"/>
              </a:rPr>
              <a:t>ft</a:t>
            </a:r>
            <a:r>
              <a:rPr sz="2200" spc="-10" dirty="0">
                <a:latin typeface="Times New Roman"/>
                <a:cs typeface="Times New Roman"/>
              </a:rPr>
              <a:t>wa</a:t>
            </a:r>
            <a:r>
              <a:rPr sz="2200" spc="-5" dirty="0">
                <a:latin typeface="Times New Roman"/>
                <a:cs typeface="Times New Roman"/>
              </a:rPr>
              <a:t>re  development. Discuss </a:t>
            </a:r>
            <a:r>
              <a:rPr sz="2200" spc="-10" dirty="0">
                <a:latin typeface="Times New Roman"/>
                <a:cs typeface="Times New Roman"/>
              </a:rPr>
              <a:t>each </a:t>
            </a:r>
            <a:r>
              <a:rPr sz="2200" spc="-5" dirty="0">
                <a:latin typeface="Times New Roman"/>
                <a:cs typeface="Times New Roman"/>
              </a:rPr>
              <a:t>factor in</a:t>
            </a:r>
            <a:r>
              <a:rPr sz="2200" spc="4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detail.</a:t>
            </a:r>
            <a:endParaRPr sz="22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buFont typeface="Times New Roman"/>
              <a:buAutoNum type="arabicPeriod" startAt="23"/>
            </a:pPr>
            <a:endParaRPr sz="1900">
              <a:latin typeface="Times New Roman"/>
              <a:cs typeface="Times New Roman"/>
            </a:endParaRPr>
          </a:p>
          <a:p>
            <a:pPr marL="649605" lvl="1" indent="-560705">
              <a:lnSpc>
                <a:spcPct val="100000"/>
              </a:lnSpc>
              <a:buAutoNum type="arabicPeriod" startAt="23"/>
              <a:tabLst>
                <a:tab pos="650240" algn="l"/>
              </a:tabLst>
            </a:pPr>
            <a:r>
              <a:rPr sz="2200" spc="-5" dirty="0">
                <a:latin typeface="Times New Roman"/>
                <a:cs typeface="Times New Roman"/>
              </a:rPr>
              <a:t>What is more </a:t>
            </a:r>
            <a:r>
              <a:rPr sz="2200" dirty="0">
                <a:latin typeface="Times New Roman"/>
                <a:cs typeface="Times New Roman"/>
              </a:rPr>
              <a:t>important: </a:t>
            </a:r>
            <a:r>
              <a:rPr sz="2200" spc="-5" dirty="0">
                <a:latin typeface="Times New Roman"/>
                <a:cs typeface="Times New Roman"/>
              </a:rPr>
              <a:t>Product </a:t>
            </a:r>
            <a:r>
              <a:rPr sz="2200" dirty="0">
                <a:latin typeface="Times New Roman"/>
                <a:cs typeface="Times New Roman"/>
              </a:rPr>
              <a:t>or </a:t>
            </a:r>
            <a:r>
              <a:rPr sz="2200" spc="-5" dirty="0">
                <a:latin typeface="Times New Roman"/>
                <a:cs typeface="Times New Roman"/>
              </a:rPr>
              <a:t>process? </a:t>
            </a:r>
            <a:r>
              <a:rPr sz="2200" spc="-10" dirty="0">
                <a:latin typeface="Times New Roman"/>
                <a:cs typeface="Times New Roman"/>
              </a:rPr>
              <a:t>Justify </a:t>
            </a:r>
            <a:r>
              <a:rPr sz="2200" dirty="0">
                <a:latin typeface="Times New Roman"/>
                <a:cs typeface="Times New Roman"/>
              </a:rPr>
              <a:t>your</a:t>
            </a:r>
            <a:r>
              <a:rPr sz="2200" spc="3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answer.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153914" y="805687"/>
            <a:ext cx="16713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70" dirty="0"/>
              <a:t>Exercises</a:t>
            </a:r>
          </a:p>
        </p:txBody>
      </p:sp>
      <p:sp>
        <p:nvSpPr>
          <p:cNvPr id="4" name="object 4"/>
          <p:cNvSpPr/>
          <p:nvPr/>
        </p:nvSpPr>
        <p:spPr>
          <a:xfrm>
            <a:off x="761993" y="1600200"/>
            <a:ext cx="8610600" cy="0"/>
          </a:xfrm>
          <a:custGeom>
            <a:avLst/>
            <a:gdLst/>
            <a:ahLst/>
            <a:cxnLst/>
            <a:rect l="l" t="t" r="r" b="b"/>
            <a:pathLst>
              <a:path w="8610600">
                <a:moveTo>
                  <a:pt x="0" y="0"/>
                </a:moveTo>
                <a:lnTo>
                  <a:pt x="8610605" y="0"/>
                </a:lnTo>
              </a:path>
            </a:pathLst>
          </a:custGeom>
          <a:ln w="571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9"/>
              </a:lnSpc>
            </a:pPr>
            <a:r>
              <a:rPr spc="-5" dirty="0"/>
              <a:t>Software Engineering </a:t>
            </a:r>
            <a:r>
              <a:rPr spc="-10" dirty="0"/>
              <a:t>(3</a:t>
            </a:r>
            <a:r>
              <a:rPr sz="750" spc="-15" baseline="22222" dirty="0"/>
              <a:t>rd </a:t>
            </a:r>
            <a:r>
              <a:rPr sz="800" spc="-5" dirty="0"/>
              <a:t>ed.), </a:t>
            </a:r>
            <a:r>
              <a:rPr sz="800" dirty="0"/>
              <a:t>By K.K </a:t>
            </a:r>
            <a:r>
              <a:rPr sz="800" spc="-5" dirty="0"/>
              <a:t>Aggarwal </a:t>
            </a:r>
            <a:r>
              <a:rPr sz="800" dirty="0"/>
              <a:t>&amp; </a:t>
            </a:r>
            <a:r>
              <a:rPr sz="800" spc="-5" dirty="0"/>
              <a:t>Yogesh </a:t>
            </a:r>
            <a:r>
              <a:rPr sz="800" dirty="0"/>
              <a:t>Singh, </a:t>
            </a:r>
            <a:r>
              <a:rPr sz="800" spc="-5" dirty="0"/>
              <a:t>Copyright </a:t>
            </a:r>
            <a:r>
              <a:rPr sz="800" dirty="0"/>
              <a:t>© </a:t>
            </a:r>
            <a:r>
              <a:rPr sz="800" spc="-5" dirty="0"/>
              <a:t>New </a:t>
            </a:r>
            <a:r>
              <a:rPr sz="800" spc="-10" dirty="0"/>
              <a:t>Age </a:t>
            </a:r>
            <a:r>
              <a:rPr sz="800" spc="-5" dirty="0"/>
              <a:t>International Publishers,</a:t>
            </a:r>
            <a:r>
              <a:rPr sz="800" spc="75" dirty="0"/>
              <a:t> </a:t>
            </a:r>
            <a:r>
              <a:rPr sz="800" spc="-5" dirty="0"/>
              <a:t>2007</a:t>
            </a:r>
            <a:endParaRPr sz="80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45"/>
              </a:lnSpc>
            </a:pPr>
            <a:fld id="{81D60167-4931-47E6-BA6A-407CBD079E47}" type="slidenum">
              <a:rPr dirty="0"/>
              <a:pPr marL="25400">
                <a:lnSpc>
                  <a:spcPts val="1445"/>
                </a:lnSpc>
              </a:pPr>
              <a:t>64</a:t>
            </a:fld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00318" y="2596387"/>
            <a:ext cx="18180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653200"/>
                </a:solidFill>
                <a:latin typeface="Times New Roman"/>
                <a:cs typeface="Times New Roman"/>
              </a:rPr>
              <a:t>speed/memory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98281" y="2596387"/>
            <a:ext cx="10407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653200"/>
                </a:solidFill>
                <a:latin typeface="Times New Roman"/>
                <a:cs typeface="Times New Roman"/>
              </a:rPr>
              <a:t>capacity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19004" y="2596387"/>
            <a:ext cx="9715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653200"/>
                </a:solidFill>
                <a:latin typeface="Times New Roman"/>
                <a:cs typeface="Times New Roman"/>
              </a:rPr>
              <a:t>doub</a:t>
            </a:r>
            <a:r>
              <a:rPr sz="2400" spc="-10" dirty="0">
                <a:solidFill>
                  <a:srgbClr val="653200"/>
                </a:solidFill>
                <a:latin typeface="Times New Roman"/>
                <a:cs typeface="Times New Roman"/>
              </a:rPr>
              <a:t>le</a:t>
            </a:r>
            <a:r>
              <a:rPr sz="2400" spc="-5" dirty="0">
                <a:solidFill>
                  <a:srgbClr val="653200"/>
                </a:solidFill>
                <a:latin typeface="Times New Roman"/>
                <a:cs typeface="Times New Roman"/>
              </a:rPr>
              <a:t>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0733" y="2093069"/>
            <a:ext cx="4077335" cy="122428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472440" indent="-459740">
              <a:lnSpc>
                <a:spcPct val="100000"/>
              </a:lnSpc>
              <a:spcBef>
                <a:spcPts val="420"/>
              </a:spcBef>
              <a:buChar char="•"/>
              <a:tabLst>
                <a:tab pos="472440" algn="l"/>
                <a:tab pos="473075" algn="l"/>
              </a:tabLst>
            </a:pPr>
            <a:r>
              <a:rPr sz="2800" spc="-5" dirty="0">
                <a:solidFill>
                  <a:srgbClr val="003265"/>
                </a:solidFill>
                <a:latin typeface="Times New Roman"/>
                <a:cs typeface="Times New Roman"/>
              </a:rPr>
              <a:t>Unlike</a:t>
            </a:r>
            <a:r>
              <a:rPr sz="2800" spc="-15" dirty="0">
                <a:solidFill>
                  <a:srgbClr val="003265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3265"/>
                </a:solidFill>
                <a:latin typeface="Times New Roman"/>
                <a:cs typeface="Times New Roman"/>
              </a:rPr>
              <a:t>Hardware</a:t>
            </a:r>
            <a:endParaRPr sz="2800">
              <a:latin typeface="Times New Roman"/>
              <a:cs typeface="Times New Roman"/>
            </a:endParaRPr>
          </a:p>
          <a:p>
            <a:pPr marL="923925" marR="5080" indent="-337185">
              <a:lnSpc>
                <a:spcPts val="2590"/>
              </a:lnSpc>
              <a:spcBef>
                <a:spcPts val="610"/>
              </a:spcBef>
              <a:tabLst>
                <a:tab pos="923925" algn="l"/>
                <a:tab pos="2165985" algn="l"/>
                <a:tab pos="2895600" algn="l"/>
              </a:tabLst>
            </a:pPr>
            <a:r>
              <a:rPr sz="2400" dirty="0">
                <a:solidFill>
                  <a:srgbClr val="653200"/>
                </a:solidFill>
                <a:latin typeface="Times New Roman"/>
                <a:cs typeface="Times New Roman"/>
              </a:rPr>
              <a:t>–	</a:t>
            </a:r>
            <a:r>
              <a:rPr sz="2400" spc="-5" dirty="0">
                <a:solidFill>
                  <a:srgbClr val="653200"/>
                </a:solidFill>
                <a:latin typeface="Times New Roman"/>
                <a:cs typeface="Times New Roman"/>
              </a:rPr>
              <a:t>M</a:t>
            </a:r>
            <a:r>
              <a:rPr sz="2400" dirty="0">
                <a:solidFill>
                  <a:srgbClr val="653200"/>
                </a:solidFill>
                <a:latin typeface="Times New Roman"/>
                <a:cs typeface="Times New Roman"/>
              </a:rPr>
              <a:t>oore’</a:t>
            </a:r>
            <a:r>
              <a:rPr sz="2400" spc="-5" dirty="0">
                <a:solidFill>
                  <a:srgbClr val="653200"/>
                </a:solidFill>
                <a:latin typeface="Times New Roman"/>
                <a:cs typeface="Times New Roman"/>
              </a:rPr>
              <a:t>s	</a:t>
            </a:r>
            <a:r>
              <a:rPr sz="2400" spc="-10" dirty="0">
                <a:solidFill>
                  <a:srgbClr val="653200"/>
                </a:solidFill>
                <a:latin typeface="Times New Roman"/>
                <a:cs typeface="Times New Roman"/>
              </a:rPr>
              <a:t>law</a:t>
            </a:r>
            <a:r>
              <a:rPr sz="2400" dirty="0">
                <a:solidFill>
                  <a:srgbClr val="653200"/>
                </a:solidFill>
                <a:latin typeface="Times New Roman"/>
                <a:cs typeface="Times New Roman"/>
              </a:rPr>
              <a:t>:	proce</a:t>
            </a:r>
            <a:r>
              <a:rPr sz="2400" spc="-5" dirty="0">
                <a:solidFill>
                  <a:srgbClr val="653200"/>
                </a:solidFill>
                <a:latin typeface="Times New Roman"/>
                <a:cs typeface="Times New Roman"/>
              </a:rPr>
              <a:t>s</a:t>
            </a:r>
            <a:r>
              <a:rPr sz="2400" spc="-15" dirty="0">
                <a:solidFill>
                  <a:srgbClr val="653200"/>
                </a:solidFill>
                <a:latin typeface="Times New Roman"/>
                <a:cs typeface="Times New Roman"/>
              </a:rPr>
              <a:t>s</a:t>
            </a:r>
            <a:r>
              <a:rPr sz="2400" dirty="0">
                <a:solidFill>
                  <a:srgbClr val="653200"/>
                </a:solidFill>
                <a:latin typeface="Times New Roman"/>
                <a:cs typeface="Times New Roman"/>
              </a:rPr>
              <a:t>or  every </a:t>
            </a:r>
            <a:r>
              <a:rPr sz="2400" spc="-5" dirty="0">
                <a:solidFill>
                  <a:srgbClr val="653200"/>
                </a:solidFill>
                <a:latin typeface="Times New Roman"/>
                <a:cs typeface="Times New Roman"/>
              </a:rPr>
              <a:t>two</a:t>
            </a:r>
            <a:r>
              <a:rPr sz="2400" spc="-25" dirty="0">
                <a:solidFill>
                  <a:srgbClr val="6532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653200"/>
                </a:solidFill>
                <a:latin typeface="Times New Roman"/>
                <a:cs typeface="Times New Roman"/>
              </a:rPr>
              <a:t>years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904238" y="3581400"/>
            <a:ext cx="6782561" cy="29778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233668" y="813307"/>
            <a:ext cx="55905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95" dirty="0"/>
              <a:t>The </a:t>
            </a:r>
            <a:r>
              <a:rPr spc="-160" dirty="0"/>
              <a:t>Evolving </a:t>
            </a:r>
            <a:r>
              <a:rPr spc="-254" dirty="0"/>
              <a:t>Role </a:t>
            </a:r>
            <a:r>
              <a:rPr spc="-120" dirty="0"/>
              <a:t>of</a:t>
            </a:r>
            <a:r>
              <a:rPr spc="160" dirty="0"/>
              <a:t> </a:t>
            </a:r>
            <a:r>
              <a:rPr spc="-155" dirty="0"/>
              <a:t>Software</a:t>
            </a:r>
          </a:p>
        </p:txBody>
      </p:sp>
      <p:sp>
        <p:nvSpPr>
          <p:cNvPr id="8" name="object 8"/>
          <p:cNvSpPr/>
          <p:nvPr/>
        </p:nvSpPr>
        <p:spPr>
          <a:xfrm>
            <a:off x="761993" y="1670304"/>
            <a:ext cx="8610600" cy="0"/>
          </a:xfrm>
          <a:custGeom>
            <a:avLst/>
            <a:gdLst/>
            <a:ahLst/>
            <a:cxnLst/>
            <a:rect l="l" t="t" r="r" b="b"/>
            <a:pathLst>
              <a:path w="8610600">
                <a:moveTo>
                  <a:pt x="0" y="0"/>
                </a:moveTo>
                <a:lnTo>
                  <a:pt x="8610605" y="0"/>
                </a:lnTo>
              </a:path>
            </a:pathLst>
          </a:custGeom>
          <a:ln w="571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9"/>
              </a:lnSpc>
            </a:pPr>
            <a:r>
              <a:rPr spc="-5" dirty="0"/>
              <a:t>Software Engineering </a:t>
            </a:r>
            <a:r>
              <a:rPr spc="-10" dirty="0"/>
              <a:t>(3</a:t>
            </a:r>
            <a:r>
              <a:rPr sz="750" spc="-15" baseline="22222" dirty="0"/>
              <a:t>rd </a:t>
            </a:r>
            <a:r>
              <a:rPr sz="800" spc="-5" dirty="0"/>
              <a:t>ed.), </a:t>
            </a:r>
            <a:r>
              <a:rPr sz="800" dirty="0"/>
              <a:t>By K.K </a:t>
            </a:r>
            <a:r>
              <a:rPr sz="800" spc="-5" dirty="0"/>
              <a:t>Aggarwal </a:t>
            </a:r>
            <a:r>
              <a:rPr sz="800" dirty="0"/>
              <a:t>&amp; </a:t>
            </a:r>
            <a:r>
              <a:rPr sz="800" spc="-5" dirty="0"/>
              <a:t>Yogesh </a:t>
            </a:r>
            <a:r>
              <a:rPr sz="800" dirty="0"/>
              <a:t>Singh, </a:t>
            </a:r>
            <a:r>
              <a:rPr sz="800" spc="-5" dirty="0"/>
              <a:t>Copyright </a:t>
            </a:r>
            <a:r>
              <a:rPr sz="800" dirty="0"/>
              <a:t>© </a:t>
            </a:r>
            <a:r>
              <a:rPr sz="800" spc="-5" dirty="0"/>
              <a:t>New </a:t>
            </a:r>
            <a:r>
              <a:rPr sz="800" spc="-10" dirty="0"/>
              <a:t>Age </a:t>
            </a:r>
            <a:r>
              <a:rPr sz="800" spc="-5" dirty="0"/>
              <a:t>International Publishers,</a:t>
            </a:r>
            <a:r>
              <a:rPr sz="800" spc="75" dirty="0"/>
              <a:t> </a:t>
            </a:r>
            <a:r>
              <a:rPr sz="800" spc="-5" dirty="0"/>
              <a:t>2007</a:t>
            </a:r>
            <a:endParaRPr sz="800"/>
          </a:p>
        </p:txBody>
      </p:sp>
      <p:sp>
        <p:nvSpPr>
          <p:cNvPr id="10" name="object 10"/>
          <p:cNvSpPr txBox="1"/>
          <p:nvPr/>
        </p:nvSpPr>
        <p:spPr>
          <a:xfrm>
            <a:off x="9164316" y="7080225"/>
            <a:ext cx="14033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45"/>
              </a:lnSpc>
            </a:pPr>
            <a:fld id="{81D60167-4931-47E6-BA6A-407CBD079E47}" type="slidenum">
              <a:rPr sz="1400" dirty="0">
                <a:latin typeface="Times New Roman"/>
                <a:cs typeface="Times New Roman"/>
              </a:rPr>
              <a:pPr marL="25400">
                <a:lnSpc>
                  <a:spcPts val="1445"/>
                </a:lnSpc>
              </a:pPr>
              <a:t>7</a:t>
            </a:fld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33668" y="668521"/>
            <a:ext cx="55905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95" dirty="0"/>
              <a:t>The </a:t>
            </a:r>
            <a:r>
              <a:rPr spc="-160" dirty="0"/>
              <a:t>Evolving </a:t>
            </a:r>
            <a:r>
              <a:rPr spc="-254" dirty="0"/>
              <a:t>Role </a:t>
            </a:r>
            <a:r>
              <a:rPr spc="-120" dirty="0"/>
              <a:t>of</a:t>
            </a:r>
            <a:r>
              <a:rPr spc="160" dirty="0"/>
              <a:t> </a:t>
            </a:r>
            <a:r>
              <a:rPr spc="-155" dirty="0"/>
              <a:t>Software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33" y="2242818"/>
            <a:ext cx="8312784" cy="40233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i="1" spc="-5" dirty="0">
                <a:solidFill>
                  <a:srgbClr val="FF3200"/>
                </a:solidFill>
                <a:latin typeface="Times New Roman"/>
                <a:cs typeface="Times New Roman"/>
              </a:rPr>
              <a:t>Managers </a:t>
            </a:r>
            <a:r>
              <a:rPr sz="2800" b="1" i="1" dirty="0">
                <a:latin typeface="Times New Roman"/>
                <a:cs typeface="Times New Roman"/>
              </a:rPr>
              <a:t>and </a:t>
            </a:r>
            <a:r>
              <a:rPr sz="2800" b="1" i="1" spc="-5" dirty="0">
                <a:solidFill>
                  <a:srgbClr val="653200"/>
                </a:solidFill>
                <a:latin typeface="Times New Roman"/>
                <a:cs typeface="Times New Roman"/>
              </a:rPr>
              <a:t>Technical Persons </a:t>
            </a:r>
            <a:r>
              <a:rPr sz="2800" b="1" i="1" spc="-5" dirty="0">
                <a:latin typeface="Times New Roman"/>
                <a:cs typeface="Times New Roman"/>
              </a:rPr>
              <a:t>are</a:t>
            </a:r>
            <a:r>
              <a:rPr sz="2800" b="1" i="1" spc="-20" dirty="0">
                <a:latin typeface="Times New Roman"/>
                <a:cs typeface="Times New Roman"/>
              </a:rPr>
              <a:t> </a:t>
            </a:r>
            <a:r>
              <a:rPr sz="2800" b="1" i="1" spc="-5" dirty="0">
                <a:latin typeface="Times New Roman"/>
                <a:cs typeface="Times New Roman"/>
              </a:rPr>
              <a:t>asked: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850">
              <a:latin typeface="Times New Roman"/>
              <a:cs typeface="Times New Roman"/>
            </a:endParaRPr>
          </a:p>
          <a:p>
            <a:pPr marL="779145" indent="-614045">
              <a:lnSpc>
                <a:spcPct val="100000"/>
              </a:lnSpc>
              <a:buFont typeface="DejaVu Sans"/>
              <a:buChar char="✓"/>
              <a:tabLst>
                <a:tab pos="779145" algn="l"/>
                <a:tab pos="779780" algn="l"/>
              </a:tabLst>
            </a:pPr>
            <a:r>
              <a:rPr sz="2400" spc="-10" dirty="0">
                <a:solidFill>
                  <a:srgbClr val="7F0000"/>
                </a:solidFill>
                <a:latin typeface="Times New Roman"/>
                <a:cs typeface="Times New Roman"/>
              </a:rPr>
              <a:t>Why </a:t>
            </a:r>
            <a:r>
              <a:rPr sz="2400" dirty="0">
                <a:solidFill>
                  <a:srgbClr val="7F0000"/>
                </a:solidFill>
                <a:latin typeface="Times New Roman"/>
                <a:cs typeface="Times New Roman"/>
              </a:rPr>
              <a:t>does </a:t>
            </a:r>
            <a:r>
              <a:rPr sz="2400" spc="-5" dirty="0">
                <a:solidFill>
                  <a:srgbClr val="7F0000"/>
                </a:solidFill>
                <a:latin typeface="Times New Roman"/>
                <a:cs typeface="Times New Roman"/>
              </a:rPr>
              <a:t>it take so long </a:t>
            </a:r>
            <a:r>
              <a:rPr sz="2400" dirty="0">
                <a:solidFill>
                  <a:srgbClr val="7F0000"/>
                </a:solidFill>
                <a:latin typeface="Times New Roman"/>
                <a:cs typeface="Times New Roman"/>
              </a:rPr>
              <a:t>to </a:t>
            </a:r>
            <a:r>
              <a:rPr sz="2400" spc="-5" dirty="0">
                <a:solidFill>
                  <a:srgbClr val="7F0000"/>
                </a:solidFill>
                <a:latin typeface="Times New Roman"/>
                <a:cs typeface="Times New Roman"/>
              </a:rPr>
              <a:t>get </a:t>
            </a:r>
            <a:r>
              <a:rPr sz="2400" dirty="0">
                <a:solidFill>
                  <a:srgbClr val="7F0000"/>
                </a:solidFill>
                <a:latin typeface="Times New Roman"/>
                <a:cs typeface="Times New Roman"/>
              </a:rPr>
              <a:t>the program</a:t>
            </a:r>
            <a:r>
              <a:rPr sz="2400" spc="-40" dirty="0">
                <a:solidFill>
                  <a:srgbClr val="7F00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7F0000"/>
                </a:solidFill>
                <a:latin typeface="Times New Roman"/>
                <a:cs typeface="Times New Roman"/>
              </a:rPr>
              <a:t>finished?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650">
              <a:latin typeface="Times New Roman"/>
              <a:cs typeface="Times New Roman"/>
            </a:endParaRPr>
          </a:p>
          <a:p>
            <a:pPr marL="814069" indent="-711835">
              <a:lnSpc>
                <a:spcPct val="100000"/>
              </a:lnSpc>
              <a:buFont typeface="DejaVu Sans"/>
              <a:buChar char="✓"/>
              <a:tabLst>
                <a:tab pos="815340" algn="l"/>
                <a:tab pos="815975" algn="l"/>
              </a:tabLst>
            </a:pPr>
            <a:r>
              <a:rPr sz="2400" spc="-10" dirty="0">
                <a:solidFill>
                  <a:srgbClr val="7F0000"/>
                </a:solidFill>
                <a:latin typeface="Times New Roman"/>
                <a:cs typeface="Times New Roman"/>
              </a:rPr>
              <a:t>Why </a:t>
            </a:r>
            <a:r>
              <a:rPr sz="2400" dirty="0">
                <a:solidFill>
                  <a:srgbClr val="7F0000"/>
                </a:solidFill>
                <a:latin typeface="Times New Roman"/>
                <a:cs typeface="Times New Roman"/>
              </a:rPr>
              <a:t>are </a:t>
            </a:r>
            <a:r>
              <a:rPr sz="2400" spc="-5" dirty="0">
                <a:solidFill>
                  <a:srgbClr val="7F0000"/>
                </a:solidFill>
                <a:latin typeface="Times New Roman"/>
                <a:cs typeface="Times New Roman"/>
              </a:rPr>
              <a:t>costs so</a:t>
            </a:r>
            <a:r>
              <a:rPr sz="2400" spc="10" dirty="0">
                <a:solidFill>
                  <a:srgbClr val="7F00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7F0000"/>
                </a:solidFill>
                <a:latin typeface="Times New Roman"/>
                <a:cs typeface="Times New Roman"/>
              </a:rPr>
              <a:t>high?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har char="✓"/>
            </a:pPr>
            <a:endParaRPr sz="2700">
              <a:latin typeface="Times New Roman"/>
              <a:cs typeface="Times New Roman"/>
            </a:endParaRPr>
          </a:p>
          <a:p>
            <a:pPr marL="737870" indent="-635635">
              <a:lnSpc>
                <a:spcPct val="100000"/>
              </a:lnSpc>
              <a:buFont typeface="DejaVu Sans"/>
              <a:buChar char="✓"/>
              <a:tabLst>
                <a:tab pos="737870" algn="l"/>
                <a:tab pos="738505" algn="l"/>
              </a:tabLst>
            </a:pPr>
            <a:r>
              <a:rPr sz="2400" spc="-5" dirty="0">
                <a:solidFill>
                  <a:srgbClr val="003265"/>
                </a:solidFill>
                <a:latin typeface="Times New Roman"/>
                <a:cs typeface="Times New Roman"/>
              </a:rPr>
              <a:t>Why </a:t>
            </a:r>
            <a:r>
              <a:rPr sz="2400" dirty="0">
                <a:solidFill>
                  <a:srgbClr val="003265"/>
                </a:solidFill>
                <a:latin typeface="Times New Roman"/>
                <a:cs typeface="Times New Roman"/>
              </a:rPr>
              <a:t>can not </a:t>
            </a:r>
            <a:r>
              <a:rPr sz="2400" spc="-5" dirty="0">
                <a:solidFill>
                  <a:srgbClr val="003265"/>
                </a:solidFill>
                <a:latin typeface="Times New Roman"/>
                <a:cs typeface="Times New Roman"/>
              </a:rPr>
              <a:t>we find all </a:t>
            </a:r>
            <a:r>
              <a:rPr sz="2400" dirty="0">
                <a:solidFill>
                  <a:srgbClr val="003265"/>
                </a:solidFill>
                <a:latin typeface="Times New Roman"/>
                <a:cs typeface="Times New Roman"/>
              </a:rPr>
              <a:t>errors </a:t>
            </a:r>
            <a:r>
              <a:rPr sz="2400" spc="-5" dirty="0">
                <a:solidFill>
                  <a:srgbClr val="003265"/>
                </a:solidFill>
                <a:latin typeface="Times New Roman"/>
                <a:cs typeface="Times New Roman"/>
              </a:rPr>
              <a:t>before</a:t>
            </a:r>
            <a:r>
              <a:rPr sz="2400" spc="-15" dirty="0">
                <a:solidFill>
                  <a:srgbClr val="003265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3265"/>
                </a:solidFill>
                <a:latin typeface="Times New Roman"/>
                <a:cs typeface="Times New Roman"/>
              </a:rPr>
              <a:t>release?</a:t>
            </a:r>
            <a:endParaRPr sz="2400">
              <a:latin typeface="Times New Roman"/>
              <a:cs typeface="Times New Roman"/>
            </a:endParaRPr>
          </a:p>
          <a:p>
            <a:pPr marL="814069" marR="5080" indent="-711835">
              <a:lnSpc>
                <a:spcPct val="119600"/>
              </a:lnSpc>
              <a:spcBef>
                <a:spcPts val="1989"/>
              </a:spcBef>
              <a:buClr>
                <a:srgbClr val="656532"/>
              </a:buClr>
              <a:buFont typeface="DejaVu Sans"/>
              <a:buChar char="✓"/>
              <a:tabLst>
                <a:tab pos="815340" algn="l"/>
                <a:tab pos="815975" algn="l"/>
              </a:tabLst>
            </a:pPr>
            <a:r>
              <a:rPr sz="2400" spc="-10" dirty="0">
                <a:latin typeface="Times New Roman"/>
                <a:cs typeface="Times New Roman"/>
              </a:rPr>
              <a:t>Why </a:t>
            </a:r>
            <a:r>
              <a:rPr sz="2400" dirty="0">
                <a:latin typeface="Times New Roman"/>
                <a:cs typeface="Times New Roman"/>
              </a:rPr>
              <a:t>do </a:t>
            </a:r>
            <a:r>
              <a:rPr sz="2400" spc="-5" dirty="0">
                <a:latin typeface="Times New Roman"/>
                <a:cs typeface="Times New Roman"/>
              </a:rPr>
              <a:t>we </a:t>
            </a:r>
            <a:r>
              <a:rPr sz="2400" dirty="0">
                <a:latin typeface="Times New Roman"/>
                <a:cs typeface="Times New Roman"/>
              </a:rPr>
              <a:t>have </a:t>
            </a:r>
            <a:r>
              <a:rPr sz="2400" spc="-5" dirty="0">
                <a:latin typeface="Times New Roman"/>
                <a:cs typeface="Times New Roman"/>
              </a:rPr>
              <a:t>difficulty </a:t>
            </a:r>
            <a:r>
              <a:rPr sz="2400" dirty="0">
                <a:latin typeface="Times New Roman"/>
                <a:cs typeface="Times New Roman"/>
              </a:rPr>
              <a:t>in </a:t>
            </a:r>
            <a:r>
              <a:rPr sz="2400" spc="-5" dirty="0">
                <a:latin typeface="Times New Roman"/>
                <a:cs typeface="Times New Roman"/>
              </a:rPr>
              <a:t>measuring progress </a:t>
            </a:r>
            <a:r>
              <a:rPr sz="2400" dirty="0">
                <a:latin typeface="Times New Roman"/>
                <a:cs typeface="Times New Roman"/>
              </a:rPr>
              <a:t>of </a:t>
            </a:r>
            <a:r>
              <a:rPr sz="2400" spc="-5" dirty="0">
                <a:latin typeface="Times New Roman"/>
                <a:cs typeface="Times New Roman"/>
              </a:rPr>
              <a:t>software  development?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61993" y="1600200"/>
            <a:ext cx="8610600" cy="0"/>
          </a:xfrm>
          <a:custGeom>
            <a:avLst/>
            <a:gdLst/>
            <a:ahLst/>
            <a:cxnLst/>
            <a:rect l="l" t="t" r="r" b="b"/>
            <a:pathLst>
              <a:path w="8610600">
                <a:moveTo>
                  <a:pt x="0" y="0"/>
                </a:moveTo>
                <a:lnTo>
                  <a:pt x="8610605" y="0"/>
                </a:lnTo>
              </a:path>
            </a:pathLst>
          </a:custGeom>
          <a:ln w="571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9"/>
              </a:lnSpc>
            </a:pPr>
            <a:r>
              <a:rPr spc="-5" dirty="0"/>
              <a:t>Software Engineering </a:t>
            </a:r>
            <a:r>
              <a:rPr spc="-10" dirty="0"/>
              <a:t>(3</a:t>
            </a:r>
            <a:r>
              <a:rPr sz="750" spc="-15" baseline="22222" dirty="0"/>
              <a:t>rd </a:t>
            </a:r>
            <a:r>
              <a:rPr sz="800" spc="-5" dirty="0"/>
              <a:t>ed.), </a:t>
            </a:r>
            <a:r>
              <a:rPr sz="800" dirty="0"/>
              <a:t>By K.K </a:t>
            </a:r>
            <a:r>
              <a:rPr sz="800" spc="-5" dirty="0"/>
              <a:t>Aggarwal </a:t>
            </a:r>
            <a:r>
              <a:rPr sz="800" dirty="0"/>
              <a:t>&amp; </a:t>
            </a:r>
            <a:r>
              <a:rPr sz="800" spc="-5" dirty="0"/>
              <a:t>Yogesh </a:t>
            </a:r>
            <a:r>
              <a:rPr sz="800" dirty="0"/>
              <a:t>Singh, </a:t>
            </a:r>
            <a:r>
              <a:rPr sz="800" spc="-5" dirty="0"/>
              <a:t>Copyright </a:t>
            </a:r>
            <a:r>
              <a:rPr sz="800" dirty="0"/>
              <a:t>© </a:t>
            </a:r>
            <a:r>
              <a:rPr sz="800" spc="-5" dirty="0"/>
              <a:t>New </a:t>
            </a:r>
            <a:r>
              <a:rPr sz="800" spc="-10" dirty="0"/>
              <a:t>Age </a:t>
            </a:r>
            <a:r>
              <a:rPr sz="800" spc="-5" dirty="0"/>
              <a:t>International Publishers,</a:t>
            </a:r>
            <a:r>
              <a:rPr sz="800" spc="75" dirty="0"/>
              <a:t> </a:t>
            </a:r>
            <a:r>
              <a:rPr sz="800" spc="-5" dirty="0"/>
              <a:t>2007</a:t>
            </a:r>
            <a:endParaRPr sz="800"/>
          </a:p>
        </p:txBody>
      </p:sp>
      <p:sp>
        <p:nvSpPr>
          <p:cNvPr id="6" name="object 6"/>
          <p:cNvSpPr txBox="1"/>
          <p:nvPr/>
        </p:nvSpPr>
        <p:spPr>
          <a:xfrm>
            <a:off x="9164316" y="7080225"/>
            <a:ext cx="14033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45"/>
              </a:lnSpc>
            </a:pPr>
            <a:fld id="{81D60167-4931-47E6-BA6A-407CBD079E47}" type="slidenum">
              <a:rPr sz="1400" dirty="0">
                <a:latin typeface="Times New Roman"/>
                <a:cs typeface="Times New Roman"/>
              </a:rPr>
              <a:pPr marL="25400">
                <a:lnSpc>
                  <a:spcPts val="1445"/>
                </a:lnSpc>
              </a:pPr>
              <a:t>8</a:t>
            </a:fld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76954" y="738625"/>
            <a:ext cx="78263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45" dirty="0"/>
              <a:t>Factors </a:t>
            </a:r>
            <a:r>
              <a:rPr spc="-210" dirty="0"/>
              <a:t>Contributing </a:t>
            </a:r>
            <a:r>
              <a:rPr spc="-114" dirty="0"/>
              <a:t>to </a:t>
            </a:r>
            <a:r>
              <a:rPr spc="-160" dirty="0"/>
              <a:t>the Software</a:t>
            </a:r>
            <a:r>
              <a:rPr spc="90" dirty="0"/>
              <a:t> </a:t>
            </a:r>
            <a:r>
              <a:rPr spc="-300" dirty="0"/>
              <a:t>Crisis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63471" y="2404362"/>
            <a:ext cx="7668895" cy="3098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20065" indent="-507365">
              <a:lnSpc>
                <a:spcPct val="100000"/>
              </a:lnSpc>
              <a:spcBef>
                <a:spcPts val="95"/>
              </a:spcBef>
              <a:buChar char="•"/>
              <a:tabLst>
                <a:tab pos="520065" algn="l"/>
                <a:tab pos="520700" algn="l"/>
              </a:tabLst>
            </a:pPr>
            <a:r>
              <a:rPr sz="2800" spc="-5" dirty="0">
                <a:solidFill>
                  <a:srgbClr val="656532"/>
                </a:solidFill>
                <a:latin typeface="Times New Roman"/>
                <a:cs typeface="Times New Roman"/>
              </a:rPr>
              <a:t>Larger problems,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har char="•"/>
            </a:pPr>
            <a:endParaRPr sz="3250">
              <a:latin typeface="Times New Roman"/>
              <a:cs typeface="Times New Roman"/>
            </a:endParaRPr>
          </a:p>
          <a:p>
            <a:pPr marL="483234" indent="-460375">
              <a:lnSpc>
                <a:spcPct val="100000"/>
              </a:lnSpc>
              <a:buChar char="•"/>
              <a:tabLst>
                <a:tab pos="483234" algn="l"/>
                <a:tab pos="483870" algn="l"/>
              </a:tabLst>
            </a:pPr>
            <a:r>
              <a:rPr sz="2800" spc="-10" dirty="0">
                <a:solidFill>
                  <a:srgbClr val="990000"/>
                </a:solidFill>
                <a:latin typeface="Times New Roman"/>
                <a:cs typeface="Times New Roman"/>
              </a:rPr>
              <a:t>Lack </a:t>
            </a:r>
            <a:r>
              <a:rPr sz="2800" dirty="0">
                <a:solidFill>
                  <a:srgbClr val="990000"/>
                </a:solidFill>
                <a:latin typeface="Times New Roman"/>
                <a:cs typeface="Times New Roman"/>
              </a:rPr>
              <a:t>of </a:t>
            </a:r>
            <a:r>
              <a:rPr sz="2800" spc="-5" dirty="0">
                <a:solidFill>
                  <a:srgbClr val="990000"/>
                </a:solidFill>
                <a:latin typeface="Times New Roman"/>
                <a:cs typeface="Times New Roman"/>
              </a:rPr>
              <a:t>adequate training in software engineering,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har char="•"/>
            </a:pPr>
            <a:endParaRPr sz="3200">
              <a:latin typeface="Times New Roman"/>
              <a:cs typeface="Times New Roman"/>
            </a:endParaRPr>
          </a:p>
          <a:p>
            <a:pPr marL="530860" indent="-508000">
              <a:lnSpc>
                <a:spcPct val="100000"/>
              </a:lnSpc>
              <a:buChar char="•"/>
              <a:tabLst>
                <a:tab pos="530225" algn="l"/>
                <a:tab pos="530860" algn="l"/>
              </a:tabLst>
            </a:pPr>
            <a:r>
              <a:rPr sz="2800" spc="-5" dirty="0">
                <a:solidFill>
                  <a:srgbClr val="653200"/>
                </a:solidFill>
                <a:latin typeface="Times New Roman"/>
                <a:cs typeface="Times New Roman"/>
              </a:rPr>
              <a:t>Increasing skill</a:t>
            </a:r>
            <a:r>
              <a:rPr sz="2800" spc="-15" dirty="0">
                <a:solidFill>
                  <a:srgbClr val="65320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653200"/>
                </a:solidFill>
                <a:latin typeface="Times New Roman"/>
                <a:cs typeface="Times New Roman"/>
              </a:rPr>
              <a:t>shortage,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har char="•"/>
            </a:pPr>
            <a:endParaRPr sz="2800">
              <a:latin typeface="Times New Roman"/>
              <a:cs typeface="Times New Roman"/>
            </a:endParaRPr>
          </a:p>
          <a:p>
            <a:pPr marL="483234" indent="-460375">
              <a:lnSpc>
                <a:spcPct val="100000"/>
              </a:lnSpc>
              <a:buChar char="•"/>
              <a:tabLst>
                <a:tab pos="483234" algn="l"/>
                <a:tab pos="483870" algn="l"/>
              </a:tabLst>
            </a:pPr>
            <a:r>
              <a:rPr sz="2800" spc="-5" dirty="0">
                <a:latin typeface="Times New Roman"/>
                <a:cs typeface="Times New Roman"/>
              </a:rPr>
              <a:t>Low productivity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improvements</a:t>
            </a:r>
            <a:r>
              <a:rPr sz="2800" spc="-5" dirty="0">
                <a:solidFill>
                  <a:srgbClr val="003265"/>
                </a:solidFill>
                <a:latin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61993" y="1749551"/>
            <a:ext cx="8610600" cy="0"/>
          </a:xfrm>
          <a:custGeom>
            <a:avLst/>
            <a:gdLst/>
            <a:ahLst/>
            <a:cxnLst/>
            <a:rect l="l" t="t" r="r" b="b"/>
            <a:pathLst>
              <a:path w="8610600">
                <a:moveTo>
                  <a:pt x="0" y="0"/>
                </a:moveTo>
                <a:lnTo>
                  <a:pt x="8610605" y="0"/>
                </a:lnTo>
              </a:path>
            </a:pathLst>
          </a:custGeom>
          <a:ln w="571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9"/>
              </a:lnSpc>
            </a:pPr>
            <a:r>
              <a:rPr spc="-5" dirty="0"/>
              <a:t>Software Engineering </a:t>
            </a:r>
            <a:r>
              <a:rPr spc="-10" dirty="0"/>
              <a:t>(3</a:t>
            </a:r>
            <a:r>
              <a:rPr sz="750" spc="-15" baseline="22222" dirty="0"/>
              <a:t>rd </a:t>
            </a:r>
            <a:r>
              <a:rPr sz="800" spc="-5" dirty="0"/>
              <a:t>ed.), </a:t>
            </a:r>
            <a:r>
              <a:rPr sz="800" dirty="0"/>
              <a:t>By K.K </a:t>
            </a:r>
            <a:r>
              <a:rPr sz="800" spc="-5" dirty="0"/>
              <a:t>Aggarwal </a:t>
            </a:r>
            <a:r>
              <a:rPr sz="800" dirty="0"/>
              <a:t>&amp; </a:t>
            </a:r>
            <a:r>
              <a:rPr sz="800" spc="-5" dirty="0"/>
              <a:t>Yogesh </a:t>
            </a:r>
            <a:r>
              <a:rPr sz="800" dirty="0"/>
              <a:t>Singh, </a:t>
            </a:r>
            <a:r>
              <a:rPr sz="800" spc="-5" dirty="0"/>
              <a:t>Copyright </a:t>
            </a:r>
            <a:r>
              <a:rPr sz="800" dirty="0"/>
              <a:t>© </a:t>
            </a:r>
            <a:r>
              <a:rPr sz="800" spc="-5" dirty="0"/>
              <a:t>New </a:t>
            </a:r>
            <a:r>
              <a:rPr sz="800" spc="-10" dirty="0"/>
              <a:t>Age </a:t>
            </a:r>
            <a:r>
              <a:rPr sz="800" spc="-5" dirty="0"/>
              <a:t>International Publishers,</a:t>
            </a:r>
            <a:r>
              <a:rPr sz="800" spc="75" dirty="0"/>
              <a:t> </a:t>
            </a:r>
            <a:r>
              <a:rPr sz="800" spc="-5" dirty="0"/>
              <a:t>2007</a:t>
            </a:r>
            <a:endParaRPr sz="800"/>
          </a:p>
        </p:txBody>
      </p:sp>
      <p:sp>
        <p:nvSpPr>
          <p:cNvPr id="6" name="object 6"/>
          <p:cNvSpPr txBox="1"/>
          <p:nvPr/>
        </p:nvSpPr>
        <p:spPr>
          <a:xfrm>
            <a:off x="9164316" y="7080225"/>
            <a:ext cx="14033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45"/>
              </a:lnSpc>
            </a:pPr>
            <a:fld id="{81D60167-4931-47E6-BA6A-407CBD079E47}" type="slidenum">
              <a:rPr sz="1400" dirty="0">
                <a:latin typeface="Times New Roman"/>
                <a:cs typeface="Times New Roman"/>
              </a:rPr>
              <a:pPr marL="25400">
                <a:lnSpc>
                  <a:spcPts val="1445"/>
                </a:lnSpc>
              </a:pPr>
              <a:t>9</a:t>
            </a:fld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</TotalTime>
  <Words>4368</Words>
  <Application>Microsoft Office PowerPoint</Application>
  <PresentationFormat>Custom</PresentationFormat>
  <Paragraphs>649</Paragraphs>
  <Slides>64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5" baseType="lpstr">
      <vt:lpstr>Office Theme</vt:lpstr>
      <vt:lpstr>Slide 1</vt:lpstr>
      <vt:lpstr>Why Software Engineering ?</vt:lpstr>
      <vt:lpstr>The Evolving Role of Software</vt:lpstr>
      <vt:lpstr>The Evolving Role of Software</vt:lpstr>
      <vt:lpstr>The Evolving Role of Software</vt:lpstr>
      <vt:lpstr>The Evolving Role of Software</vt:lpstr>
      <vt:lpstr>The Evolving Role of Software</vt:lpstr>
      <vt:lpstr>The Evolving Role of Software</vt:lpstr>
      <vt:lpstr>Factors Contributing to the Software Crisis</vt:lpstr>
      <vt:lpstr>Some Software failures</vt:lpstr>
      <vt:lpstr>Some Software failures</vt:lpstr>
      <vt:lpstr>Some Software failures</vt:lpstr>
      <vt:lpstr>Some Software failures</vt:lpstr>
      <vt:lpstr>Some Software failures</vt:lpstr>
      <vt:lpstr>Some Software failures</vt:lpstr>
      <vt:lpstr>Some Software failures</vt:lpstr>
      <vt:lpstr>Some Software failures</vt:lpstr>
      <vt:lpstr>“No Silver Bullet”</vt:lpstr>
      <vt:lpstr>“No Silver Bullet”</vt:lpstr>
      <vt:lpstr>“No Silver Bullet”</vt:lpstr>
      <vt:lpstr>What is software?</vt:lpstr>
      <vt:lpstr>What is software?</vt:lpstr>
      <vt:lpstr>Documentation consists of different types of manuals are</vt:lpstr>
      <vt:lpstr>Documentation consists of different types of manuals are</vt:lpstr>
      <vt:lpstr>Software Product</vt:lpstr>
      <vt:lpstr>Software Product</vt:lpstr>
      <vt:lpstr>What is software engineering?</vt:lpstr>
      <vt:lpstr>What is software engineering?</vt:lpstr>
      <vt:lpstr>Software Process</vt:lpstr>
      <vt:lpstr>Software Process</vt:lpstr>
      <vt:lpstr>Software Characteristics:</vt:lpstr>
      <vt:lpstr>Software Characteristics:</vt:lpstr>
      <vt:lpstr>Software Characteristics:</vt:lpstr>
      <vt:lpstr>The Changing Nature of Software</vt:lpstr>
      <vt:lpstr>The Changing Nature of Software</vt:lpstr>
      <vt:lpstr>Software Myths (Management Perspectives)</vt:lpstr>
      <vt:lpstr>Software Myths (Management Perspectives)</vt:lpstr>
      <vt:lpstr>Software Myths (Management Perspectives)</vt:lpstr>
      <vt:lpstr>Software Myths (Management Perspectives)</vt:lpstr>
      <vt:lpstr>Software Myths (Management Perspectives)</vt:lpstr>
      <vt:lpstr>Software Myths (Customer Perspectives)</vt:lpstr>
      <vt:lpstr>Software Myths (Customer Perspectives)</vt:lpstr>
      <vt:lpstr>Software Myths (Developer Perspectives)</vt:lpstr>
      <vt:lpstr>Software Myths (Developer Perspectives)</vt:lpstr>
      <vt:lpstr>Software Myths (Developer Perspectives)</vt:lpstr>
      <vt:lpstr>Software Myths (Developer Perspectives)</vt:lpstr>
      <vt:lpstr>Some Terminologies</vt:lpstr>
      <vt:lpstr>Some Terminologies</vt:lpstr>
      <vt:lpstr>Some Terminologies</vt:lpstr>
      <vt:lpstr>Some Terminologies</vt:lpstr>
      <vt:lpstr>Some Terminologies</vt:lpstr>
      <vt:lpstr>Some Terminologies</vt:lpstr>
      <vt:lpstr>Some Terminologies</vt:lpstr>
      <vt:lpstr>Some Terminologies</vt:lpstr>
      <vt:lpstr>Role of Management in Software Development</vt:lpstr>
      <vt:lpstr>Role of Management in Software Development</vt:lpstr>
      <vt:lpstr>Multiple Choice Questions</vt:lpstr>
      <vt:lpstr>Multiple Choice Questions</vt:lpstr>
      <vt:lpstr>Multiple Choice Questions</vt:lpstr>
      <vt:lpstr>Multiple Choice Questions</vt:lpstr>
      <vt:lpstr>Exercises</vt:lpstr>
      <vt:lpstr>Exercises</vt:lpstr>
      <vt:lpstr>Exercises</vt:lpstr>
      <vt:lpstr>Exercises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PowerPoint - Chapter 1 Introduction</dc:title>
  <dc:creator>Ruchika Malhotra</dc:creator>
  <cp:lastModifiedBy>upasana</cp:lastModifiedBy>
  <cp:revision>1</cp:revision>
  <dcterms:created xsi:type="dcterms:W3CDTF">2018-01-18T08:15:41Z</dcterms:created>
  <dcterms:modified xsi:type="dcterms:W3CDTF">2018-02-01T04:02:37Z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2007-04-02T00:00:00Z</vt:filetime>
  </property>
  <property fmtid="{D5CDD505-2E9C-101B-9397-08002B2CF9AE}" pid="3" name="Creator">
    <vt:lpwstr>PScript5.dll Version 5.2</vt:lpwstr>
  </property>
  <property fmtid="{D5CDD505-2E9C-101B-9397-08002B2CF9AE}" pid="4" name="LastSaved">
    <vt:filetime>2018-01-18T00:00:00Z</vt:filetime>
  </property>
</Properties>
</file>